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332" r:id="rId2"/>
    <p:sldId id="259" r:id="rId3"/>
    <p:sldId id="268" r:id="rId4"/>
    <p:sldId id="269" r:id="rId5"/>
    <p:sldId id="286" r:id="rId6"/>
    <p:sldId id="267" r:id="rId7"/>
    <p:sldId id="288" r:id="rId8"/>
    <p:sldId id="289" r:id="rId9"/>
    <p:sldId id="296" r:id="rId10"/>
    <p:sldId id="301" r:id="rId11"/>
    <p:sldId id="297" r:id="rId12"/>
    <p:sldId id="298" r:id="rId13"/>
    <p:sldId id="294" r:id="rId14"/>
    <p:sldId id="287" r:id="rId15"/>
    <p:sldId id="303" r:id="rId16"/>
    <p:sldId id="278" r:id="rId17"/>
    <p:sldId id="270" r:id="rId18"/>
    <p:sldId id="285" r:id="rId19"/>
    <p:sldId id="302" r:id="rId20"/>
    <p:sldId id="306" r:id="rId21"/>
    <p:sldId id="304" r:id="rId22"/>
    <p:sldId id="310" r:id="rId23"/>
    <p:sldId id="308" r:id="rId24"/>
    <p:sldId id="312" r:id="rId25"/>
    <p:sldId id="305" r:id="rId26"/>
    <p:sldId id="313" r:id="rId27"/>
    <p:sldId id="279" r:id="rId28"/>
    <p:sldId id="314" r:id="rId29"/>
    <p:sldId id="271" r:id="rId30"/>
    <p:sldId id="315" r:id="rId31"/>
    <p:sldId id="316" r:id="rId32"/>
    <p:sldId id="320" r:id="rId33"/>
    <p:sldId id="319" r:id="rId34"/>
    <p:sldId id="318" r:id="rId35"/>
    <p:sldId id="317" r:id="rId36"/>
    <p:sldId id="283" r:id="rId37"/>
    <p:sldId id="322" r:id="rId38"/>
    <p:sldId id="323" r:id="rId39"/>
    <p:sldId id="280" r:id="rId40"/>
    <p:sldId id="326" r:id="rId41"/>
    <p:sldId id="328" r:id="rId42"/>
    <p:sldId id="272" r:id="rId43"/>
    <p:sldId id="327" r:id="rId44"/>
    <p:sldId id="324" r:id="rId45"/>
    <p:sldId id="274" r:id="rId46"/>
    <p:sldId id="331" r:id="rId47"/>
    <p:sldId id="329" r:id="rId48"/>
    <p:sldId id="325" r:id="rId49"/>
    <p:sldId id="282" r:id="rId50"/>
    <p:sldId id="273" r:id="rId51"/>
    <p:sldId id="275" r:id="rId52"/>
    <p:sldId id="333" r:id="rId53"/>
    <p:sldId id="257" r:id="rId54"/>
  </p:sldIdLst>
  <p:sldSz cx="18288000" cy="10287000"/>
  <p:notesSz cx="7102475" cy="9388475"/>
  <p:embeddedFontLst>
    <p:embeddedFont>
      <p:font typeface="Glacial Indifference" panose="020B0604020202020204" charset="0"/>
      <p:regular r:id="rId56"/>
    </p:embeddedFont>
    <p:embeddedFont>
      <p:font typeface="Glacial Indifference Bold" panose="020B0604020202020204" charset="0"/>
      <p:regular r:id="rId57"/>
    </p:embeddedFont>
    <p:embeddedFont>
      <p:font typeface="Virtual"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260"/>
    <a:srgbClr val="79924D"/>
    <a:srgbClr val="E8ECF0"/>
    <a:srgbClr val="CCCC00"/>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189" autoAdjust="0"/>
  </p:normalViewPr>
  <p:slideViewPr>
    <p:cSldViewPr>
      <p:cViewPr varScale="1">
        <p:scale>
          <a:sx n="51" d="100"/>
          <a:sy n="51" d="100"/>
        </p:scale>
        <p:origin x="1728" y="366"/>
      </p:cViewPr>
      <p:guideLst>
        <p:guide orient="horz" pos="2160"/>
        <p:guide pos="2880"/>
      </p:guideLst>
    </p:cSldViewPr>
  </p:slideViewPr>
  <p:outlineViewPr>
    <p:cViewPr>
      <p:scale>
        <a:sx n="33" d="100"/>
        <a:sy n="33" d="100"/>
      </p:scale>
      <p:origin x="0" y="0"/>
    </p:cViewPr>
  </p:outlineViewPr>
  <p:notesTextViewPr>
    <p:cViewPr>
      <p:scale>
        <a:sx n="90" d="100"/>
        <a:sy n="90" d="100"/>
      </p:scale>
      <p:origin x="0" y="0"/>
    </p:cViewPr>
  </p:notesTextViewPr>
  <p:sorterViewPr>
    <p:cViewPr varScale="1">
      <p:scale>
        <a:sx n="100" d="100"/>
        <a:sy n="100" d="100"/>
      </p:scale>
      <p:origin x="0" y="-364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10" tIns="47105" rIns="94210" bIns="47105" rtlCol="0"/>
          <a:lstStyle>
            <a:lvl1pPr algn="l">
              <a:defRPr sz="1200"/>
            </a:lvl1pPr>
          </a:lstStyle>
          <a:p>
            <a:endParaRPr lang="en-US"/>
          </a:p>
        </p:txBody>
      </p:sp>
      <p:sp>
        <p:nvSpPr>
          <p:cNvPr id="3" name="Date Placeholder 2"/>
          <p:cNvSpPr>
            <a:spLocks noGrp="1"/>
          </p:cNvSpPr>
          <p:nvPr>
            <p:ph type="dt" idx="1"/>
          </p:nvPr>
        </p:nvSpPr>
        <p:spPr>
          <a:xfrm>
            <a:off x="4023091" y="1"/>
            <a:ext cx="3077739" cy="471054"/>
          </a:xfrm>
          <a:prstGeom prst="rect">
            <a:avLst/>
          </a:prstGeom>
        </p:spPr>
        <p:txBody>
          <a:bodyPr vert="horz" lIns="94210" tIns="47105" rIns="94210" bIns="47105" rtlCol="0"/>
          <a:lstStyle>
            <a:lvl1pPr algn="r">
              <a:defRPr sz="1200"/>
            </a:lvl1pPr>
          </a:lstStyle>
          <a:p>
            <a:fld id="{2144560D-0077-46A8-B559-91312DA4776B}" type="datetimeFigureOut">
              <a:rPr lang="en-US" smtClean="0"/>
              <a:t>10/12/2025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0" tIns="47105" rIns="94210" bIns="47105"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10" tIns="47105" rIns="94210" bIns="471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10" tIns="47105" rIns="94210" bIns="47105" rtlCol="0" anchor="b"/>
          <a:lstStyle>
            <a:lvl1pPr algn="l">
              <a:defRPr sz="1200"/>
            </a:lvl1pPr>
          </a:lstStyle>
          <a:p>
            <a:endParaRPr lang="en-US"/>
          </a:p>
        </p:txBody>
      </p:sp>
      <p:sp>
        <p:nvSpPr>
          <p:cNvPr id="7" name="Slide Number Placeholder 6"/>
          <p:cNvSpPr>
            <a:spLocks noGrp="1"/>
          </p:cNvSpPr>
          <p:nvPr>
            <p:ph type="sldNum" sz="quarter" idx="5"/>
          </p:nvPr>
        </p:nvSpPr>
        <p:spPr>
          <a:xfrm>
            <a:off x="4023091" y="8917423"/>
            <a:ext cx="3077739" cy="471054"/>
          </a:xfrm>
          <a:prstGeom prst="rect">
            <a:avLst/>
          </a:prstGeom>
        </p:spPr>
        <p:txBody>
          <a:bodyPr vert="horz" lIns="94210" tIns="47105" rIns="94210" bIns="47105" rtlCol="0" anchor="b"/>
          <a:lstStyle>
            <a:lvl1pPr algn="r">
              <a:defRPr sz="1200"/>
            </a:lvl1pPr>
          </a:lstStyle>
          <a:p>
            <a:fld id="{1C913950-23BB-4204-A659-805B4055F4BE}" type="slidenum">
              <a:rPr lang="en-US" smtClean="0"/>
              <a:t>‹#›</a:t>
            </a:fld>
            <a:endParaRPr lang="en-US"/>
          </a:p>
        </p:txBody>
      </p:sp>
    </p:spTree>
    <p:extLst>
      <p:ext uri="{BB962C8B-B14F-4D97-AF65-F5344CB8AC3E}">
        <p14:creationId xmlns:p14="http://schemas.microsoft.com/office/powerpoint/2010/main" val="121782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2D13-E711-C179-9AF1-EDBC4B29E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22C67-432A-7049-F5D2-C6FC5B4CD0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8CA3F3-4DE0-A7CF-7B18-888E929E2E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DB20F3-EAED-065E-E61D-D3C8C1862726}"/>
              </a:ext>
            </a:extLst>
          </p:cNvPr>
          <p:cNvSpPr>
            <a:spLocks noGrp="1"/>
          </p:cNvSpPr>
          <p:nvPr>
            <p:ph type="sldNum" sz="quarter" idx="5"/>
          </p:nvPr>
        </p:nvSpPr>
        <p:spPr/>
        <p:txBody>
          <a:bodyPr/>
          <a:lstStyle/>
          <a:p>
            <a:fld id="{1C913950-23BB-4204-A659-805B4055F4BE}" type="slidenum">
              <a:rPr lang="en-US" smtClean="0"/>
              <a:t>1</a:t>
            </a:fld>
            <a:endParaRPr lang="en-US"/>
          </a:p>
        </p:txBody>
      </p:sp>
    </p:spTree>
    <p:extLst>
      <p:ext uri="{BB962C8B-B14F-4D97-AF65-F5344CB8AC3E}">
        <p14:creationId xmlns:p14="http://schemas.microsoft.com/office/powerpoint/2010/main" val="134500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1A29A-B7C6-7BD4-8792-5818CE489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F5418-7C83-8BA8-52EA-F5C3C35E93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B015FB-4B10-8203-6C96-676689AF32D0}"/>
              </a:ext>
            </a:extLst>
          </p:cNvPr>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Four Voices want to fill not only our ears – but also our minds, hearts, spirits. They ALL want our whole, entire being;  </a:t>
            </a:r>
          </a:p>
          <a:p>
            <a:endParaRPr lang="en-US" b="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We’re going to look at the first three voices this evening – later in our time together this weekend, we’ll be looking at the Fourth Voice – The Voice of the Shepherd</a:t>
            </a:r>
          </a:p>
          <a:p>
            <a:endParaRPr lang="en-US" dirty="0">
              <a:latin typeface="Arial" panose="020B0604020202020204" pitchFamily="34" charset="0"/>
              <a:cs typeface="Arial" panose="020B0604020202020204" pitchFamily="34" charset="0"/>
            </a:endParaRPr>
          </a:p>
          <a:p>
            <a:pPr marL="235527" indent="-235527">
              <a:buFont typeface="+mj-lt"/>
              <a:buAutoNum type="arabicPeriod"/>
            </a:pPr>
            <a:r>
              <a:rPr lang="en-US" b="1" dirty="0">
                <a:latin typeface="Arial" panose="020B0604020202020204" pitchFamily="34" charset="0"/>
                <a:cs typeface="Arial" panose="020B0604020202020204" pitchFamily="34" charset="0"/>
              </a:rPr>
              <a:t>Voice of the Deceiver Satan</a:t>
            </a:r>
            <a:r>
              <a:rPr lang="en-US" dirty="0">
                <a:latin typeface="Arial" panose="020B0604020202020204" pitchFamily="34" charset="0"/>
                <a:cs typeface="Arial" panose="020B0604020202020204" pitchFamily="34" charset="0"/>
              </a:rPr>
              <a:t> – the deceiver, the father of lies, he sows seed of falsehood and discontent, he accuses, he casts doubts on God, he questions God’s motives. His catch phrases are “God can’t be trusted, God’s holding out on you, God doesn’t really care about you, God won’t forgive you for THAT!” </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Satan in snakeskin: </a:t>
            </a:r>
          </a:p>
          <a:p>
            <a:pPr lvl="1"/>
            <a:r>
              <a:rPr lang="en-US" dirty="0">
                <a:latin typeface="Arial" panose="020B0604020202020204" pitchFamily="34" charset="0"/>
                <a:cs typeface="Arial" panose="020B0604020202020204" pitchFamily="34" charset="0"/>
              </a:rPr>
              <a:t>As with Eve in the garden, did God really say...Genesis 3</a:t>
            </a:r>
          </a:p>
          <a:p>
            <a:pPr lvl="1"/>
            <a:r>
              <a:rPr lang="en-US" dirty="0">
                <a:latin typeface="Arial" panose="020B0604020202020204" pitchFamily="34" charset="0"/>
                <a:cs typeface="Arial" panose="020B0604020202020204" pitchFamily="34" charset="0"/>
              </a:rPr>
              <a:t>Is God holding out on you?</a:t>
            </a:r>
          </a:p>
          <a:p>
            <a:pPr lvl="1"/>
            <a:r>
              <a:rPr lang="en-US" dirty="0">
                <a:latin typeface="Arial" panose="020B0604020202020204" pitchFamily="34" charset="0"/>
                <a:cs typeface="Arial" panose="020B0604020202020204" pitchFamily="34" charset="0"/>
              </a:rPr>
              <a:t>God knows that if you eat of that tree, you’ll know what He knows, you’ll be like God – you’ll be a god</a:t>
            </a:r>
          </a:p>
          <a:p>
            <a:pPr lvl="1"/>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Numbers 23:19 ESV - God is not man, that he should lie, or a son of man, that he should change his mind. Has he said, and will he not do it? Or has he spoken, and will he not fulfill it?</a:t>
            </a:r>
          </a:p>
          <a:p>
            <a:pPr lvl="1"/>
            <a:endParaRPr lang="en-US"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1 Peter 5:8 ESV - Be sober-minded; be watchful. Your adversary the devil prowls around like a roaring lion, seeking someone to devour.</a:t>
            </a:r>
          </a:p>
          <a:p>
            <a:pPr lvl="2"/>
            <a:endParaRPr lang="en-US" b="1" dirty="0">
              <a:latin typeface="Arial" panose="020B0604020202020204" pitchFamily="34" charset="0"/>
              <a:cs typeface="Arial" panose="020B0604020202020204" pitchFamily="34" charset="0"/>
            </a:endParaRPr>
          </a:p>
          <a:p>
            <a:pPr marL="235527" indent="-235527">
              <a:buFont typeface="+mj-lt"/>
              <a:buAutoNum type="arabicPeriod" startAt="2"/>
            </a:pPr>
            <a:r>
              <a:rPr lang="en-US" b="1" dirty="0">
                <a:latin typeface="Arial" panose="020B0604020202020204" pitchFamily="34" charset="0"/>
                <a:cs typeface="Arial" panose="020B0604020202020204" pitchFamily="34" charset="0"/>
              </a:rPr>
              <a:t>Voice of Sin </a:t>
            </a:r>
            <a:r>
              <a:rPr lang="en-US" dirty="0">
                <a:latin typeface="Arial" panose="020B0604020202020204" pitchFamily="34" charset="0"/>
                <a:cs typeface="Arial" panose="020B0604020202020204" pitchFamily="34" charset="0"/>
              </a:rPr>
              <a:t>– our own personal sins – those things we cling to. Define sin: “Anything – good or bad – that replaces God as the main thing.” Tim Keller’s definition of sin from “The Prodigal God.”</a:t>
            </a:r>
          </a:p>
          <a:p>
            <a:pPr marL="706581" lvl="1" indent="-235527">
              <a:buFont typeface="Arial" panose="020B0604020202020204" pitchFamily="34" charset="0"/>
              <a:buChar char="•"/>
            </a:pPr>
            <a:r>
              <a:rPr lang="en-US" dirty="0">
                <a:latin typeface="Arial" panose="020B0604020202020204" pitchFamily="34" charset="0"/>
                <a:cs typeface="Arial" panose="020B0604020202020204" pitchFamily="34" charset="0"/>
              </a:rPr>
              <a:t>Genesis 3:6  - </a:t>
            </a:r>
            <a:r>
              <a:rPr lang="en-US" i="1" u="sng" dirty="0">
                <a:latin typeface="Arial" panose="020B0604020202020204" pitchFamily="34" charset="0"/>
                <a:cs typeface="Arial" panose="020B0604020202020204" pitchFamily="34" charset="0"/>
              </a:rPr>
              <a:t>Eve listened to the voice of the deceiver</a:t>
            </a:r>
            <a:r>
              <a:rPr lang="en-US" dirty="0">
                <a:latin typeface="Arial" panose="020B0604020202020204" pitchFamily="34" charset="0"/>
                <a:cs typeface="Arial" panose="020B0604020202020204" pitchFamily="34" charset="0"/>
              </a:rPr>
              <a:t>, </a:t>
            </a:r>
          </a:p>
          <a:p>
            <a:pPr marL="706581" lvl="1" indent="-235527">
              <a:buFont typeface="Arial" panose="020B0604020202020204" pitchFamily="34" charset="0"/>
              <a:buChar char="•"/>
            </a:pPr>
            <a:r>
              <a:rPr lang="en-US" i="1" dirty="0">
                <a:latin typeface="Arial" panose="020B0604020202020204" pitchFamily="34" charset="0"/>
                <a:cs typeface="Arial" panose="020B0604020202020204" pitchFamily="34" charset="0"/>
              </a:rPr>
              <a:t>Genesis 3:6 - then Adam listened to the voice of Eve – disobeyed God </a:t>
            </a:r>
          </a:p>
          <a:p>
            <a:pPr marL="706581" lvl="1" indent="-235527" defTabSz="942108">
              <a:buFont typeface="Arial" panose="020B0604020202020204" pitchFamily="34" charset="0"/>
              <a:buChar char="•"/>
              <a:defRPr/>
            </a:pPr>
            <a:r>
              <a:rPr lang="en-US" b="1" i="1" dirty="0">
                <a:latin typeface="Arial" panose="020B0604020202020204" pitchFamily="34" charset="0"/>
                <a:cs typeface="Arial" panose="020B0604020202020204" pitchFamily="34" charset="0"/>
              </a:rPr>
              <a:t>Adam didn’t want life without Eve – Adam chose Eve over God </a:t>
            </a:r>
          </a:p>
          <a:p>
            <a:pPr marL="706581" lvl="1" indent="-235527">
              <a:buFont typeface="Arial" panose="020B0604020202020204" pitchFamily="34" charset="0"/>
              <a:buChar char="•"/>
            </a:pPr>
            <a:r>
              <a:rPr lang="en-US" i="1" dirty="0">
                <a:latin typeface="Arial" panose="020B0604020202020204" pitchFamily="34" charset="0"/>
                <a:cs typeface="Arial" panose="020B0604020202020204" pitchFamily="34" charset="0"/>
              </a:rPr>
              <a:t>Genesis 3:17 ESV - And to Adam ]GOD} said, </a:t>
            </a:r>
            <a:r>
              <a:rPr lang="en-US" i="1" dirty="0">
                <a:highlight>
                  <a:srgbClr val="FFFF00"/>
                </a:highlight>
                <a:latin typeface="Arial" panose="020B0604020202020204" pitchFamily="34" charset="0"/>
                <a:cs typeface="Arial" panose="020B0604020202020204" pitchFamily="34" charset="0"/>
              </a:rPr>
              <a:t>"</a:t>
            </a:r>
            <a:r>
              <a:rPr lang="en-US" i="1" u="sng" dirty="0">
                <a:highlight>
                  <a:srgbClr val="FFFF00"/>
                </a:highlight>
                <a:latin typeface="Arial" panose="020B0604020202020204" pitchFamily="34" charset="0"/>
                <a:cs typeface="Arial" panose="020B0604020202020204" pitchFamily="34" charset="0"/>
              </a:rPr>
              <a:t>Because you have listened to the voice of your wife </a:t>
            </a:r>
            <a:r>
              <a:rPr lang="en-US" i="1" dirty="0">
                <a:latin typeface="Arial" panose="020B0604020202020204" pitchFamily="34" charset="0"/>
                <a:cs typeface="Arial" panose="020B0604020202020204" pitchFamily="34" charset="0"/>
              </a:rPr>
              <a:t>and have eaten of the tree of which I commanded you, 'You shall not eat of it,' cursed is the ground because of you; in pain you shall eat of it all the days of your life; </a:t>
            </a:r>
          </a:p>
          <a:p>
            <a:pPr marL="706581" lvl="1" indent="-235527">
              <a:buFont typeface="Arial" panose="020B0604020202020204" pitchFamily="34" charset="0"/>
              <a:buChar char="•"/>
            </a:pPr>
            <a:endParaRPr lang="en-US" i="1" dirty="0">
              <a:latin typeface="Arial" panose="020B0604020202020204" pitchFamily="34" charset="0"/>
              <a:cs typeface="Arial" panose="020B0604020202020204" pitchFamily="34" charset="0"/>
            </a:endParaRPr>
          </a:p>
          <a:p>
            <a:pPr marL="471055" lvl="1"/>
            <a:r>
              <a:rPr lang="en-US" b="1" i="1" dirty="0">
                <a:latin typeface="Arial" panose="020B0604020202020204" pitchFamily="34" charset="0"/>
                <a:cs typeface="Arial" panose="020B0604020202020204" pitchFamily="34" charset="0"/>
              </a:rPr>
              <a:t>Romans 6:12-14 </a:t>
            </a:r>
            <a:r>
              <a:rPr lang="en-US" i="1" dirty="0">
                <a:latin typeface="Arial" panose="020B0604020202020204" pitchFamily="34" charset="0"/>
                <a:cs typeface="Arial" panose="020B0604020202020204" pitchFamily="34" charset="0"/>
              </a:rPr>
              <a:t>ESV - Let not sin therefore reign in your mortal body, to make you obey its passions. Do not present your members to sin as instruments for unrighteousness, but present yourselves to God as those who have been brought from death to life, and your members to God as instruments for righteousness. For sin will have no dominion over you, since you are not under law but under grace.</a:t>
            </a:r>
          </a:p>
          <a:p>
            <a:pPr marL="471055" lvl="1"/>
            <a:endParaRPr lang="en-US" b="1" i="1" dirty="0">
              <a:latin typeface="Arial" panose="020B0604020202020204" pitchFamily="34" charset="0"/>
              <a:cs typeface="Arial" panose="020B0604020202020204" pitchFamily="34" charset="0"/>
            </a:endParaRPr>
          </a:p>
          <a:p>
            <a:pPr marL="471055" lvl="1"/>
            <a:r>
              <a:rPr lang="en-US" b="1" i="1" dirty="0">
                <a:latin typeface="Arial" panose="020B0604020202020204" pitchFamily="34" charset="0"/>
                <a:cs typeface="Arial" panose="020B0604020202020204" pitchFamily="34" charset="0"/>
              </a:rPr>
              <a:t>James 1:15 ESV </a:t>
            </a:r>
            <a:r>
              <a:rPr lang="en-US" i="1" dirty="0">
                <a:latin typeface="Arial" panose="020B0604020202020204" pitchFamily="34" charset="0"/>
                <a:cs typeface="Arial" panose="020B0604020202020204" pitchFamily="34" charset="0"/>
              </a:rPr>
              <a:t>- Then desire when it has conceived gives birth to sin, and sin when it is fully grown brings forth death.</a:t>
            </a:r>
          </a:p>
          <a:p>
            <a:pPr marL="471055" lvl="1"/>
            <a:endParaRPr lang="en-US" b="1" i="1" dirty="0">
              <a:latin typeface="Arial" panose="020B0604020202020204" pitchFamily="34" charset="0"/>
              <a:cs typeface="Arial" panose="020B0604020202020204" pitchFamily="34" charset="0"/>
            </a:endParaRPr>
          </a:p>
          <a:p>
            <a:pPr marL="235527" indent="-235527">
              <a:buFont typeface="+mj-lt"/>
              <a:buAutoNum type="arabicPeriod" startAt="2"/>
            </a:pPr>
            <a:r>
              <a:rPr lang="en-US" b="1" dirty="0">
                <a:latin typeface="Arial" panose="020B0604020202020204" pitchFamily="34" charset="0"/>
                <a:cs typeface="Arial" panose="020B0604020202020204" pitchFamily="34" charset="0"/>
              </a:rPr>
              <a:t>Voice of Self (the old man that still resides in the Believer)</a:t>
            </a:r>
            <a:endParaRPr lang="en-US" dirty="0">
              <a:latin typeface="Arial" panose="020B0604020202020204" pitchFamily="34" charset="0"/>
              <a:cs typeface="Arial" panose="020B0604020202020204" pitchFamily="34" charset="0"/>
            </a:endParaRPr>
          </a:p>
          <a:p>
            <a:pPr marL="647700" lvl="1" indent="-176646">
              <a:buFont typeface="Arial" panose="020B0604020202020204" pitchFamily="34" charset="0"/>
              <a:buChar char="•"/>
            </a:pPr>
            <a:r>
              <a:rPr lang="en-US" b="1" dirty="0">
                <a:latin typeface="Arial" panose="020B0604020202020204" pitchFamily="34" charset="0"/>
                <a:cs typeface="Arial" panose="020B0604020202020204" pitchFamily="34" charset="0"/>
              </a:rPr>
              <a:t>Voice of our PAST – </a:t>
            </a:r>
            <a:r>
              <a:rPr lang="en-US" dirty="0">
                <a:latin typeface="Arial" panose="020B0604020202020204" pitchFamily="34" charset="0"/>
                <a:cs typeface="Arial" panose="020B0604020202020204" pitchFamily="34" charset="0"/>
              </a:rPr>
              <a:t>accusing, excusing, reminders, tearing you down, or falsely lifting you up (ego inflated by our good deeds and successes)</a:t>
            </a:r>
          </a:p>
          <a:p>
            <a:pPr marL="647700" lvl="1" indent="-176646">
              <a:buFont typeface="Arial" panose="020B0604020202020204" pitchFamily="34" charset="0"/>
              <a:buChar char="•"/>
            </a:pPr>
            <a:r>
              <a:rPr lang="en-US" b="1" dirty="0">
                <a:latin typeface="Arial" panose="020B0604020202020204" pitchFamily="34" charset="0"/>
                <a:cs typeface="Arial" panose="020B0604020202020204" pitchFamily="34" charset="0"/>
              </a:rPr>
              <a:t>Voice of our PRESENT – </a:t>
            </a:r>
            <a:r>
              <a:rPr lang="en-US" dirty="0">
                <a:latin typeface="Arial" panose="020B0604020202020204" pitchFamily="34" charset="0"/>
                <a:cs typeface="Arial" panose="020B0604020202020204" pitchFamily="34" charset="0"/>
              </a:rPr>
              <a:t>but I enjoy this, I want this, I need this, everyone else is doing this, it feels good and right, I deserve this, I can do this on my own.  Self-sufficient, “I can do it!”</a:t>
            </a:r>
          </a:p>
          <a:p>
            <a:pPr marL="647700" lvl="1" indent="-176646">
              <a:buFont typeface="Arial" panose="020B0604020202020204" pitchFamily="34" charset="0"/>
              <a:buChar char="•"/>
            </a:pPr>
            <a:r>
              <a:rPr lang="en-US" b="1" dirty="0">
                <a:latin typeface="Arial" panose="020B0604020202020204" pitchFamily="34" charset="0"/>
                <a:cs typeface="Arial" panose="020B0604020202020204" pitchFamily="34" charset="0"/>
              </a:rPr>
              <a:t>Voice of our FUTURE – </a:t>
            </a:r>
            <a:r>
              <a:rPr lang="en-US" dirty="0">
                <a:latin typeface="Arial" panose="020B0604020202020204" pitchFamily="34" charset="0"/>
                <a:cs typeface="Arial" panose="020B0604020202020204" pitchFamily="34" charset="0"/>
              </a:rPr>
              <a:t>you’ll get around to this, you’ve got plenty of time later to make up, someday maybe-not today</a:t>
            </a:r>
          </a:p>
          <a:p>
            <a:pPr marL="647700" lvl="1" indent="-176646">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71055" lvl="1"/>
            <a:r>
              <a:rPr lang="en-US" b="1" dirty="0">
                <a:latin typeface="Arial" panose="020B0604020202020204" pitchFamily="34" charset="0"/>
                <a:cs typeface="Arial" panose="020B0604020202020204" pitchFamily="34" charset="0"/>
              </a:rPr>
              <a:t>Ephesians 4:22-24 ESV – </a:t>
            </a:r>
            <a:r>
              <a:rPr lang="en-US" dirty="0">
                <a:latin typeface="Arial" panose="020B0604020202020204" pitchFamily="34" charset="0"/>
                <a:cs typeface="Arial" panose="020B0604020202020204" pitchFamily="34" charset="0"/>
              </a:rPr>
              <a:t>“Put off your old self, which belongs to your former manner of life and is corrupt through deceitful desires, and to be renewed in the spirit of your minds, and to put on the new self, created after the likeness of God in true righteousness and holiness.” </a:t>
            </a:r>
          </a:p>
          <a:p>
            <a:pPr marL="471055" lvl="1"/>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Self is determined; it wants its own way. It is self-willed, longing to be its own god, egging us on to work independently of God. Our self-focused curiosity asks: what harm can it do? just a little thing? just this once?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Satan, Sin, Self: NONE are Truth Tellers – ALL are predators - they lie and deceive. In the beginning, they are attractive, appealing, convincing, but all entrap, and, in the end, will destroy. In the unbeliever, it’s eternal death. In the believer, it’s our peace, love, joy – all the good things that God intends for us – it’s all destroyed.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LOUDER – LONGER - LODGED</a:t>
            </a: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LOUDER</a:t>
            </a:r>
            <a:r>
              <a:rPr lang="en-US" dirty="0">
                <a:latin typeface="Arial" panose="020B0604020202020204" pitchFamily="34" charset="0"/>
                <a:cs typeface="Arial" panose="020B0604020202020204" pitchFamily="34" charset="0"/>
              </a:rPr>
              <a:t> these voices become, the more difficult it is to hear the Shepherd when He speaks </a:t>
            </a: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LONGER</a:t>
            </a:r>
            <a:r>
              <a:rPr lang="en-US" dirty="0">
                <a:latin typeface="Arial" panose="020B0604020202020204" pitchFamily="34" charset="0"/>
                <a:cs typeface="Arial" panose="020B0604020202020204" pitchFamily="34" charset="0"/>
              </a:rPr>
              <a:t> we allow ONE or ALL to become the predominant voice(s) in our thinking, the harder it is to hear anything else. Satan, Sin, and Self want to drown out the Voice of the Shepherd. </a:t>
            </a:r>
          </a:p>
          <a:p>
            <a:r>
              <a:rPr lang="en-US" dirty="0">
                <a:latin typeface="Arial" panose="020B0604020202020204" pitchFamily="34" charset="0"/>
                <a:cs typeface="Arial" panose="020B0604020202020204" pitchFamily="34" charset="0"/>
              </a:rPr>
              <a:t>The louder the voices become, the longer they are allowed or encouraged, the more deeply </a:t>
            </a:r>
            <a:r>
              <a:rPr lang="en-US" b="1" dirty="0">
                <a:latin typeface="Arial" panose="020B0604020202020204" pitchFamily="34" charset="0"/>
                <a:cs typeface="Arial" panose="020B0604020202020204" pitchFamily="34" charset="0"/>
              </a:rPr>
              <a:t>LODGED</a:t>
            </a:r>
            <a:r>
              <a:rPr lang="en-US" dirty="0">
                <a:latin typeface="Arial" panose="020B0604020202020204" pitchFamily="34" charset="0"/>
                <a:cs typeface="Arial" panose="020B0604020202020204" pitchFamily="34" charset="0"/>
              </a:rPr>
              <a:t> they become. </a:t>
            </a:r>
          </a:p>
          <a:p>
            <a:r>
              <a:rPr lang="en-US" dirty="0">
                <a:latin typeface="Arial" panose="020B0604020202020204" pitchFamily="34" charset="0"/>
                <a:cs typeface="Arial" panose="020B0604020202020204" pitchFamily="34" charset="0"/>
              </a:rPr>
              <a:t>And the more painful the removal will become.</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80B2225-B8E5-012E-A5EA-2D1AEA3E221F}"/>
              </a:ext>
            </a:extLst>
          </p:cNvPr>
          <p:cNvSpPr>
            <a:spLocks noGrp="1"/>
          </p:cNvSpPr>
          <p:nvPr>
            <p:ph type="sldNum" sz="quarter" idx="5"/>
          </p:nvPr>
        </p:nvSpPr>
        <p:spPr/>
        <p:txBody>
          <a:bodyPr/>
          <a:lstStyle/>
          <a:p>
            <a:fld id="{1C913950-23BB-4204-A659-805B4055F4BE}" type="slidenum">
              <a:rPr lang="en-US" smtClean="0"/>
              <a:t>10</a:t>
            </a:fld>
            <a:endParaRPr lang="en-US"/>
          </a:p>
        </p:txBody>
      </p:sp>
    </p:spTree>
    <p:extLst>
      <p:ext uri="{BB962C8B-B14F-4D97-AF65-F5344CB8AC3E}">
        <p14:creationId xmlns:p14="http://schemas.microsoft.com/office/powerpoint/2010/main" val="730215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6C18A-A3A7-F686-1AC4-5EE3ABA4F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F91ED-8ABA-4262-5B88-030D886BDF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0152A13-384C-75CA-39CB-1BC7DA572AA1}"/>
              </a:ext>
            </a:extLst>
          </p:cNvPr>
          <p:cNvSpPr>
            <a:spLocks noGrp="1"/>
          </p:cNvSpPr>
          <p:nvPr>
            <p:ph type="body" idx="1"/>
          </p:nvPr>
        </p:nvSpPr>
        <p:spPr/>
        <p:txBody>
          <a:bodyPr/>
          <a:lstStyle/>
          <a:p>
            <a:pPr lvl="0"/>
            <a:r>
              <a:rPr lang="en-US" dirty="0"/>
              <a:t>The Old Testament prophet Zechariah wrote of Israel’s history of rebellion and refusal to return to God – refusal to listen to God’s prophets and repent.</a:t>
            </a:r>
          </a:p>
          <a:p>
            <a:pPr lvl="0"/>
            <a:r>
              <a:rPr lang="en-US" dirty="0"/>
              <a:t>Throughout all that time of rebellion, God was still speaking, but they had become so stubbornly determined to follow the voices of Satan, sin, and self that they had become deaf to God and hard-hearted. </a:t>
            </a:r>
          </a:p>
          <a:p>
            <a:pPr lvl="0"/>
            <a:endParaRPr lang="en-US" dirty="0"/>
          </a:p>
          <a:p>
            <a:r>
              <a:rPr lang="en-US" dirty="0"/>
              <a:t>It wasn’t that God had stopped speaking; </a:t>
            </a:r>
            <a:r>
              <a:rPr lang="en-US" b="1" dirty="0"/>
              <a:t>their ears were so filled that they could not hear. </a:t>
            </a:r>
          </a:p>
          <a:p>
            <a:endParaRPr lang="en-US" b="1" dirty="0"/>
          </a:p>
          <a:p>
            <a:r>
              <a:rPr lang="en-US" b="1" dirty="0"/>
              <a:t>RUSTY’S STORY – both ears filled with tiny white balls of hard stuffing.</a:t>
            </a:r>
          </a:p>
          <a:p>
            <a:r>
              <a:rPr lang="en-US" dirty="0"/>
              <a:t> </a:t>
            </a:r>
          </a:p>
          <a:p>
            <a:r>
              <a:rPr lang="en-US" dirty="0"/>
              <a:t>The OT prophet </a:t>
            </a:r>
            <a:r>
              <a:rPr lang="en-US" b="1" dirty="0"/>
              <a:t>Jeremia</a:t>
            </a:r>
            <a:r>
              <a:rPr lang="en-US" dirty="0"/>
              <a:t>h and the Early Church’s first martyr, </a:t>
            </a:r>
            <a:r>
              <a:rPr lang="en-US" b="1" dirty="0"/>
              <a:t>Stephen</a:t>
            </a:r>
            <a:r>
              <a:rPr lang="en-US" dirty="0"/>
              <a:t>, both referred to “uncircumcised ears.” What in the World?</a:t>
            </a:r>
          </a:p>
          <a:p>
            <a:endParaRPr lang="en-US" dirty="0"/>
          </a:p>
          <a:p>
            <a:r>
              <a:rPr lang="en-US" b="1" dirty="0"/>
              <a:t>(Jeremiah 6:10, Acts 7:51)</a:t>
            </a:r>
            <a:r>
              <a:rPr lang="en-US" dirty="0"/>
              <a:t>  Jeremiah says that uncircumcised ears are ears that cannot listen; Stephen calls them ears that "always resist the Holy Spirit.“ </a:t>
            </a:r>
            <a:r>
              <a:rPr lang="en-US" b="1" dirty="0"/>
              <a:t>Ears that cannot listen and are always resistant because they are uncircumcised.  </a:t>
            </a:r>
            <a:endParaRPr lang="en-US" dirty="0"/>
          </a:p>
          <a:p>
            <a:endParaRPr lang="en-US" dirty="0"/>
          </a:p>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E4F4A456-B70B-F070-B390-4DBD90A7D93F}"/>
              </a:ext>
            </a:extLst>
          </p:cNvPr>
          <p:cNvSpPr>
            <a:spLocks noGrp="1"/>
          </p:cNvSpPr>
          <p:nvPr>
            <p:ph type="sldNum" sz="quarter" idx="5"/>
          </p:nvPr>
        </p:nvSpPr>
        <p:spPr/>
        <p:txBody>
          <a:bodyPr/>
          <a:lstStyle/>
          <a:p>
            <a:fld id="{1C913950-23BB-4204-A659-805B4055F4BE}" type="slidenum">
              <a:rPr lang="en-US" smtClean="0"/>
              <a:t>11</a:t>
            </a:fld>
            <a:endParaRPr lang="en-US"/>
          </a:p>
        </p:txBody>
      </p:sp>
    </p:spTree>
    <p:extLst>
      <p:ext uri="{BB962C8B-B14F-4D97-AF65-F5344CB8AC3E}">
        <p14:creationId xmlns:p14="http://schemas.microsoft.com/office/powerpoint/2010/main" val="411174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B10BE-DB85-1F90-10F0-302FD7370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9B1E7-958B-051B-22BE-A05C69B9CA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8494B9-15B1-1F8D-33AB-C757DA8E7532}"/>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As in Rusty’s story, </a:t>
            </a:r>
            <a:r>
              <a:rPr lang="en-US" dirty="0">
                <a:latin typeface="Arial" panose="020B0604020202020204" pitchFamily="34" charset="0"/>
                <a:cs typeface="Arial" panose="020B0604020202020204" pitchFamily="34" charset="0"/>
              </a:rPr>
              <a:t>his ears were packed so tightly with little white balls – the removal process became painful. Many tears where shed. But the little white balls had to be removed or there would have been serious--potentially irreparable—damage to his hearing and his health.</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Like the physical process, the spiritual cutting away or removal of those things blocking our hearing can be very painful-it’s difficult, even painful at times, to give up our pet sins and ungodly habits</a:t>
            </a:r>
            <a:r>
              <a:rPr lang="en-US" b="1"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Circumcision of the ears refers not to </a:t>
            </a:r>
            <a:r>
              <a:rPr lang="en-US" i="1" dirty="0"/>
              <a:t>a physical cutting away</a:t>
            </a:r>
            <a:r>
              <a:rPr lang="en-US" dirty="0"/>
              <a:t>, but rather to a </a:t>
            </a:r>
            <a:r>
              <a:rPr lang="en-US" i="1" dirty="0"/>
              <a:t>spiritual excision</a:t>
            </a:r>
            <a:r>
              <a:rPr lang="en-US" dirty="0"/>
              <a:t> of those things – the noises – that keep you from hearing God's voice and prevent you from being the godly woman that He intends for you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Spiritual excision of the noises is necessary—the noises block God’s voice &amp; prevent you from the godly, God-honoring woman that God wants you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u="sng" dirty="0"/>
              <a:t>And although the cutting away is a spiritual process, I warn you now, spiritual circumcision can be exceedingly difficult, and at times every bit as painful as an actual physical procedure, perhaps even more so. </a:t>
            </a:r>
            <a:endParaRPr lang="en-US" dirty="0"/>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BAD NEWS! </a:t>
            </a:r>
            <a:r>
              <a:rPr lang="en-US" dirty="0">
                <a:latin typeface="Arial" panose="020B0604020202020204" pitchFamily="34" charset="0"/>
                <a:cs typeface="Arial" panose="020B0604020202020204" pitchFamily="34" charset="0"/>
              </a:rPr>
              <a:t>Unlike the speedy medical procedure for the physical issue -snip, snip, snip – all done! -- The spiritual cutting away process will take a bit of time. A lot more time actually.</a:t>
            </a:r>
          </a:p>
          <a:p>
            <a:r>
              <a:rPr lang="en-US" b="1" dirty="0">
                <a:latin typeface="Arial" panose="020B0604020202020204" pitchFamily="34" charset="0"/>
                <a:cs typeface="Arial" panose="020B0604020202020204" pitchFamily="34" charset="0"/>
              </a:rPr>
              <a:t>The Transformational change of Sanctification is INCREMENTAL.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GOOD NEWS!!! </a:t>
            </a:r>
            <a:r>
              <a:rPr lang="en-US" dirty="0">
                <a:latin typeface="Arial" panose="020B0604020202020204" pitchFamily="34" charset="0"/>
                <a:cs typeface="Arial" panose="020B0604020202020204" pitchFamily="34" charset="0"/>
              </a:rPr>
              <a:t>The work of the Holy Spirit begins in you the moment you surrender your heart in faith, believing in Jesus Christ. It’s a lifelong process that will shape you into the image of Christ. It’s not something we can do on our own or in our own strength. </a:t>
            </a:r>
          </a:p>
          <a:p>
            <a:r>
              <a:rPr lang="en-US" dirty="0">
                <a:latin typeface="Arial" panose="020B0604020202020204" pitchFamily="34" charset="0"/>
                <a:cs typeface="Arial" panose="020B0604020202020204" pitchFamily="34" charset="0"/>
              </a:rPr>
              <a:t> </a:t>
            </a:r>
          </a:p>
          <a:p>
            <a:r>
              <a:rPr lang="en-US" b="1" dirty="0">
                <a:highlight>
                  <a:srgbClr val="FFFF00"/>
                </a:highlight>
                <a:latin typeface="Arial" panose="020B0604020202020204" pitchFamily="34" charset="0"/>
                <a:cs typeface="Arial" panose="020B0604020202020204" pitchFamily="34" charset="0"/>
              </a:rPr>
              <a:t>We’ll be talking more about the role and work of the Holy Spirit tomorrow. For right now, know that you’re not alone in the transformation process – you have the Divine Holy Helper working in you and with you!</a:t>
            </a:r>
          </a:p>
          <a:p>
            <a:endParaRPr lang="en-US" b="1" dirty="0">
              <a:highlight>
                <a:srgbClr val="FFFF00"/>
              </a:highlight>
              <a:latin typeface="Arial" panose="020B0604020202020204" pitchFamily="34" charset="0"/>
              <a:cs typeface="Arial" panose="020B0604020202020204" pitchFamily="34" charset="0"/>
            </a:endParaRPr>
          </a:p>
          <a:p>
            <a:r>
              <a:rPr lang="en-US" b="1" dirty="0">
                <a:highlight>
                  <a:srgbClr val="FFFF00"/>
                </a:highlight>
                <a:latin typeface="Arial" panose="020B0604020202020204" pitchFamily="34" charset="0"/>
                <a:cs typeface="Arial" panose="020B0604020202020204" pitchFamily="34" charset="0"/>
              </a:rPr>
              <a:t>MORE GOOD NEWS!!!!</a:t>
            </a:r>
          </a:p>
          <a:p>
            <a:r>
              <a:rPr lang="en-US" b="1" dirty="0">
                <a:latin typeface="Arial" panose="020B0604020202020204" pitchFamily="34" charset="0"/>
                <a:cs typeface="Arial" panose="020B0604020202020204" pitchFamily="34" charset="0"/>
              </a:rPr>
              <a:t>Every step in our sanctification-transformation journey opens our ears more &amp; more to the voice of God. Each step forward allows us to hear God more clearly and more frequently.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 begin to understand more completely WHAT He is saying, WHY He is saying it, and HOW we are supposed to respond.</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DBE3F8BE-57BA-97C5-9722-E10ADB1B22A0}"/>
              </a:ext>
            </a:extLst>
          </p:cNvPr>
          <p:cNvSpPr>
            <a:spLocks noGrp="1"/>
          </p:cNvSpPr>
          <p:nvPr>
            <p:ph type="sldNum" sz="quarter" idx="5"/>
          </p:nvPr>
        </p:nvSpPr>
        <p:spPr/>
        <p:txBody>
          <a:bodyPr/>
          <a:lstStyle/>
          <a:p>
            <a:fld id="{1C913950-23BB-4204-A659-805B4055F4BE}" type="slidenum">
              <a:rPr lang="en-US" smtClean="0"/>
              <a:t>12</a:t>
            </a:fld>
            <a:endParaRPr lang="en-US"/>
          </a:p>
        </p:txBody>
      </p:sp>
    </p:spTree>
    <p:extLst>
      <p:ext uri="{BB962C8B-B14F-4D97-AF65-F5344CB8AC3E}">
        <p14:creationId xmlns:p14="http://schemas.microsoft.com/office/powerpoint/2010/main" val="309347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B07E-C54D-7085-9DE0-084B86DF8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08B95-15F3-118E-3CDA-82BB3B9653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B30CD9-08FF-4159-E954-941C4459E3A7}"/>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Almost 35 years later, there was a part two to Rusty’s stuffed ear escapade - I received a phone call from Rusty – meet me at the hospital – Ellie’s got a situation.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5-year-old Ellie Belle was making jewelry with her big sister. She found a pretty pink plastic bead with a small plastic braid that wrapped around the little bead. On the bead was a capital “E” – obviously, for Ellie.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Important to know: </a:t>
            </a:r>
            <a:r>
              <a:rPr lang="en-US" dirty="0">
                <a:latin typeface="Arial" panose="020B0604020202020204" pitchFamily="34" charset="0"/>
                <a:cs typeface="Arial" panose="020B0604020202020204" pitchFamily="34" charset="0"/>
              </a:rPr>
              <a:t>The previous night, they had watched a magic show on TV – and the magician stuck an object in one ear and miraculously pulled it out the other. Ellie was already thinking about the magic trick – and when she saw the “E” on the bead, she knew it was a sign. </a:t>
            </a:r>
          </a:p>
          <a:p>
            <a:r>
              <a:rPr lang="en-US" dirty="0">
                <a:latin typeface="Arial" panose="020B0604020202020204" pitchFamily="34" charset="0"/>
                <a:cs typeface="Arial" panose="020B0604020202020204" pitchFamily="34" charset="0"/>
              </a:rPr>
              <a:t>So, she pushed the bead into her ear – and of course it </a:t>
            </a:r>
            <a:r>
              <a:rPr lang="en-US" b="1" dirty="0">
                <a:latin typeface="Arial" panose="020B0604020202020204" pitchFamily="34" charset="0"/>
                <a:cs typeface="Arial" panose="020B0604020202020204" pitchFamily="34" charset="0"/>
              </a:rPr>
              <a:t>DID NOT </a:t>
            </a:r>
            <a:r>
              <a:rPr lang="en-US" dirty="0">
                <a:latin typeface="Arial" panose="020B0604020202020204" pitchFamily="34" charset="0"/>
                <a:cs typeface="Arial" panose="020B0604020202020204" pitchFamily="34" charset="0"/>
              </a:rPr>
              <a:t>magically appear in the other ear.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she tried to remove it, the bead pushed deeper into her ear canal, and the braid circling the bead dug into her skin.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Thus, the phone call from my son – he was on his way to work, and my daughter-in-law was at work 40 minutes away.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couple of hours, many prayers, two ER docs, and a lot of Ellie tears later, just as one of the ER docs was preparing the paperwork to check Ellie into the hospital to have the bead surgically removed, the other ER doc looked up and said, “I want to try one more time.”  Robyn, Ellie’s momma, and I prayed again, and miraculously, the doctor worked a few more minutes and the stubborn bead popped out!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looked so right (a bead marked “E” for Ellie), it looked like a sign—but that’s how Satan, Sin, and Self work. They tell us “it” is meant for us – deceivers all.</a:t>
            </a:r>
          </a:p>
          <a:p>
            <a:endParaRPr lang="en-US" dirty="0"/>
          </a:p>
        </p:txBody>
      </p:sp>
      <p:sp>
        <p:nvSpPr>
          <p:cNvPr id="4" name="Slide Number Placeholder 3">
            <a:extLst>
              <a:ext uri="{FF2B5EF4-FFF2-40B4-BE49-F238E27FC236}">
                <a16:creationId xmlns:a16="http://schemas.microsoft.com/office/drawing/2014/main" id="{9E78D744-235E-0613-901C-D40A93E3F2AA}"/>
              </a:ext>
            </a:extLst>
          </p:cNvPr>
          <p:cNvSpPr>
            <a:spLocks noGrp="1"/>
          </p:cNvSpPr>
          <p:nvPr>
            <p:ph type="sldNum" sz="quarter" idx="5"/>
          </p:nvPr>
        </p:nvSpPr>
        <p:spPr/>
        <p:txBody>
          <a:bodyPr/>
          <a:lstStyle/>
          <a:p>
            <a:fld id="{1C913950-23BB-4204-A659-805B4055F4BE}" type="slidenum">
              <a:rPr lang="en-US" smtClean="0"/>
              <a:t>13</a:t>
            </a:fld>
            <a:endParaRPr lang="en-US"/>
          </a:p>
        </p:txBody>
      </p:sp>
    </p:spTree>
    <p:extLst>
      <p:ext uri="{BB962C8B-B14F-4D97-AF65-F5344CB8AC3E}">
        <p14:creationId xmlns:p14="http://schemas.microsoft.com/office/powerpoint/2010/main" val="270532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F8262-69C1-3F8E-3F08-C81109F1D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9D7D5-F329-1EA4-137C-36E5C577C3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F1FC7D-2ED8-1CE6-3331-B550407E59E4}"/>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Jesus is our Good Shepherd. He knows us and we know His voice..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our ears are not so filled with other </a:t>
            </a:r>
            <a:r>
              <a:rPr lang="en-US" b="1" dirty="0">
                <a:latin typeface="Arial" panose="020B0604020202020204" pitchFamily="34" charset="0"/>
                <a:cs typeface="Arial" panose="020B0604020202020204" pitchFamily="34" charset="0"/>
              </a:rPr>
              <a:t>VOICES</a:t>
            </a:r>
            <a:r>
              <a:rPr lang="en-US" dirty="0">
                <a:latin typeface="Arial" panose="020B0604020202020204" pitchFamily="34" charset="0"/>
                <a:cs typeface="Arial" panose="020B0604020202020204" pitchFamily="34" charset="0"/>
              </a:rPr>
              <a:t> – the voices of </a:t>
            </a:r>
            <a:r>
              <a:rPr lang="en-US" b="1" dirty="0">
                <a:latin typeface="Arial" panose="020B0604020202020204" pitchFamily="34" charset="0"/>
                <a:cs typeface="Arial" panose="020B0604020202020204" pitchFamily="34" charset="0"/>
              </a:rPr>
              <a:t>Satan, Sin, and Self  (PREDATOR VOICES) </a:t>
            </a:r>
            <a:r>
              <a:rPr lang="en-US" dirty="0">
                <a:latin typeface="Arial" panose="020B0604020202020204" pitchFamily="34" charset="0"/>
                <a:cs typeface="Arial" panose="020B0604020202020204" pitchFamily="34" charset="0"/>
              </a:rPr>
              <a:t>that demand our attention – </a:t>
            </a:r>
            <a:r>
              <a:rPr lang="en-US" b="1" dirty="0">
                <a:latin typeface="Arial" panose="020B0604020202020204" pitchFamily="34" charset="0"/>
                <a:cs typeface="Arial" panose="020B0604020202020204" pitchFamily="34" charset="0"/>
              </a:rPr>
              <a:t>AND WHOSE END GOAL IS CAPTURING OUR HEARTS –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if we allow those voices into our ears – they will dig in deep, hoping to take up permanent residency in our minds and eventually in our hearts. </a:t>
            </a:r>
          </a:p>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The Fourth Voice is that of God’s Holy Spirit – OUR PROTECTOR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Our Great Shepherd knows the dangers we face. He knows the predators that are out to get us. And, He has not left us unprotected – He asked the Father to give us the</a:t>
            </a:r>
          </a:p>
          <a:p>
            <a:r>
              <a:rPr lang="en-US" b="1" dirty="0">
                <a:latin typeface="Arial" panose="020B0604020202020204" pitchFamily="34" charset="0"/>
                <a:cs typeface="Arial" panose="020B0604020202020204" pitchFamily="34" charset="0"/>
              </a:rPr>
              <a:t>His Holy Spirit.</a:t>
            </a:r>
          </a:p>
          <a:p>
            <a:endParaRPr lang="en-US" b="1" dirty="0">
              <a:latin typeface="Arial" panose="020B0604020202020204" pitchFamily="34" charset="0"/>
              <a:cs typeface="Arial" panose="020B0604020202020204" pitchFamily="34" charset="0"/>
            </a:endParaRPr>
          </a:p>
          <a:p>
            <a:r>
              <a:rPr lang="en-US" b="1" dirty="0">
                <a:latin typeface="Arial "/>
              </a:rPr>
              <a:t>The Holy Spirit of God reminds us over and over:</a:t>
            </a:r>
            <a:endParaRPr lang="en-US" dirty="0">
              <a:latin typeface="Arial "/>
            </a:endParaRPr>
          </a:p>
          <a:p>
            <a:pPr marL="171450" indent="-171450">
              <a:buFont typeface="Arial" panose="020B0604020202020204" pitchFamily="34" charset="0"/>
              <a:buChar char="•"/>
            </a:pPr>
            <a:r>
              <a:rPr lang="en-US" dirty="0">
                <a:latin typeface="Arial "/>
              </a:rPr>
              <a:t>You are loved and chosen, </a:t>
            </a:r>
          </a:p>
          <a:p>
            <a:pPr marL="628650" lvl="1" indent="-171450">
              <a:buFont typeface="Arial" panose="020B0604020202020204" pitchFamily="34" charset="0"/>
              <a:buChar char="•"/>
            </a:pPr>
            <a:r>
              <a:rPr lang="en-US" dirty="0">
                <a:latin typeface="Arial "/>
              </a:rPr>
              <a:t>You are loved because God chose to love you before the foundations of the earth were laid, Eph 1:4 Chose in Him </a:t>
            </a:r>
          </a:p>
          <a:p>
            <a:pPr marL="171450" indent="-171450">
              <a:buFont typeface="Arial" panose="020B0604020202020204" pitchFamily="34" charset="0"/>
              <a:buChar char="•"/>
            </a:pPr>
            <a:r>
              <a:rPr lang="en-US" dirty="0">
                <a:latin typeface="Arial "/>
              </a:rPr>
              <a:t>You are saved from eternal damnation because God chose you and made a way for your redemption to be purchased by Jesus Christ on the cross.  And, you repented (turned your back on your sin, and walked away from it), you surrendered your heart to Jesus</a:t>
            </a:r>
          </a:p>
          <a:p>
            <a:pPr marL="171450" indent="-171450">
              <a:buFont typeface="Arial" panose="020B0604020202020204" pitchFamily="34" charset="0"/>
              <a:buChar char="•"/>
            </a:pPr>
            <a:r>
              <a:rPr lang="en-US" dirty="0">
                <a:latin typeface="Arial "/>
              </a:rPr>
              <a:t>You are filled with God’s Holy Spirit, and through Him, you are being daily transformed into the image of Christ</a:t>
            </a:r>
          </a:p>
          <a:p>
            <a:pPr marL="171450" indent="-171450">
              <a:buFont typeface="Arial" panose="020B0604020202020204" pitchFamily="34" charset="0"/>
              <a:buChar char="•"/>
            </a:pPr>
            <a:endParaRPr lang="en-US" dirty="0">
              <a:latin typeface="Arial "/>
            </a:endParaRPr>
          </a:p>
          <a:p>
            <a:pPr marL="0" indent="0">
              <a:buFont typeface="Arial" panose="020B0604020202020204" pitchFamily="34" charset="0"/>
              <a:buNone/>
            </a:pPr>
            <a:r>
              <a:rPr lang="en-US" dirty="0">
                <a:latin typeface="Arial "/>
              </a:rPr>
              <a:t>We need to understand </a:t>
            </a:r>
            <a:r>
              <a:rPr lang="en-US" b="1" dirty="0">
                <a:latin typeface="Arial "/>
              </a:rPr>
              <a:t>we are not enough</a:t>
            </a:r>
            <a:r>
              <a:rPr lang="en-US" dirty="0">
                <a:latin typeface="Arial "/>
              </a:rPr>
              <a:t>! We aren’t enough, and we never could be enough in our own power. But that’s okay, because </a:t>
            </a:r>
            <a:r>
              <a:rPr lang="en-US" b="1" dirty="0">
                <a:latin typeface="Arial "/>
              </a:rPr>
              <a:t>HE is forever and always MORE THAN ENOUGH! </a:t>
            </a:r>
          </a:p>
          <a:p>
            <a:pPr marL="0" indent="0">
              <a:buFont typeface="Arial" panose="020B0604020202020204" pitchFamily="34" charset="0"/>
              <a:buNone/>
            </a:pPr>
            <a:r>
              <a:rPr lang="en-US" b="1" dirty="0">
                <a:latin typeface="Arial "/>
              </a:rPr>
              <a:t>HE is the One who holds you in His Hand so tightly that nothing on earth or in all of the heavens is powerful enough to snatch you out of His mighty grip.</a:t>
            </a:r>
            <a:endParaRPr lang="en-US" b="0" dirty="0">
              <a:latin typeface="Arial "/>
            </a:endParaRPr>
          </a:p>
          <a:p>
            <a:pPr marL="0" indent="0">
              <a:buFont typeface="Arial" panose="020B0604020202020204" pitchFamily="34" charset="0"/>
              <a:buNone/>
            </a:pPr>
            <a:endParaRPr lang="en-US" b="0" dirty="0">
              <a:latin typeface="Arial "/>
            </a:endParaRPr>
          </a:p>
          <a:p>
            <a:pPr marL="0" indent="0">
              <a:buFont typeface="Arial" panose="020B0604020202020204" pitchFamily="34" charset="0"/>
              <a:buNone/>
            </a:pPr>
            <a:r>
              <a:rPr lang="en-US" b="1" dirty="0">
                <a:latin typeface="Arial "/>
              </a:rPr>
              <a:t>In Him, you find sufficiency. In Him, you find Hope. In Him, you find Power.</a:t>
            </a:r>
            <a:endParaRPr lang="en-US"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B1B53F-D286-82B3-FA37-302D2CBBACDD}"/>
              </a:ext>
            </a:extLst>
          </p:cNvPr>
          <p:cNvSpPr>
            <a:spLocks noGrp="1"/>
          </p:cNvSpPr>
          <p:nvPr>
            <p:ph type="sldNum" sz="quarter" idx="5"/>
          </p:nvPr>
        </p:nvSpPr>
        <p:spPr/>
        <p:txBody>
          <a:bodyPr/>
          <a:lstStyle/>
          <a:p>
            <a:fld id="{1C913950-23BB-4204-A659-805B4055F4BE}" type="slidenum">
              <a:rPr lang="en-US" smtClean="0"/>
              <a:t>14</a:t>
            </a:fld>
            <a:endParaRPr lang="en-US"/>
          </a:p>
        </p:txBody>
      </p:sp>
    </p:spTree>
    <p:extLst>
      <p:ext uri="{BB962C8B-B14F-4D97-AF65-F5344CB8AC3E}">
        <p14:creationId xmlns:p14="http://schemas.microsoft.com/office/powerpoint/2010/main" val="46331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D19F3-F2D1-A2BD-C5BF-69BE49364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E2ACB-6A6E-A451-3E9B-1FF80A4B4F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90A59DB-57A1-236B-EB91-5D277EE874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78E507-83BE-DFAC-1467-6BF743F02DE6}"/>
              </a:ext>
            </a:extLst>
          </p:cNvPr>
          <p:cNvSpPr>
            <a:spLocks noGrp="1"/>
          </p:cNvSpPr>
          <p:nvPr>
            <p:ph type="sldNum" sz="quarter" idx="5"/>
          </p:nvPr>
        </p:nvSpPr>
        <p:spPr/>
        <p:txBody>
          <a:bodyPr/>
          <a:lstStyle/>
          <a:p>
            <a:fld id="{1C913950-23BB-4204-A659-805B4055F4BE}" type="slidenum">
              <a:rPr lang="en-US" smtClean="0"/>
              <a:t>15</a:t>
            </a:fld>
            <a:endParaRPr lang="en-US"/>
          </a:p>
        </p:txBody>
      </p:sp>
    </p:spTree>
    <p:extLst>
      <p:ext uri="{BB962C8B-B14F-4D97-AF65-F5344CB8AC3E}">
        <p14:creationId xmlns:p14="http://schemas.microsoft.com/office/powerpoint/2010/main" val="326371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A0144-6D3E-33CC-2CE3-92266D6F9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C07AA-9628-1F91-DA12-360618E5641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C14A09-CAB0-EEC0-B44F-D0ECFC2945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BAB8A9-1262-18BA-D1C4-49E3746216FF}"/>
              </a:ext>
            </a:extLst>
          </p:cNvPr>
          <p:cNvSpPr>
            <a:spLocks noGrp="1"/>
          </p:cNvSpPr>
          <p:nvPr>
            <p:ph type="sldNum" sz="quarter" idx="5"/>
          </p:nvPr>
        </p:nvSpPr>
        <p:spPr/>
        <p:txBody>
          <a:bodyPr/>
          <a:lstStyle/>
          <a:p>
            <a:fld id="{1C913950-23BB-4204-A659-805B4055F4BE}" type="slidenum">
              <a:rPr lang="en-US" smtClean="0"/>
              <a:t>16</a:t>
            </a:fld>
            <a:endParaRPr lang="en-US"/>
          </a:p>
        </p:txBody>
      </p:sp>
    </p:spTree>
    <p:extLst>
      <p:ext uri="{BB962C8B-B14F-4D97-AF65-F5344CB8AC3E}">
        <p14:creationId xmlns:p14="http://schemas.microsoft.com/office/powerpoint/2010/main" val="1668227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3F111-D811-A3C5-664D-34E407FDD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856C4-457B-2C4B-58E2-601F3F5253E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458DC8D-6CD4-89F2-CE3D-40D4433AD5D3}"/>
              </a:ext>
            </a:extLst>
          </p:cNvPr>
          <p:cNvSpPr>
            <a:spLocks noGrp="1"/>
          </p:cNvSpPr>
          <p:nvPr>
            <p:ph type="body" idx="1"/>
          </p:nvPr>
        </p:nvSpPr>
        <p:spPr/>
        <p:txBody>
          <a:bodyPr/>
          <a:lstStyle/>
          <a:p>
            <a:r>
              <a:rPr lang="en-US" b="1" dirty="0">
                <a:latin typeface="Arial "/>
              </a:rPr>
              <a:t>Who (or what) are you listening to? It’s an important question. Because whatever you repeatedly listen to (take into your ears, mind, and heart) will eventually take root.  IF ITS</a:t>
            </a:r>
            <a:endParaRPr lang="en-US" dirty="0">
              <a:latin typeface="Arial "/>
            </a:endParaRPr>
          </a:p>
          <a:p>
            <a:r>
              <a:rPr lang="en-US" b="1" dirty="0">
                <a:latin typeface="Arial "/>
              </a:rPr>
              <a:t>Satan</a:t>
            </a:r>
            <a:r>
              <a:rPr lang="en-US" dirty="0">
                <a:latin typeface="Arial "/>
              </a:rPr>
              <a:t> - lies about God &amp;His Truth, Satan’s lies to tear you down =over time you begin to believe the lies and your trust in God begins fading. Satan’s lies and, by default, Satan become your false gods.</a:t>
            </a:r>
          </a:p>
          <a:p>
            <a:endParaRPr lang="en-US" dirty="0">
              <a:latin typeface="Arial "/>
            </a:endParaRPr>
          </a:p>
          <a:p>
            <a:r>
              <a:rPr lang="en-US" b="1" dirty="0">
                <a:latin typeface="Arial "/>
              </a:rPr>
              <a:t>Sin</a:t>
            </a:r>
            <a:r>
              <a:rPr lang="en-US" dirty="0">
                <a:latin typeface="Arial "/>
              </a:rPr>
              <a:t> - deception about the dangers, pitfalls, snares, and enslavement of your pet sins – you will become a slave to your sin and weaknesses. They will take control – addictions aren’t limited to alcohol, drugs, or sex – it can be anything that takes hold of your heart and controls your mind and shapes your impulses. – food, exercise, cell phone, even serving in church – anything that takes preeminence in your life over God</a:t>
            </a:r>
          </a:p>
          <a:p>
            <a:endParaRPr lang="en-US" dirty="0">
              <a:latin typeface="Arial "/>
            </a:endParaRPr>
          </a:p>
          <a:p>
            <a:r>
              <a:rPr lang="en-US" b="1" dirty="0">
                <a:latin typeface="Arial "/>
              </a:rPr>
              <a:t>SELF-</a:t>
            </a:r>
            <a:r>
              <a:rPr lang="en-US" dirty="0">
                <a:latin typeface="Arial "/>
              </a:rPr>
              <a:t>and its lies about who you are – you’re not enough or you’re more than enough, you in control of it all – you’ve got the power! Or you’re powerless, trapped in your past, rendered helpless and hopeless because of your insufficiencies and unworthiness. Either way, YOU become the focus and the driver of your life – YOU become your god. And that may be the most dangerous god of all – because you decide what is true for you. You will define your own truth – in doing that you will find that you are partnering with Satan and sin to your own undoing.</a:t>
            </a:r>
          </a:p>
          <a:p>
            <a:endParaRPr lang="en-US" dirty="0">
              <a:latin typeface="Arial "/>
            </a:endParaRPr>
          </a:p>
          <a:p>
            <a:r>
              <a:rPr lang="en-US" b="1" dirty="0">
                <a:latin typeface="Arial "/>
              </a:rPr>
              <a:t>BUT If it is the Spirit of God telling you</a:t>
            </a:r>
            <a:r>
              <a:rPr lang="en-US" dirty="0">
                <a:latin typeface="Arial "/>
              </a:rPr>
              <a:t> – </a:t>
            </a:r>
          </a:p>
          <a:p>
            <a:r>
              <a:rPr lang="en-US" dirty="0">
                <a:latin typeface="Arial "/>
              </a:rPr>
              <a:t>You are loved, chosen, </a:t>
            </a:r>
          </a:p>
          <a:p>
            <a:r>
              <a:rPr lang="en-US" dirty="0">
                <a:latin typeface="Arial "/>
              </a:rPr>
              <a:t>You are loved because God chose to love you before the foundations of the earth were laid, Eph 1:4 Chose, in Him </a:t>
            </a:r>
          </a:p>
          <a:p>
            <a:r>
              <a:rPr lang="en-US" dirty="0">
                <a:latin typeface="Arial "/>
              </a:rPr>
              <a:t>You are saved from eternal damnation because God chose you and made a way for your redemption to be purchased by Jesus Christ on the cross – and you repented (turned your back on your sin, you’ve walked away from it) and surrendered your heart to Jesus</a:t>
            </a:r>
          </a:p>
          <a:p>
            <a:r>
              <a:rPr lang="en-US" dirty="0">
                <a:latin typeface="Arial "/>
              </a:rPr>
              <a:t>You are filled with God’s Holy Spirit and through Him you are being daily transformed into the image of Christ</a:t>
            </a:r>
          </a:p>
          <a:p>
            <a:endParaRPr lang="en-US" dirty="0">
              <a:latin typeface="Arial "/>
            </a:endParaRPr>
          </a:p>
          <a:p>
            <a:r>
              <a:rPr lang="en-US" dirty="0">
                <a:latin typeface="Arial "/>
              </a:rPr>
              <a:t>You aren’t enough, never could be in your own power – but that’s okay, because</a:t>
            </a:r>
          </a:p>
          <a:p>
            <a:r>
              <a:rPr lang="en-US" b="1" dirty="0">
                <a:latin typeface="Arial "/>
              </a:rPr>
              <a:t>HE is forever and always MORE THAN ENOUGH and HE is the One who holds you in His Hand so tightly that nothing on earth or in all of the heavens is powerful enough to snatch you out of His mighty grip.</a:t>
            </a:r>
            <a:endParaRPr lang="en-US" dirty="0">
              <a:latin typeface="Arial "/>
            </a:endParaRPr>
          </a:p>
          <a:p>
            <a:r>
              <a:rPr lang="en-US" b="1" dirty="0">
                <a:latin typeface="Arial "/>
              </a:rPr>
              <a:t>In Him, you find sufficiency. In Him, you find Hope. In Him, you find Power.</a:t>
            </a:r>
          </a:p>
          <a:p>
            <a:endParaRPr lang="en-US" dirty="0">
              <a:latin typeface="Arial "/>
            </a:endParaRPr>
          </a:p>
          <a:p>
            <a:endParaRPr lang="en-US" dirty="0">
              <a:latin typeface="Arial "/>
            </a:endParaRPr>
          </a:p>
          <a:p>
            <a:endParaRPr lang="en-US" dirty="0"/>
          </a:p>
        </p:txBody>
      </p:sp>
      <p:sp>
        <p:nvSpPr>
          <p:cNvPr id="4" name="Slide Number Placeholder 3">
            <a:extLst>
              <a:ext uri="{FF2B5EF4-FFF2-40B4-BE49-F238E27FC236}">
                <a16:creationId xmlns:a16="http://schemas.microsoft.com/office/drawing/2014/main" id="{AA228B44-2A10-AF6B-4358-CA41C75534C2}"/>
              </a:ext>
            </a:extLst>
          </p:cNvPr>
          <p:cNvSpPr>
            <a:spLocks noGrp="1"/>
          </p:cNvSpPr>
          <p:nvPr>
            <p:ph type="sldNum" sz="quarter" idx="5"/>
          </p:nvPr>
        </p:nvSpPr>
        <p:spPr/>
        <p:txBody>
          <a:bodyPr/>
          <a:lstStyle/>
          <a:p>
            <a:fld id="{1C913950-23BB-4204-A659-805B4055F4BE}" type="slidenum">
              <a:rPr lang="en-US" smtClean="0"/>
              <a:t>17</a:t>
            </a:fld>
            <a:endParaRPr lang="en-US"/>
          </a:p>
        </p:txBody>
      </p:sp>
    </p:spTree>
    <p:extLst>
      <p:ext uri="{BB962C8B-B14F-4D97-AF65-F5344CB8AC3E}">
        <p14:creationId xmlns:p14="http://schemas.microsoft.com/office/powerpoint/2010/main" val="333516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39BC-57CA-EA5B-5BF0-FCCF18165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32772-FFB0-15E1-3DE5-9516B20812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59B003-C218-AD62-B74D-5DB82014BA75}"/>
              </a:ext>
            </a:extLst>
          </p:cNvPr>
          <p:cNvSpPr>
            <a:spLocks noGrp="1"/>
          </p:cNvSpPr>
          <p:nvPr>
            <p:ph type="body" idx="1"/>
          </p:nvPr>
        </p:nvSpPr>
        <p:spPr/>
        <p:txBody>
          <a:bodyPr/>
          <a:lstStyle/>
          <a:p>
            <a:r>
              <a:rPr lang="en-US" b="1" dirty="0">
                <a:latin typeface="Arial "/>
              </a:rPr>
              <a:t>REMEMBER: </a:t>
            </a:r>
            <a:endParaRPr lang="en-US" dirty="0">
              <a:latin typeface="Arial "/>
            </a:endParaRPr>
          </a:p>
          <a:p>
            <a:r>
              <a:rPr lang="en-US" b="1" dirty="0">
                <a:latin typeface="Arial "/>
              </a:rPr>
              <a:t>Whoever or whatever has your ear, will eventually have your heart.</a:t>
            </a:r>
          </a:p>
          <a:p>
            <a:endParaRPr lang="en-US" b="1" dirty="0">
              <a:latin typeface="Arial "/>
            </a:endParaRPr>
          </a:p>
          <a:p>
            <a:r>
              <a:rPr lang="en-US" b="1" dirty="0">
                <a:latin typeface="Arial "/>
              </a:rPr>
              <a:t>In Scripture, Your heart is the core of your being - </a:t>
            </a:r>
            <a:endParaRPr lang="en-US" dirty="0">
              <a:latin typeface="Arial "/>
            </a:endParaRPr>
          </a:p>
          <a:p>
            <a:endParaRPr lang="en-US" dirty="0">
              <a:latin typeface="Arial "/>
            </a:endParaRPr>
          </a:p>
          <a:p>
            <a:r>
              <a:rPr lang="en-US" dirty="0">
                <a:latin typeface="Arial "/>
              </a:rPr>
              <a:t>THE HEART</a:t>
            </a:r>
          </a:p>
          <a:p>
            <a:r>
              <a:rPr lang="en-US" dirty="0">
                <a:latin typeface="Arial "/>
              </a:rPr>
              <a:t>OT - H3820 – leb – center of being inner man, mind, will, heart, understanding – moral character, inclinations, resolutions, seat of appetites, seat of emotions and passions, seat of courage</a:t>
            </a:r>
          </a:p>
          <a:p>
            <a:endParaRPr lang="en-US" dirty="0">
              <a:latin typeface="Arial "/>
            </a:endParaRPr>
          </a:p>
          <a:p>
            <a:r>
              <a:rPr lang="en-US" dirty="0">
                <a:latin typeface="Arial "/>
              </a:rPr>
              <a:t>NT – G2588 – kardia – the center of all physical and spiritual life – the soul or mind, the fountain and seat of the thoughts, passions, desires, affections, purposes, endeavors, understanding, the faculty and seat of the intelligence, will, character, seat of sensibilities, affections, emotions, desires, appetites, passions</a:t>
            </a:r>
          </a:p>
          <a:p>
            <a:endParaRPr lang="en-US" dirty="0">
              <a:latin typeface="Arial "/>
            </a:endParaRPr>
          </a:p>
          <a:p>
            <a:pPr defTabSz="891357"/>
            <a:r>
              <a:rPr lang="en-US" dirty="0">
                <a:latin typeface="Arial "/>
              </a:rPr>
              <a:t>Deuteronomy 11:16-18 ESV - Take care lest your heart be deceived, and you turn aside and serve other gods and worship them; You shall therefore lay up these words of mine in your heart and in your soul, and you shall bind them as a sign on your hand, and they shall be as frontlets between your eyes.</a:t>
            </a:r>
          </a:p>
          <a:p>
            <a:endParaRPr lang="en-US" dirty="0"/>
          </a:p>
          <a:p>
            <a:r>
              <a:rPr lang="en-US" b="1" dirty="0">
                <a:latin typeface="Arial "/>
              </a:rPr>
              <a:t>So, here are the questions we should be asking ourselves? </a:t>
            </a:r>
          </a:p>
          <a:p>
            <a:r>
              <a:rPr lang="en-US" dirty="0">
                <a:latin typeface="Arial "/>
              </a:rPr>
              <a:t>How can I distinguish between lies and truth?</a:t>
            </a:r>
          </a:p>
          <a:p>
            <a:r>
              <a:rPr lang="en-US" dirty="0">
                <a:latin typeface="Arial "/>
              </a:rPr>
              <a:t>How can I be sure that what I hear is true?</a:t>
            </a:r>
          </a:p>
          <a:p>
            <a:r>
              <a:rPr lang="en-US" dirty="0">
                <a:latin typeface="Arial "/>
              </a:rPr>
              <a:t>How can I be certain I’m hearing the True Shepherd’s voice, or is it the voice of a false shepherd? A predator in disguise? It’s not always easy!</a:t>
            </a:r>
          </a:p>
          <a:p>
            <a:r>
              <a:rPr lang="en-US" dirty="0">
                <a:latin typeface="Arial "/>
              </a:rPr>
              <a:t>How can I be confident that what I believe based on what I’ve heard is trustworthy and true? </a:t>
            </a:r>
          </a:p>
          <a:p>
            <a:endParaRPr lang="en-US" dirty="0">
              <a:latin typeface="Arial "/>
            </a:endParaRPr>
          </a:p>
          <a:p>
            <a:r>
              <a:rPr lang="en-US" dirty="0">
                <a:latin typeface="Arial "/>
              </a:rPr>
              <a:t>Confident faith is the basis of your peace and hope.</a:t>
            </a:r>
          </a:p>
          <a:p>
            <a:endParaRPr lang="en-US" dirty="0"/>
          </a:p>
          <a:p>
            <a:endParaRPr lang="en-US" dirty="0"/>
          </a:p>
        </p:txBody>
      </p:sp>
      <p:sp>
        <p:nvSpPr>
          <p:cNvPr id="4" name="Slide Number Placeholder 3">
            <a:extLst>
              <a:ext uri="{FF2B5EF4-FFF2-40B4-BE49-F238E27FC236}">
                <a16:creationId xmlns:a16="http://schemas.microsoft.com/office/drawing/2014/main" id="{0B78FFBB-8750-8564-F5B8-9CB5DA2F593D}"/>
              </a:ext>
            </a:extLst>
          </p:cNvPr>
          <p:cNvSpPr>
            <a:spLocks noGrp="1"/>
          </p:cNvSpPr>
          <p:nvPr>
            <p:ph type="sldNum" sz="quarter" idx="5"/>
          </p:nvPr>
        </p:nvSpPr>
        <p:spPr/>
        <p:txBody>
          <a:bodyPr/>
          <a:lstStyle/>
          <a:p>
            <a:fld id="{1C913950-23BB-4204-A659-805B4055F4BE}" type="slidenum">
              <a:rPr lang="en-US" smtClean="0"/>
              <a:t>18</a:t>
            </a:fld>
            <a:endParaRPr lang="en-US"/>
          </a:p>
        </p:txBody>
      </p:sp>
    </p:spTree>
    <p:extLst>
      <p:ext uri="{BB962C8B-B14F-4D97-AF65-F5344CB8AC3E}">
        <p14:creationId xmlns:p14="http://schemas.microsoft.com/office/powerpoint/2010/main" val="2612945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86ED5-1D66-50D7-08C0-181E7490C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BD106-3D1F-15D6-B346-285B444B550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D1EF23-D7B7-C594-7995-FA2DFB52A50D}"/>
              </a:ext>
            </a:extLst>
          </p:cNvPr>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“Appetite is another strong indicator of health. Healthy sheep display normal eating and cud chewing behavior. </a:t>
            </a:r>
          </a:p>
          <a:p>
            <a:r>
              <a:rPr lang="en-US" b="0" dirty="0">
                <a:latin typeface="Arial" panose="020B0604020202020204" pitchFamily="34" charset="0"/>
                <a:cs typeface="Arial" panose="020B0604020202020204" pitchFamily="34" charset="0"/>
              </a:rPr>
              <a:t>They will chew their cud for several hours each day. Healthy sheep are eager to eat. </a:t>
            </a:r>
          </a:p>
          <a:p>
            <a:r>
              <a:rPr lang="en-US" b="0" dirty="0">
                <a:latin typeface="Arial" panose="020B0604020202020204" pitchFamily="34" charset="0"/>
                <a:cs typeface="Arial" panose="020B0604020202020204" pitchFamily="34" charset="0"/>
              </a:rPr>
              <a:t>They are almost always hungry. </a:t>
            </a:r>
          </a:p>
          <a:p>
            <a:r>
              <a:rPr lang="en-US" b="0" dirty="0">
                <a:latin typeface="Arial" panose="020B0604020202020204" pitchFamily="34" charset="0"/>
                <a:cs typeface="Arial" panose="020B0604020202020204" pitchFamily="34" charset="0"/>
              </a:rPr>
              <a:t>They will overeat if we let them. </a:t>
            </a:r>
          </a:p>
          <a:p>
            <a:r>
              <a:rPr lang="en-US" b="0" dirty="0">
                <a:latin typeface="Arial" panose="020B0604020202020204" pitchFamily="34" charset="0"/>
                <a:cs typeface="Arial" panose="020B0604020202020204" pitchFamily="34" charset="0"/>
              </a:rPr>
              <a:t>Sheep bleat in anticipation of being fed and will rapidly approach the feeding area. </a:t>
            </a:r>
          </a:p>
          <a:p>
            <a:r>
              <a:rPr lang="en-US" b="0" dirty="0">
                <a:latin typeface="Arial" panose="020B0604020202020204" pitchFamily="34" charset="0"/>
                <a:cs typeface="Arial" panose="020B0604020202020204" pitchFamily="34" charset="0"/>
              </a:rPr>
              <a:t>Lack of appetite is probably the most common symptom exhibited by a sick sheep.” </a:t>
            </a:r>
          </a:p>
          <a:p>
            <a:r>
              <a:rPr lang="en-US" b="0" dirty="0">
                <a:latin typeface="Arial" panose="020B0604020202020204" pitchFamily="34" charset="0"/>
                <a:cs typeface="Arial" panose="020B0604020202020204" pitchFamily="34" charset="0"/>
              </a:rPr>
              <a:t>(sheep101.com)</a:t>
            </a:r>
          </a:p>
          <a:p>
            <a:endParaRPr lang="en-US" dirty="0"/>
          </a:p>
        </p:txBody>
      </p:sp>
      <p:sp>
        <p:nvSpPr>
          <p:cNvPr id="4" name="Slide Number Placeholder 3">
            <a:extLst>
              <a:ext uri="{FF2B5EF4-FFF2-40B4-BE49-F238E27FC236}">
                <a16:creationId xmlns:a16="http://schemas.microsoft.com/office/drawing/2014/main" id="{71840E55-925E-E5B1-0E48-D1C30F96A3E9}"/>
              </a:ext>
            </a:extLst>
          </p:cNvPr>
          <p:cNvSpPr>
            <a:spLocks noGrp="1"/>
          </p:cNvSpPr>
          <p:nvPr>
            <p:ph type="sldNum" sz="quarter" idx="5"/>
          </p:nvPr>
        </p:nvSpPr>
        <p:spPr/>
        <p:txBody>
          <a:bodyPr/>
          <a:lstStyle/>
          <a:p>
            <a:fld id="{1C913950-23BB-4204-A659-805B4055F4BE}" type="slidenum">
              <a:rPr lang="en-US" smtClean="0"/>
              <a:t>19</a:t>
            </a:fld>
            <a:endParaRPr lang="en-US"/>
          </a:p>
        </p:txBody>
      </p:sp>
    </p:spTree>
    <p:extLst>
      <p:ext uri="{BB962C8B-B14F-4D97-AF65-F5344CB8AC3E}">
        <p14:creationId xmlns:p14="http://schemas.microsoft.com/office/powerpoint/2010/main" val="130932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13950-23BB-4204-A659-805B4055F4BE}" type="slidenum">
              <a:rPr lang="en-US" smtClean="0"/>
              <a:t>2</a:t>
            </a:fld>
            <a:endParaRPr lang="en-US"/>
          </a:p>
        </p:txBody>
      </p:sp>
    </p:spTree>
    <p:extLst>
      <p:ext uri="{BB962C8B-B14F-4D97-AF65-F5344CB8AC3E}">
        <p14:creationId xmlns:p14="http://schemas.microsoft.com/office/powerpoint/2010/main" val="89950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782F8-0801-269E-F6D3-9751B4431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E9AE-14BC-5FBD-DDF1-4D0B7A783C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606961-11FD-6AAF-AE22-4E7C4F04BB82}"/>
              </a:ext>
            </a:extLst>
          </p:cNvPr>
          <p:cNvSpPr>
            <a:spLocks noGrp="1"/>
          </p:cNvSpPr>
          <p:nvPr>
            <p:ph type="body" idx="1"/>
          </p:nvPr>
        </p:nvSpPr>
        <p:spPr/>
        <p:txBody>
          <a:bodyPr/>
          <a:lstStyle/>
          <a:p>
            <a:r>
              <a:rPr lang="en-US" dirty="0"/>
              <a:t>If my doctor asked me, “How’s your appetite?” </a:t>
            </a:r>
          </a:p>
          <a:p>
            <a:endParaRPr lang="en-US" dirty="0"/>
          </a:p>
          <a:p>
            <a:r>
              <a:rPr lang="en-US" dirty="0"/>
              <a:t>And I said, “Great! My appetite is good!” </a:t>
            </a:r>
          </a:p>
          <a:p>
            <a:endParaRPr lang="en-US" dirty="0"/>
          </a:p>
          <a:p>
            <a:r>
              <a:rPr lang="en-US" dirty="0"/>
              <a:t>Then, if I told her that I usually have a couple of donuts or pastries and coffee for breakfast, I grab something from the drive-through for lunch along with a Coke, or shake while I’m running errands, and I frequently order pizza or take-out for the family dinner. In the evening, I get a treat once my chores are done and the kids are in bed. The tougher the day, the bigger the treat:  ice cream, a favorite candy bar, or a cookie (or two or three). We’re a busy family. Life gets hectic. But we’ve all got big appetites, I’m happy if everyone is fed, full,  and not complaining!</a:t>
            </a:r>
          </a:p>
          <a:p>
            <a:endParaRPr lang="en-US" dirty="0"/>
          </a:p>
          <a:p>
            <a:r>
              <a:rPr lang="en-US" dirty="0"/>
              <a:t>She would be horrified!! I’d immediately get a long lecture on the proper food groups that are necessary to ensure a balanced diet for myself and my family. She’d give me warnings on the health issues that can be brought on when everything you eat is bad for you – too much sugar, too many carbs, fat content way too high, and on and on. </a:t>
            </a:r>
          </a:p>
          <a:p>
            <a:endParaRPr lang="en-US" dirty="0"/>
          </a:p>
          <a:p>
            <a:r>
              <a:rPr lang="en-US" dirty="0"/>
              <a:t>Or if she said, “You’ve lost a bit of weight since I last saw you. You’re looking a bit pale. How’s your appetite?”</a:t>
            </a:r>
          </a:p>
          <a:p>
            <a:endParaRPr lang="en-US" dirty="0"/>
          </a:p>
          <a:p>
            <a:r>
              <a:rPr lang="en-US" dirty="0"/>
              <a:t>If I replied, “I’ve lost my appetite. When I do eat, I get sick to my stomach. Nothing seems to settle properly. Honestly, I don’t even care about eating.”</a:t>
            </a:r>
          </a:p>
          <a:p>
            <a:endParaRPr lang="en-US" dirty="0"/>
          </a:p>
          <a:p>
            <a:r>
              <a:rPr lang="en-US" dirty="0"/>
              <a:t>She’d immediately write orders for blood tests and referrals to specialists. She’d be concerned that there was a potentially serious problem that needed to be uncovered.. And rightly so.</a:t>
            </a:r>
          </a:p>
          <a:p>
            <a:endParaRPr lang="en-US" dirty="0"/>
          </a:p>
          <a:p>
            <a:r>
              <a:rPr lang="en-US" dirty="0"/>
              <a:t>Our appetite is an indicator of our physical health; it’s also an indicator of our spiritual health.</a:t>
            </a:r>
          </a:p>
          <a:p>
            <a:endParaRPr lang="en-US" dirty="0"/>
          </a:p>
          <a:p>
            <a:pPr marL="0" indent="0">
              <a:buFont typeface="Arial" panose="020B0604020202020204" pitchFamily="34" charset="0"/>
              <a:buNone/>
            </a:pPr>
            <a:r>
              <a:rPr lang="en-US" b="1" dirty="0"/>
              <a:t>Let me ask you this: “How is your spiritual appetite?”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 you have a hunger to learn and grow in your relationship with God? What are you eating daily?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Are you going the overly sweet, carb-filled route? Relying on a 250-word devotion to cheer you on each day?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 you go the fast-food route every few days or when you really get hungry? “I’ll listen to a podcast. Let the podcast host read a verse or two, give me his or her thoughts on the verse(s), and I’m good to go for another stretch.”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Are you ordering in take-out regularly? “I watch a service once a week – that’s good, I can watch in my pjs. The pastor preaches from the Bible. I’m good.”</a:t>
            </a:r>
          </a:p>
          <a:p>
            <a:endParaRPr lang="en-US" dirty="0"/>
          </a:p>
          <a:p>
            <a:r>
              <a:rPr lang="en-US" dirty="0"/>
              <a:t>None of these are necessarily bad, but none alone or even all three together will provide the spiritual nourishment you need regularly. Over time, you risk starving yourself to death from spiritual malnutrition.</a:t>
            </a:r>
          </a:p>
          <a:p>
            <a:endParaRPr lang="en-US" dirty="0"/>
          </a:p>
          <a:p>
            <a:r>
              <a:rPr lang="en-US" dirty="0"/>
              <a:t>Our spiritual food needs to come directly from the source! Just like eating “Farm to Table.”</a:t>
            </a:r>
          </a:p>
          <a:p>
            <a:endParaRPr lang="en-US" dirty="0"/>
          </a:p>
          <a:p>
            <a:r>
              <a:rPr lang="en-US" dirty="0"/>
              <a:t>God’s Word is our primary source of nourishment,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BDE19FA-7E4D-8CEE-1718-31505D89658F}"/>
              </a:ext>
            </a:extLst>
          </p:cNvPr>
          <p:cNvSpPr>
            <a:spLocks noGrp="1"/>
          </p:cNvSpPr>
          <p:nvPr>
            <p:ph type="sldNum" sz="quarter" idx="5"/>
          </p:nvPr>
        </p:nvSpPr>
        <p:spPr/>
        <p:txBody>
          <a:bodyPr/>
          <a:lstStyle/>
          <a:p>
            <a:fld id="{1C913950-23BB-4204-A659-805B4055F4BE}" type="slidenum">
              <a:rPr lang="en-US" smtClean="0"/>
              <a:t>20</a:t>
            </a:fld>
            <a:endParaRPr lang="en-US"/>
          </a:p>
        </p:txBody>
      </p:sp>
    </p:spTree>
    <p:extLst>
      <p:ext uri="{BB962C8B-B14F-4D97-AF65-F5344CB8AC3E}">
        <p14:creationId xmlns:p14="http://schemas.microsoft.com/office/powerpoint/2010/main" val="671235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DA745-811F-089F-C880-8BE8C978F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F8292-13A1-C67E-B3FB-19A38B2A77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91E7665-373F-3AD4-0965-8158C7B38B91}"/>
              </a:ext>
            </a:extLst>
          </p:cNvPr>
          <p:cNvSpPr>
            <a:spLocks noGrp="1"/>
          </p:cNvSpPr>
          <p:nvPr>
            <p:ph type="body" idx="1"/>
          </p:nvPr>
        </p:nvSpPr>
        <p:spPr/>
        <p:txBody>
          <a:bodyPr/>
          <a:lstStyle/>
          <a:p>
            <a:pPr marL="8890" marR="0" indent="-8890" algn="ctr">
              <a:spcAft>
                <a:spcPts val="800"/>
              </a:spcAft>
              <a:buNone/>
            </a:pPr>
            <a:r>
              <a:rPr lang="en-US" sz="9600" kern="100" dirty="0">
                <a:solidFill>
                  <a:srgbClr val="79924D"/>
                </a:solidFill>
                <a:effectLst/>
                <a:latin typeface="Virtual" panose="020B0604020202020204" charset="0"/>
                <a:ea typeface="Aptos" panose="020B0004020202020204" pitchFamily="34" charset="0"/>
                <a:cs typeface="Arial" panose="020B0604020202020204" pitchFamily="34" charset="0"/>
              </a:rPr>
              <a:t>The Bible is God’s written revelation of who He is </a:t>
            </a:r>
          </a:p>
          <a:p>
            <a:pPr marL="8890" marR="0" indent="-8890" algn="ctr">
              <a:spcAft>
                <a:spcPts val="800"/>
              </a:spcAft>
              <a:buNone/>
            </a:pPr>
            <a:r>
              <a:rPr lang="en-US" sz="9600" kern="100" dirty="0">
                <a:solidFill>
                  <a:srgbClr val="79924D"/>
                </a:solidFill>
                <a:effectLst/>
                <a:latin typeface="Virtual" panose="020B0604020202020204" charset="0"/>
                <a:ea typeface="Aptos" panose="020B0004020202020204" pitchFamily="34" charset="0"/>
                <a:cs typeface="Arial" panose="020B0604020202020204" pitchFamily="34" charset="0"/>
              </a:rPr>
              <a:t>and His redemptive plan for His Creation –</a:t>
            </a:r>
          </a:p>
          <a:p>
            <a:pPr marL="8890" marR="0" indent="-8890" algn="ctr">
              <a:spcAft>
                <a:spcPts val="800"/>
              </a:spcAft>
              <a:buNone/>
            </a:pPr>
            <a:r>
              <a:rPr lang="en-US" sz="9600" kern="100" dirty="0">
                <a:solidFill>
                  <a:srgbClr val="79924D"/>
                </a:solidFill>
                <a:latin typeface="Virtual" panose="020B0604020202020204" charset="0"/>
                <a:ea typeface="Aptos" panose="020B0004020202020204" pitchFamily="34" charset="0"/>
                <a:cs typeface="Arial" panose="020B0604020202020204" pitchFamily="34" charset="0"/>
              </a:rPr>
              <a:t>Past, Present, and Future</a:t>
            </a:r>
            <a:endParaRPr lang="en-US" sz="9600" kern="100" dirty="0">
              <a:solidFill>
                <a:srgbClr val="79924D"/>
              </a:solidFill>
              <a:effectLst/>
              <a:latin typeface="Virtual" panose="020B0604020202020204" charset="0"/>
              <a:ea typeface="Aptos" panose="020B0004020202020204" pitchFamily="34" charset="0"/>
              <a:cs typeface="Arial" panose="020B0604020202020204" pitchFamily="34" charset="0"/>
            </a:endParaRPr>
          </a:p>
          <a:p>
            <a:endParaRPr lang="en-US" dirty="0"/>
          </a:p>
          <a:p>
            <a:r>
              <a:rPr lang="en-US" dirty="0"/>
              <a:t>God has given us His written Word, and He sent His Beloved Son Jesus, The Living Word, to live among us. Both the written Word (the Bible) and our Savior,  the Living Word, are ours. </a:t>
            </a:r>
          </a:p>
          <a:p>
            <a:endParaRPr lang="en-US" dirty="0"/>
          </a:p>
          <a:p>
            <a:r>
              <a:rPr lang="en-US" dirty="0"/>
              <a:t>The Living Word and the Written Word are witnesses of and for the Father.  Both reveal God to us, and both bring Glory to the Father.</a:t>
            </a:r>
          </a:p>
          <a:p>
            <a:endParaRPr lang="en-US" dirty="0"/>
          </a:p>
        </p:txBody>
      </p:sp>
      <p:sp>
        <p:nvSpPr>
          <p:cNvPr id="4" name="Slide Number Placeholder 3">
            <a:extLst>
              <a:ext uri="{FF2B5EF4-FFF2-40B4-BE49-F238E27FC236}">
                <a16:creationId xmlns:a16="http://schemas.microsoft.com/office/drawing/2014/main" id="{7EA0EBE5-A6AD-A30C-1065-261A411223CF}"/>
              </a:ext>
            </a:extLst>
          </p:cNvPr>
          <p:cNvSpPr>
            <a:spLocks noGrp="1"/>
          </p:cNvSpPr>
          <p:nvPr>
            <p:ph type="sldNum" sz="quarter" idx="5"/>
          </p:nvPr>
        </p:nvSpPr>
        <p:spPr/>
        <p:txBody>
          <a:bodyPr/>
          <a:lstStyle/>
          <a:p>
            <a:fld id="{1C913950-23BB-4204-A659-805B4055F4BE}" type="slidenum">
              <a:rPr lang="en-US" smtClean="0"/>
              <a:t>21</a:t>
            </a:fld>
            <a:endParaRPr lang="en-US"/>
          </a:p>
        </p:txBody>
      </p:sp>
    </p:spTree>
    <p:extLst>
      <p:ext uri="{BB962C8B-B14F-4D97-AF65-F5344CB8AC3E}">
        <p14:creationId xmlns:p14="http://schemas.microsoft.com/office/powerpoint/2010/main" val="425016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BD1F0-3882-D444-A0CC-F95545173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BC3F0-83F7-2565-1012-A1AB1E7F57A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63A5D3-9623-229E-91B9-1CBC0B459741}"/>
              </a:ext>
            </a:extLst>
          </p:cNvPr>
          <p:cNvSpPr>
            <a:spLocks noGrp="1"/>
          </p:cNvSpPr>
          <p:nvPr>
            <p:ph type="body" idx="1"/>
          </p:nvPr>
        </p:nvSpPr>
        <p:spPr/>
        <p:txBody>
          <a:bodyPr/>
          <a:lstStyle/>
          <a:p>
            <a:r>
              <a:rPr lang="en-US" dirty="0"/>
              <a:t>Our Good Shepherd – The Living Word</a:t>
            </a:r>
          </a:p>
        </p:txBody>
      </p:sp>
      <p:sp>
        <p:nvSpPr>
          <p:cNvPr id="4" name="Slide Number Placeholder 3">
            <a:extLst>
              <a:ext uri="{FF2B5EF4-FFF2-40B4-BE49-F238E27FC236}">
                <a16:creationId xmlns:a16="http://schemas.microsoft.com/office/drawing/2014/main" id="{63F63B8E-A445-9643-7372-CA6F7E47275B}"/>
              </a:ext>
            </a:extLst>
          </p:cNvPr>
          <p:cNvSpPr>
            <a:spLocks noGrp="1"/>
          </p:cNvSpPr>
          <p:nvPr>
            <p:ph type="sldNum" sz="quarter" idx="5"/>
          </p:nvPr>
        </p:nvSpPr>
        <p:spPr/>
        <p:txBody>
          <a:bodyPr/>
          <a:lstStyle/>
          <a:p>
            <a:fld id="{1C913950-23BB-4204-A659-805B4055F4BE}" type="slidenum">
              <a:rPr lang="en-US" smtClean="0"/>
              <a:t>22</a:t>
            </a:fld>
            <a:endParaRPr lang="en-US"/>
          </a:p>
        </p:txBody>
      </p:sp>
    </p:spTree>
    <p:extLst>
      <p:ext uri="{BB962C8B-B14F-4D97-AF65-F5344CB8AC3E}">
        <p14:creationId xmlns:p14="http://schemas.microsoft.com/office/powerpoint/2010/main" val="450540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4EFB7-51C4-03A8-BA95-B7EEB953F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7368F-B083-6867-F53A-B82AF5EB33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3CC21A5-6359-73EA-F08A-8B2C2ECB9F52}"/>
              </a:ext>
            </a:extLst>
          </p:cNvPr>
          <p:cNvSpPr>
            <a:spLocks noGrp="1"/>
          </p:cNvSpPr>
          <p:nvPr>
            <p:ph type="body" idx="1"/>
          </p:nvPr>
        </p:nvSpPr>
        <p:spPr/>
        <p:txBody>
          <a:bodyPr/>
          <a:lstStyle/>
          <a:p>
            <a:pPr defTabSz="891357">
              <a:defRPr/>
            </a:pPr>
            <a:r>
              <a:rPr lang="en-US" sz="1100" b="1" dirty="0">
                <a:latin typeface="Arial" panose="020B0604020202020204" pitchFamily="34" charset="0"/>
                <a:cs typeface="Arial" panose="020B0604020202020204" pitchFamily="34" charset="0"/>
              </a:rPr>
              <a:t>INSPIRED: God breathed into, through, and He breathed out of the writers of Scripture the words that He wanted written.  The Bible’s</a:t>
            </a:r>
            <a:r>
              <a:rPr lang="en-US" sz="1100" dirty="0">
                <a:latin typeface="Arial" panose="020B0604020202020204" pitchFamily="34" charset="0"/>
                <a:cs typeface="Arial" panose="020B0604020202020204" pitchFamily="34" charset="0"/>
              </a:rPr>
              <a:t> truth, authority, power, and holy character come directly from God Himself.  It is the same breath that breathed life into creation and Adam in Genesis; in Ezekiel, God reanimated the army of Dry Bones, Jesus breathed on His disciples, and they received the Holy Spirit (John 20:22). </a:t>
            </a:r>
          </a:p>
          <a:p>
            <a:pPr defTabSz="891357">
              <a:defRP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As Jesus is fully God and fully Man, Scripture is fully divine and fully human. Divine God worked through the unique personalities and circumstances of each writer to give us His message. No prophecy of Scripture comes from someone’s own interpretation.  </a:t>
            </a:r>
          </a:p>
          <a:p>
            <a:pPr defTabSz="891357">
              <a:defRPr/>
            </a:pPr>
            <a:endParaRPr lang="en-US" sz="1100" b="1" dirty="0">
              <a:latin typeface="Arial" panose="020B0604020202020204" pitchFamily="34" charset="0"/>
              <a:cs typeface="Arial" panose="020B0604020202020204" pitchFamily="34" charset="0"/>
            </a:endParaRPr>
          </a:p>
          <a:p>
            <a:pPr marL="445679" lvl="1" defTabSz="891357">
              <a:defRPr/>
            </a:pPr>
            <a:r>
              <a:rPr lang="en-US" sz="1100" b="1" kern="100" dirty="0">
                <a:latin typeface="Arial" panose="020B0604020202020204" pitchFamily="34" charset="0"/>
                <a:ea typeface="Calibri" panose="020F0502020204030204" pitchFamily="34" charset="0"/>
                <a:cs typeface="Arial" panose="020B0604020202020204" pitchFamily="34" charset="0"/>
              </a:rPr>
              <a:t>2 Timothy 3:16 ESV </a:t>
            </a:r>
            <a:r>
              <a:rPr lang="en-US" sz="1100" kern="100" dirty="0">
                <a:latin typeface="Arial" panose="020B0604020202020204" pitchFamily="34" charset="0"/>
                <a:ea typeface="Calibri" panose="020F0502020204030204" pitchFamily="34" charset="0"/>
                <a:cs typeface="Arial" panose="020B0604020202020204" pitchFamily="34" charset="0"/>
              </a:rPr>
              <a:t>All Scripture is breathed out by God and profitable for teaching, for reproof, for correction, and for training in righteousness,</a:t>
            </a:r>
          </a:p>
          <a:p>
            <a:pPr marL="445679" lvl="1" defTabSz="891357">
              <a:defRPr/>
            </a:pPr>
            <a:endParaRPr lang="en-US" sz="1100" kern="100" dirty="0">
              <a:latin typeface="Arial" panose="020B0604020202020204" pitchFamily="34" charset="0"/>
              <a:ea typeface="Calibri" panose="020F0502020204030204" pitchFamily="34" charset="0"/>
              <a:cs typeface="Arial" panose="020B0604020202020204" pitchFamily="34" charset="0"/>
            </a:endParaRPr>
          </a:p>
          <a:p>
            <a:pPr marL="445679" lvl="1" defTabSz="891357">
              <a:defRPr/>
            </a:pPr>
            <a:r>
              <a:rPr lang="en-US" sz="1100" b="1" dirty="0">
                <a:latin typeface="Arial" panose="020B0604020202020204" pitchFamily="34" charset="0"/>
                <a:cs typeface="Arial" panose="020B0604020202020204" pitchFamily="34" charset="0"/>
              </a:rPr>
              <a:t>Psalm 33:6 ESV </a:t>
            </a:r>
            <a:r>
              <a:rPr lang="en-US" sz="1100" dirty="0">
                <a:latin typeface="Arial" panose="020B0604020202020204" pitchFamily="34" charset="0"/>
                <a:cs typeface="Arial" panose="020B0604020202020204" pitchFamily="34" charset="0"/>
              </a:rPr>
              <a:t>"By the word of the LORD the heavens were made, and by the breath of His mouth all their host.“</a:t>
            </a:r>
          </a:p>
          <a:p>
            <a:pPr marL="445679" lvl="1" defTabSz="891357">
              <a:defRPr/>
            </a:pPr>
            <a:endParaRPr lang="en-US" sz="1100" b="1" dirty="0">
              <a:latin typeface="Arial" panose="020B0604020202020204" pitchFamily="34" charset="0"/>
              <a:cs typeface="Arial" panose="020B0604020202020204" pitchFamily="34" charset="0"/>
            </a:endParaRPr>
          </a:p>
          <a:p>
            <a:pPr marL="445679" lvl="1" defTabSz="891357">
              <a:defRPr/>
            </a:pPr>
            <a:r>
              <a:rPr lang="en-US" sz="1100" b="1" dirty="0">
                <a:latin typeface="Arial" panose="020B0604020202020204" pitchFamily="34" charset="0"/>
                <a:cs typeface="Arial" panose="020B0604020202020204" pitchFamily="34" charset="0"/>
              </a:rPr>
              <a:t>2Pe 1:20-21 ESV </a:t>
            </a:r>
            <a:r>
              <a:rPr lang="en-US" sz="1100" dirty="0">
                <a:latin typeface="Arial" panose="020B0604020202020204" pitchFamily="34" charset="0"/>
                <a:cs typeface="Arial" panose="020B0604020202020204" pitchFamily="34" charset="0"/>
              </a:rPr>
              <a:t>- No prophecy of Scripture comes from someone's own interpretation. For no prophecy was ever produced by the will of man, but men spoke from God as they were carried along by the Holy Spirit.</a:t>
            </a:r>
          </a:p>
          <a:p>
            <a:endParaRPr lang="en-US" sz="1100" dirty="0">
              <a:latin typeface="Arial" panose="020B0604020202020204" pitchFamily="34" charset="0"/>
              <a:cs typeface="Arial" panose="020B0604020202020204" pitchFamily="34" charset="0"/>
            </a:endParaRPr>
          </a:p>
          <a:p>
            <a:pPr defTabSz="891357">
              <a:defRPr/>
            </a:pPr>
            <a:r>
              <a:rPr lang="en-US" sz="1100" b="1" spc="73" dirty="0">
                <a:latin typeface="Arial" panose="020B0604020202020204" pitchFamily="34" charset="0"/>
                <a:ea typeface="Times New Roman" panose="02020603050405020304" pitchFamily="18" charset="0"/>
                <a:cs typeface="Arial" panose="020B0604020202020204" pitchFamily="34" charset="0"/>
              </a:rPr>
              <a:t>AUTHORITY: </a:t>
            </a:r>
            <a:r>
              <a:rPr lang="en-US" sz="1100" spc="73" dirty="0">
                <a:latin typeface="Arial" panose="020B0604020202020204" pitchFamily="34" charset="0"/>
                <a:cs typeface="Arial" panose="020B0604020202020204" pitchFamily="34" charset="0"/>
              </a:rPr>
              <a:t>T</a:t>
            </a:r>
            <a:r>
              <a:rPr lang="en-US" sz="1100" dirty="0">
                <a:latin typeface="Arial" panose="020B0604020202020204" pitchFamily="34" charset="0"/>
                <a:cs typeface="Arial" panose="020B0604020202020204" pitchFamily="34" charset="0"/>
              </a:rPr>
              <a:t>he power or right to give orders, make decisions, and enforce obedience; synonyms:  power, jurisdiction, command, control, charge, dominance, rule, sovereignty, supremacy</a:t>
            </a:r>
            <a:endParaRPr lang="en-US" sz="1100" spc="73" dirty="0">
              <a:latin typeface="Arial" panose="020B0604020202020204" pitchFamily="34" charset="0"/>
              <a:ea typeface="Times New Roman" panose="02020603050405020304" pitchFamily="18" charset="0"/>
              <a:cs typeface="Arial" panose="020B0604020202020204" pitchFamily="34" charset="0"/>
            </a:endParaRPr>
          </a:p>
          <a:p>
            <a:pPr defTabSz="891357">
              <a:defRPr/>
            </a:pPr>
            <a:endParaRPr lang="en-US" sz="1100" dirty="0">
              <a:latin typeface="Arial" panose="020B0604020202020204" pitchFamily="34" charset="0"/>
              <a:cs typeface="Arial" panose="020B0604020202020204" pitchFamily="34" charset="0"/>
            </a:endParaRPr>
          </a:p>
          <a:p>
            <a:pPr lvl="1"/>
            <a:r>
              <a:rPr lang="en-US" sz="1100" dirty="0">
                <a:latin typeface="Arial" panose="020B0604020202020204" pitchFamily="34" charset="0"/>
                <a:cs typeface="Arial" panose="020B0604020202020204" pitchFamily="34" charset="0"/>
              </a:rPr>
              <a:t>Hebrews 1:1-2 ESV – “Long ago, at many times and in many ways, God spoke to our fathers by the prophets, but in these last days he has spoken to us by His Son Jesus, whom He appointed the heir of all things, through whom also he created the world.</a:t>
            </a:r>
          </a:p>
          <a:p>
            <a:pPr lvl="1"/>
            <a:endParaRPr lang="en-US" sz="1100" dirty="0">
              <a:latin typeface="Arial" panose="020B0604020202020204" pitchFamily="34" charset="0"/>
              <a:cs typeface="Arial" panose="020B0604020202020204" pitchFamily="34" charset="0"/>
            </a:endParaRPr>
          </a:p>
          <a:p>
            <a:pPr lvl="1"/>
            <a:r>
              <a:rPr lang="en-US" sz="1100" b="1" dirty="0">
                <a:latin typeface="Arial" panose="020B0604020202020204" pitchFamily="34" charset="0"/>
                <a:cs typeface="Arial" panose="020B0604020202020204" pitchFamily="34" charset="0"/>
              </a:rPr>
              <a:t>TESTIMONY OF THE ORIGINAL RECIPIENTS – THEY CONSIDERED IT AUTHORITATIVE &amp; IT WAS LIFE-CHANGING  </a:t>
            </a:r>
            <a:r>
              <a:rPr lang="en-US" sz="1100" dirty="0">
                <a:latin typeface="Arial" panose="020B0604020202020204" pitchFamily="34" charset="0"/>
                <a:cs typeface="Arial" panose="020B0604020202020204" pitchFamily="34" charset="0"/>
              </a:rPr>
              <a:t>Noah, Abraham, Isaac, Jacob, Moses, Joshua, Samuel, David, Elijah, Jonah, Jeremiah, Isaiah, Peter and the disciples, Paul – so many more </a:t>
            </a:r>
          </a:p>
          <a:p>
            <a:pPr lvl="1"/>
            <a:endParaRPr lang="en-US" sz="1100" b="1" dirty="0">
              <a:latin typeface="Arial" panose="020B0604020202020204" pitchFamily="34" charset="0"/>
              <a:cs typeface="Arial" panose="020B0604020202020204" pitchFamily="34" charset="0"/>
            </a:endParaRPr>
          </a:p>
          <a:p>
            <a:pPr lvl="1"/>
            <a:r>
              <a:rPr lang="en-US" sz="1100" b="1" dirty="0">
                <a:latin typeface="Arial" panose="020B0604020202020204" pitchFamily="34" charset="0"/>
                <a:cs typeface="Arial" panose="020B0604020202020204" pitchFamily="34" charset="0"/>
              </a:rPr>
              <a:t>SAME AUTHORITY APPLIES TO US TODAY – life-changing impact continues to be possible</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JESUS RECOGNIZED AND SUBMITTED TO SCRIPTURE</a:t>
            </a:r>
          </a:p>
          <a:p>
            <a:pPr marL="779937" lvl="1" indent="-334259" fontAlgn="base">
              <a:buFont typeface="Arial" panose="020B0604020202020204" pitchFamily="34" charset="0"/>
              <a:buChar char="•"/>
            </a:pPr>
            <a:r>
              <a:rPr lang="en-US" sz="1100" dirty="0">
                <a:solidFill>
                  <a:srgbClr val="79924D"/>
                </a:solidFill>
                <a:latin typeface="Arial" panose="020B0604020202020204" pitchFamily="34" charset="0"/>
                <a:ea typeface="Calibri" panose="020F0502020204030204" pitchFamily="34" charset="0"/>
                <a:cs typeface="Arial" panose="020B0604020202020204" pitchFamily="34" charset="0"/>
              </a:rPr>
              <a:t>His teaching assumed the authority of the O.T.  (Mat 5:17-18)</a:t>
            </a:r>
          </a:p>
          <a:p>
            <a:pPr marL="779937" lvl="1" indent="-334259" fontAlgn="base">
              <a:buFont typeface="Arial" panose="020B0604020202020204" pitchFamily="34" charset="0"/>
              <a:buChar char="•"/>
            </a:pPr>
            <a:r>
              <a:rPr lang="en-US" sz="1100" dirty="0">
                <a:solidFill>
                  <a:srgbClr val="79924D"/>
                </a:solidFill>
                <a:latin typeface="Arial" panose="020B0604020202020204" pitchFamily="34" charset="0"/>
                <a:ea typeface="Calibri" panose="020F0502020204030204" pitchFamily="34" charset="0"/>
                <a:cs typeface="Arial" panose="020B0604020202020204" pitchFamily="34" charset="0"/>
              </a:rPr>
              <a:t>His life was a fulfillment of Scripture &amp; prophecies (Mat 26:54, Mk 8:31)</a:t>
            </a:r>
          </a:p>
          <a:p>
            <a:pPr marL="779937" lvl="1" indent="-334259" fontAlgn="base">
              <a:buFont typeface="Arial" panose="020B0604020202020204" pitchFamily="34" charset="0"/>
              <a:buChar char="•"/>
            </a:pPr>
            <a:r>
              <a:rPr lang="en-US" sz="1100" dirty="0">
                <a:solidFill>
                  <a:srgbClr val="79924D"/>
                </a:solidFill>
                <a:latin typeface="Arial" panose="020B0604020202020204" pitchFamily="34" charset="0"/>
                <a:ea typeface="Calibri" panose="020F0502020204030204" pitchFamily="34" charset="0"/>
                <a:cs typeface="Arial" panose="020B0604020202020204" pitchFamily="34" charset="0"/>
              </a:rPr>
              <a:t>He used Scripture to fight temptation (Mat 4:1-11)</a:t>
            </a:r>
          </a:p>
          <a:p>
            <a:pPr marL="779937" lvl="1" indent="-334259" fontAlgn="base">
              <a:buFont typeface="Arial" panose="020B0604020202020204" pitchFamily="34" charset="0"/>
              <a:buChar char="•"/>
            </a:pPr>
            <a:r>
              <a:rPr lang="en-US" sz="1100" dirty="0">
                <a:solidFill>
                  <a:srgbClr val="79924D"/>
                </a:solidFill>
                <a:latin typeface="Arial" panose="020B0604020202020204" pitchFamily="34" charset="0"/>
                <a:ea typeface="Calibri" panose="020F0502020204030204" pitchFamily="34" charset="0"/>
                <a:cs typeface="Arial" panose="020B0604020202020204" pitchFamily="34" charset="0"/>
              </a:rPr>
              <a:t>He viewed His own words &amp; and teaching to be authoritative and eternal (Mat 24:35) </a:t>
            </a:r>
          </a:p>
          <a:p>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Mat 5:17-18 ESV - [17] "Do not think that I have come to abolish the Law or the Prophets; I have not come to abolish them but to fulfill them. [18] For truly, I say to you, until heaven and earth pass away, not an iota, not a dot, will pass from the Law until all is accomplished.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Mat 26:54 ESV - [54] But how then should the Scriptures be fulfilled, that it must be so?"</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Mar 8:31 ESV - [31] And he began to teach them that the Son of Man must suffer many things and be rejected by the elders and the chief priests and the scribes and be killed, and after three days rise again.</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Mat 4:1-11 ESV - [1] Then Jesus was led up by the Spirit into the wilderness to be tempted by the devil. [2] And after fasting forty days and forty nights, he was hungry. [3] And the tempter came and said to him, "If you are the Son of God, command these stones to become loaves of bread." [4] But he answered, "It is written, "'Man shall not live by bread alone, but by every word that comes from the mouth of God.'" [5] Then the devil took him to the holy city and set him on the pinnacle of the temple [6] and said to him, "If you are the Son of God, throw yourself down, for it is written, "'He will command his angels concerning you,' and "'On their hands they will bear you up, lest you strike your foot against a stone.'" [7] Jesus said to him, "Again it is written, 'You shall not put the Lord your God to the test.'" [8] Again, the devil took him to a very high mountain and showed him all the kingdoms of the world and their glory. [9] And he said to him, "All these I will give you, if you will fall down and worship me." [10] Then Jesus said to him, "Be gone, Satan! For it is written, "'You shall worship the Lord your God and him only shall you serve.'" [11] Then the devil left him, and behold, angels came and were ministering to him.</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Mat 24:35 ESV - [35] Heaven and earth will pass away, but my words will not pass away.</a:t>
            </a:r>
          </a:p>
          <a:p>
            <a:endParaRPr lang="en-US" sz="1100" b="1" dirty="0">
              <a:latin typeface="Arial" panose="020B0604020202020204" pitchFamily="34" charset="0"/>
              <a:cs typeface="Arial" panose="020B0604020202020204" pitchFamily="34" charset="0"/>
            </a:endParaRPr>
          </a:p>
          <a:p>
            <a:pPr defTabSz="891357">
              <a:defRPr/>
            </a:pPr>
            <a:r>
              <a:rPr lang="en-US" sz="1100" dirty="0">
                <a:latin typeface="Arial" panose="020B0604020202020204" pitchFamily="34" charset="0"/>
                <a:cs typeface="Arial" panose="020B0604020202020204" pitchFamily="34" charset="0"/>
              </a:rPr>
              <a:t>Inerrant – Definition: Wholly true – without error – incapable of being wrong</a:t>
            </a:r>
          </a:p>
          <a:p>
            <a:r>
              <a:rPr lang="en-US" sz="1100" dirty="0">
                <a:latin typeface="Arial" panose="020B0604020202020204" pitchFamily="34" charset="0"/>
                <a:cs typeface="Arial" panose="020B0604020202020204" pitchFamily="34" charset="0"/>
              </a:rPr>
              <a:t>God does not make misstatements – He is the Author of all Truth</a:t>
            </a:r>
          </a:p>
          <a:p>
            <a:endParaRPr lang="en-US" sz="1100" dirty="0">
              <a:latin typeface="Arial" panose="020B0604020202020204" pitchFamily="34" charset="0"/>
              <a:cs typeface="Arial" panose="020B0604020202020204" pitchFamily="34" charset="0"/>
            </a:endParaRPr>
          </a:p>
          <a:p>
            <a:pPr marL="445679">
              <a:lnSpc>
                <a:spcPct val="104000"/>
              </a:lnSpc>
            </a:pPr>
            <a:r>
              <a:rPr lang="en-US" sz="1100" b="1" i="1" dirty="0">
                <a:solidFill>
                  <a:srgbClr val="000000"/>
                </a:solidFill>
                <a:latin typeface="Arial" panose="020B0604020202020204" pitchFamily="34" charset="0"/>
                <a:ea typeface="Arial" panose="020B0604020202020204" pitchFamily="34" charset="0"/>
                <a:cs typeface="Arial" panose="020B0604020202020204" pitchFamily="34" charset="0"/>
              </a:rPr>
              <a:t>GOD is not man, that He should lie</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 or a son of man, that He should change His mind. (Numbers 23:19)</a:t>
            </a:r>
          </a:p>
          <a:p>
            <a:pPr marL="445679">
              <a:lnSpc>
                <a:spcPct val="104000"/>
              </a:lnSpc>
            </a:pP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445679">
              <a:lnSpc>
                <a:spcPct val="104000"/>
              </a:lnSpc>
            </a:pPr>
            <a:r>
              <a:rPr lang="en-US" sz="1100" dirty="0">
                <a:solidFill>
                  <a:srgbClr val="0A0A0A"/>
                </a:solidFill>
                <a:latin typeface="Arial" panose="020B0604020202020204" pitchFamily="34" charset="0"/>
                <a:cs typeface="Arial" panose="020B0604020202020204" pitchFamily="34" charset="0"/>
              </a:rPr>
              <a:t>Tit 1:2 ESV - [2] in hope of eternal life, which God, who never lies, promised before the ages began</a:t>
            </a: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445679">
              <a:lnSpc>
                <a:spcPct val="104000"/>
              </a:lnSpc>
            </a:pP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445679">
              <a:lnSpc>
                <a:spcPct val="104000"/>
              </a:lnSpc>
            </a:pP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“…it is</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impossible </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for</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God </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t</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o lie</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 (Hebrews 6:18)</a:t>
            </a:r>
          </a:p>
          <a:p>
            <a:pPr marL="445679">
              <a:lnSpc>
                <a:spcPct val="104000"/>
              </a:lnSpc>
            </a:pP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445679">
              <a:lnSpc>
                <a:spcPct val="104000"/>
              </a:lnSpc>
            </a:pP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“And we know that the Son of God has come and has given us understanding, so that we may know</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b="1" i="1" dirty="0">
                <a:solidFill>
                  <a:srgbClr val="000000"/>
                </a:solidFill>
                <a:latin typeface="Arial" panose="020B0604020202020204" pitchFamily="34" charset="0"/>
                <a:ea typeface="Arial" panose="020B0604020202020204" pitchFamily="34" charset="0"/>
                <a:cs typeface="Arial" panose="020B0604020202020204" pitchFamily="34" charset="0"/>
              </a:rPr>
              <a:t>HIM who is true</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 and we are in</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b="1" i="1" dirty="0">
                <a:solidFill>
                  <a:srgbClr val="000000"/>
                </a:solidFill>
                <a:latin typeface="Arial" panose="020B0604020202020204" pitchFamily="34" charset="0"/>
                <a:ea typeface="Arial" panose="020B0604020202020204" pitchFamily="34" charset="0"/>
                <a:cs typeface="Arial" panose="020B0604020202020204" pitchFamily="34" charset="0"/>
              </a:rPr>
              <a:t>HIM who is true</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in HIS Son, Jesus Christ.</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b="1" i="1" dirty="0">
                <a:solidFill>
                  <a:srgbClr val="000000"/>
                </a:solidFill>
                <a:latin typeface="Arial" panose="020B0604020202020204" pitchFamily="34" charset="0"/>
                <a:ea typeface="Arial" panose="020B0604020202020204" pitchFamily="34" charset="0"/>
                <a:cs typeface="Arial" panose="020B0604020202020204" pitchFamily="34" charset="0"/>
              </a:rPr>
              <a:t>He is the true God</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and eternal life.” (1 John 5:20)</a:t>
            </a:r>
          </a:p>
          <a:p>
            <a:pPr marL="445679">
              <a:lnSpc>
                <a:spcPct val="104000"/>
              </a:lnSpc>
            </a:pP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defTabSz="891357">
              <a:defRPr/>
            </a:pPr>
            <a:r>
              <a:rPr lang="en-US" sz="1100" b="1" dirty="0">
                <a:latin typeface="Arial" panose="020B0604020202020204" pitchFamily="34" charset="0"/>
                <a:cs typeface="Arial" panose="020B0604020202020204" pitchFamily="34" charset="0"/>
              </a:rPr>
              <a:t>INERRANT – Definition: Wholly true – without error – incapable of being wrong</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God does not make misstatements – He is the Author of all Truth</a:t>
            </a:r>
          </a:p>
          <a:p>
            <a:endParaRPr lang="en-US" sz="1100" dirty="0">
              <a:latin typeface="Arial" panose="020B0604020202020204" pitchFamily="34" charset="0"/>
              <a:cs typeface="Arial" panose="020B0604020202020204" pitchFamily="34" charset="0"/>
            </a:endParaRPr>
          </a:p>
          <a:p>
            <a:pPr marL="445679">
              <a:lnSpc>
                <a:spcPct val="104000"/>
              </a:lnSpc>
            </a:pPr>
            <a:r>
              <a:rPr lang="en-US" sz="1100" b="1" i="1" dirty="0">
                <a:solidFill>
                  <a:srgbClr val="000000"/>
                </a:solidFill>
                <a:latin typeface="Arial" panose="020B0604020202020204" pitchFamily="34" charset="0"/>
                <a:ea typeface="Arial" panose="020B0604020202020204" pitchFamily="34" charset="0"/>
                <a:cs typeface="Arial" panose="020B0604020202020204" pitchFamily="34" charset="0"/>
              </a:rPr>
              <a:t>GOD is not man, that He should lie</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 or a son of man, that He should change His mind. (Numbers 23:19)</a:t>
            </a:r>
          </a:p>
          <a:p>
            <a:pPr marL="445679">
              <a:lnSpc>
                <a:spcPct val="104000"/>
              </a:lnSpc>
            </a:pP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445679">
              <a:lnSpc>
                <a:spcPct val="104000"/>
              </a:lnSpc>
            </a:pPr>
            <a:r>
              <a:rPr lang="en-US" sz="1100" dirty="0">
                <a:solidFill>
                  <a:srgbClr val="0A0A0A"/>
                </a:solidFill>
                <a:latin typeface="Arial" panose="020B0604020202020204" pitchFamily="34" charset="0"/>
                <a:cs typeface="Arial" panose="020B0604020202020204" pitchFamily="34" charset="0"/>
              </a:rPr>
              <a:t>Tit 1:2 ESV - [2] in hope of eternal life, which God, who never lies, promised before the ages began</a:t>
            </a: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445679">
              <a:lnSpc>
                <a:spcPct val="104000"/>
              </a:lnSpc>
            </a:pP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445679">
              <a:lnSpc>
                <a:spcPct val="104000"/>
              </a:lnSpc>
            </a:pP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“…it is</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impossible </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for</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God </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t</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o lie</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 (Hebrews 6:18)</a:t>
            </a:r>
          </a:p>
          <a:p>
            <a:pPr marL="445679">
              <a:lnSpc>
                <a:spcPct val="104000"/>
              </a:lnSpc>
            </a:pP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445679">
              <a:lnSpc>
                <a:spcPct val="104000"/>
              </a:lnSpc>
            </a:pP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“And we know that the Son of God has come and has given us understanding, so that we may know</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b="1" i="1" dirty="0">
                <a:solidFill>
                  <a:srgbClr val="000000"/>
                </a:solidFill>
                <a:latin typeface="Arial" panose="020B0604020202020204" pitchFamily="34" charset="0"/>
                <a:ea typeface="Arial" panose="020B0604020202020204" pitchFamily="34" charset="0"/>
                <a:cs typeface="Arial" panose="020B0604020202020204" pitchFamily="34" charset="0"/>
              </a:rPr>
              <a:t>HIM who is true</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 and we are in</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b="1" i="1" dirty="0">
                <a:solidFill>
                  <a:srgbClr val="000000"/>
                </a:solidFill>
                <a:latin typeface="Arial" panose="020B0604020202020204" pitchFamily="34" charset="0"/>
                <a:ea typeface="Arial" panose="020B0604020202020204" pitchFamily="34" charset="0"/>
                <a:cs typeface="Arial" panose="020B0604020202020204" pitchFamily="34" charset="0"/>
              </a:rPr>
              <a:t>HIM who is true</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in HIS Son, Jesus Christ.</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b="1" i="1" dirty="0">
                <a:solidFill>
                  <a:srgbClr val="000000"/>
                </a:solidFill>
                <a:latin typeface="Arial" panose="020B0604020202020204" pitchFamily="34" charset="0"/>
                <a:ea typeface="Arial" panose="020B0604020202020204" pitchFamily="34" charset="0"/>
                <a:cs typeface="Arial" panose="020B0604020202020204" pitchFamily="34" charset="0"/>
              </a:rPr>
              <a:t>He is the true God</a:t>
            </a:r>
            <a:r>
              <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and eternal life.” (1 John 5:20)---</a:t>
            </a:r>
          </a:p>
          <a:p>
            <a:pPr marL="445679">
              <a:lnSpc>
                <a:spcPct val="104000"/>
              </a:lnSpc>
            </a:pP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445679" defTabSz="891357">
              <a:lnSpc>
                <a:spcPct val="104000"/>
              </a:lnSpc>
            </a:pPr>
            <a:r>
              <a:rPr lang="en-US" sz="1100" dirty="0">
                <a:solidFill>
                  <a:srgbClr val="586260"/>
                </a:solidFill>
                <a:latin typeface="Arial" panose="020B0604020202020204" pitchFamily="34" charset="0"/>
                <a:ea typeface="Calibri" panose="020F0502020204030204" pitchFamily="34" charset="0"/>
                <a:cs typeface="Arial" panose="020B0604020202020204" pitchFamily="34" charset="0"/>
              </a:rPr>
              <a:t>“Forever, O LORD, Your word is firmly fixed in the heavens.” It is unchanging and complete. Psalm 119:89 ESV</a:t>
            </a:r>
          </a:p>
          <a:p>
            <a:pPr marL="445679">
              <a:lnSpc>
                <a:spcPct val="104000"/>
              </a:lnSpc>
            </a:pPr>
            <a:endParaRPr lang="en-US" sz="1100" b="1" dirty="0">
              <a:solidFill>
                <a:srgbClr val="000000"/>
              </a:solidFill>
              <a:latin typeface="Arial" panose="020B0604020202020204" pitchFamily="34" charset="0"/>
              <a:ea typeface="Arial" panose="020B0604020202020204" pitchFamily="34" charset="0"/>
              <a:cs typeface="Arial" panose="020B0604020202020204" pitchFamily="34" charset="0"/>
            </a:endParaRPr>
          </a:p>
          <a:p>
            <a:pPr defTabSz="891357">
              <a:defRPr/>
            </a:pPr>
            <a:r>
              <a:rPr lang="en-US" sz="1100" b="1" dirty="0">
                <a:latin typeface="Arial" panose="020B0604020202020204" pitchFamily="34" charset="0"/>
                <a:cs typeface="Arial" panose="020B0604020202020204" pitchFamily="34" charset="0"/>
              </a:rPr>
              <a:t>INFALLIBLE – incapable of failure, being wrong, incorrect, or making a mistake. It is faultless, flawless, impeccable, perfect, true.</a:t>
            </a:r>
          </a:p>
          <a:p>
            <a:br>
              <a:rPr lang="en-US" sz="1100" dirty="0">
                <a:latin typeface="Arial" panose="020B0604020202020204" pitchFamily="34" charset="0"/>
                <a:cs typeface="Arial" panose="020B0604020202020204" pitchFamily="34" charset="0"/>
              </a:rPr>
            </a:br>
            <a:r>
              <a:rPr lang="en-US" sz="1100" dirty="0">
                <a:solidFill>
                  <a:srgbClr val="0A0A0A"/>
                </a:solidFill>
                <a:latin typeface="Arial" panose="020B0604020202020204" pitchFamily="34" charset="0"/>
                <a:cs typeface="Arial" panose="020B0604020202020204" pitchFamily="34" charset="0"/>
              </a:rPr>
              <a:t>1Pe 1:25 ESV - [25] but the word of the Lord remains forever." And this word is the good news that was preached to you.</a:t>
            </a:r>
          </a:p>
          <a:p>
            <a:endParaRPr lang="en-US" sz="1100" dirty="0">
              <a:solidFill>
                <a:srgbClr val="0A0A0A"/>
              </a:solidFill>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Zep 3:5 ESV - [5] The LORD within her is righteous; he does no injustice; every morning he shows forth his justice; each dawn he does not fail; but the unjust knows no shame.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Num 23:19 ESV - [19] God is not man, that he should lie, or a son of man, that he should change his mind. Has he said, and will he not do it? Or has he spoken, and will he not fulfill it?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1Th 5:24 ESV - [24] He who calls you is faithful; he will surely do it.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Deu 32:4 ESV - [4] "The Rock, his work is perfect, for all his ways are justice. A God of faithfulness and without iniquity, just and upright is he.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2Sa 22:31 ESV - [31] This God--his way is perfect; the word of the LORD proves true; he is a shield for all those who take refuge in him.</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Psa</a:t>
            </a:r>
            <a:r>
              <a:rPr lang="en-US" sz="1100" dirty="0">
                <a:latin typeface="Arial" panose="020B0604020202020204" pitchFamily="34" charset="0"/>
                <a:cs typeface="Arial" panose="020B0604020202020204" pitchFamily="34" charset="0"/>
              </a:rPr>
              <a:t> 18:30 ESV - [30] This God--his way is perfect; the word of the LORD proves true; he is a shield for all those who take refuge in him.</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Psa</a:t>
            </a:r>
            <a:r>
              <a:rPr lang="en-US" sz="1100" dirty="0">
                <a:latin typeface="Arial" panose="020B0604020202020204" pitchFamily="34" charset="0"/>
                <a:cs typeface="Arial" panose="020B0604020202020204" pitchFamily="34" charset="0"/>
              </a:rPr>
              <a:t> 19:7 ESV - [7] The law of the LORD is perfect, reviving the soul; the testimony of the LORD is sure, making wise the simple;</a:t>
            </a:r>
          </a:p>
          <a:p>
            <a:pPr marL="445679">
              <a:lnSpc>
                <a:spcPct val="104000"/>
              </a:lnSpc>
            </a:pPr>
            <a:endParaRPr lang="en-US" sz="1100" dirty="0">
              <a:solidFill>
                <a:srgbClr val="000000"/>
              </a:solidFill>
              <a:latin typeface="Arial" panose="020B0604020202020204" pitchFamily="34" charset="0"/>
              <a:ea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SUFFICIENT:  DEF- More than enough to meet needs of a particular situation or proposed end – adequate, plenty of, ample, abundant</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REMEMBER: The Bible is God’s written revelation of WHO HE IS and His REDEMPTIVE PLAN  FOR HIS CREATION – PAST-PRESENT-FUTURE</a:t>
            </a:r>
          </a:p>
          <a:p>
            <a:pPr marL="167129" indent="-167129">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22839" indent="-222839">
              <a:buFont typeface="Arial" panose="020B0604020202020204" pitchFamily="34" charset="0"/>
              <a:buChar char="•"/>
            </a:pPr>
            <a:r>
              <a:rPr lang="en-US" sz="1100" dirty="0">
                <a:latin typeface="Arial" panose="020B0604020202020204" pitchFamily="34" charset="0"/>
                <a:cs typeface="Arial" panose="020B0604020202020204" pitchFamily="34" charset="0"/>
              </a:rPr>
              <a:t>To reveal everything about God HIMSELF that HE wants us to know now</a:t>
            </a:r>
          </a:p>
          <a:p>
            <a:pPr marL="222839" indent="-222839">
              <a:buFont typeface="Arial" panose="020B0604020202020204" pitchFamily="34" charset="0"/>
              <a:buChar char="•"/>
            </a:pPr>
            <a:r>
              <a:rPr lang="en-US" sz="1100" dirty="0">
                <a:latin typeface="Arial" panose="020B0604020202020204" pitchFamily="34" charset="0"/>
                <a:cs typeface="Arial" panose="020B0604020202020204" pitchFamily="34" charset="0"/>
              </a:rPr>
              <a:t>To tell us everything we need to know about HOW to spend eternity with Him</a:t>
            </a:r>
          </a:p>
          <a:p>
            <a:pPr marL="222839" indent="-222839">
              <a:buFont typeface="Arial" panose="020B0604020202020204" pitchFamily="34" charset="0"/>
              <a:buChar char="•"/>
            </a:pPr>
            <a:r>
              <a:rPr lang="en-US" sz="1100" dirty="0">
                <a:latin typeface="Arial" panose="020B0604020202020204" pitchFamily="34" charset="0"/>
                <a:cs typeface="Arial" panose="020B0604020202020204" pitchFamily="34" charset="0"/>
              </a:rPr>
              <a:t>To tell us WHO He wants us to become (the image of Christ)</a:t>
            </a:r>
          </a:p>
          <a:p>
            <a:pPr marL="222839" indent="-222839">
              <a:buFont typeface="Arial" panose="020B0604020202020204" pitchFamily="34" charset="0"/>
              <a:buChar char="•"/>
            </a:pPr>
            <a:r>
              <a:rPr lang="en-US" sz="1100" dirty="0">
                <a:latin typeface="Arial" panose="020B0604020202020204" pitchFamily="34" charset="0"/>
                <a:cs typeface="Arial" panose="020B0604020202020204" pitchFamily="34" charset="0"/>
              </a:rPr>
              <a:t>To tell us HOW to live day-to-day</a:t>
            </a:r>
          </a:p>
          <a:p>
            <a:pPr marL="167129" indent="-167129">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7B1A76C-E217-FC98-2F12-230DA9C28082}"/>
              </a:ext>
            </a:extLst>
          </p:cNvPr>
          <p:cNvSpPr>
            <a:spLocks noGrp="1"/>
          </p:cNvSpPr>
          <p:nvPr>
            <p:ph type="sldNum" sz="quarter" idx="5"/>
          </p:nvPr>
        </p:nvSpPr>
        <p:spPr/>
        <p:txBody>
          <a:bodyPr/>
          <a:lstStyle/>
          <a:p>
            <a:fld id="{1C913950-23BB-4204-A659-805B4055F4BE}" type="slidenum">
              <a:rPr lang="en-US" smtClean="0"/>
              <a:t>23</a:t>
            </a:fld>
            <a:endParaRPr lang="en-US"/>
          </a:p>
        </p:txBody>
      </p:sp>
    </p:spTree>
    <p:extLst>
      <p:ext uri="{BB962C8B-B14F-4D97-AF65-F5344CB8AC3E}">
        <p14:creationId xmlns:p14="http://schemas.microsoft.com/office/powerpoint/2010/main" val="2015657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12880-6689-1FA5-E2DD-8FF1049A5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57091-9C61-BFD5-4A51-C2F338C3A83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637047-D62E-12E9-DDF3-E95D5F7A8267}"/>
              </a:ext>
            </a:extLst>
          </p:cNvPr>
          <p:cNvSpPr>
            <a:spLocks noGrp="1"/>
          </p:cNvSpPr>
          <p:nvPr>
            <p:ph type="body" idx="1"/>
          </p:nvPr>
        </p:nvSpPr>
        <p:spPr/>
        <p:txBody>
          <a:bodyPr/>
          <a:lstStyle/>
          <a:p>
            <a:pPr defTabSz="891357">
              <a:defRPr/>
            </a:pPr>
            <a:r>
              <a:rPr lang="en-US" dirty="0">
                <a:latin typeface="Arial" panose="020B0604020202020204" pitchFamily="34" charset="0"/>
                <a:cs typeface="Arial" panose="020B0604020202020204" pitchFamily="34" charset="0"/>
              </a:rPr>
              <a:t> Aunt Ruby’s house - </a:t>
            </a:r>
            <a:endParaRPr lang="en-US" dirty="0"/>
          </a:p>
        </p:txBody>
      </p:sp>
      <p:sp>
        <p:nvSpPr>
          <p:cNvPr id="4" name="Slide Number Placeholder 3">
            <a:extLst>
              <a:ext uri="{FF2B5EF4-FFF2-40B4-BE49-F238E27FC236}">
                <a16:creationId xmlns:a16="http://schemas.microsoft.com/office/drawing/2014/main" id="{23605E40-5358-F1F2-44BD-5833363085FA}"/>
              </a:ext>
            </a:extLst>
          </p:cNvPr>
          <p:cNvSpPr>
            <a:spLocks noGrp="1"/>
          </p:cNvSpPr>
          <p:nvPr>
            <p:ph type="sldNum" sz="quarter" idx="5"/>
          </p:nvPr>
        </p:nvSpPr>
        <p:spPr/>
        <p:txBody>
          <a:bodyPr/>
          <a:lstStyle/>
          <a:p>
            <a:fld id="{1C913950-23BB-4204-A659-805B4055F4BE}" type="slidenum">
              <a:rPr lang="en-US" smtClean="0"/>
              <a:t>24</a:t>
            </a:fld>
            <a:endParaRPr lang="en-US"/>
          </a:p>
        </p:txBody>
      </p:sp>
    </p:spTree>
    <p:extLst>
      <p:ext uri="{BB962C8B-B14F-4D97-AF65-F5344CB8AC3E}">
        <p14:creationId xmlns:p14="http://schemas.microsoft.com/office/powerpoint/2010/main" val="380277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1D09A-C635-0E8F-AFE8-12BA5B98B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A8A35-276A-3025-1EE6-888CAD96AE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7177972-FF20-750E-9612-DE5ED4FAF9A1}"/>
              </a:ext>
            </a:extLst>
          </p:cNvPr>
          <p:cNvSpPr>
            <a:spLocks noGrp="1"/>
          </p:cNvSpPr>
          <p:nvPr>
            <p:ph type="body" idx="1"/>
          </p:nvPr>
        </p:nvSpPr>
        <p:spPr/>
        <p:txBody>
          <a:bodyPr/>
          <a:lstStyle/>
          <a:p>
            <a:pPr defTabSz="891357"/>
            <a:r>
              <a:rPr lang="en-US" dirty="0">
                <a:latin typeface="Arial" panose="020B0604020202020204" pitchFamily="34" charset="0"/>
                <a:cs typeface="Arial" panose="020B0604020202020204" pitchFamily="34" charset="0"/>
              </a:rPr>
              <a:t>Sisters, are you listening? Are your ears open?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you have a healthy appetite for God’s Word? Is it a guiding light in your life? Is it a part of your everyday routine?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That’s going to look different for everyone – and depending on your season of life. It is possible,  and you may have to get creative: I’ve had to do my devotions and Bible reading in hotel rooms, busy airports, and airplanes when I traveled for business around the country.  </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Susannah Wesley, the mother of John, a leader and founder of the Methodist movement, and Charles, a gospel hymn writer, and bore 15-17 other children (the records are unclear on the exact number) – only ten survived past infancy.  Susannah’s house was small and filled with children; to make time to pray “privately,” she would sit in her kitchen with her apron pulled up over her head. The children knew if their mother’s head was covered, she was in prayer and not to be bothered.</a:t>
            </a:r>
          </a:p>
          <a:p>
            <a:pPr lvl="1"/>
            <a:endParaRPr lang="en-US" dirty="0">
              <a:latin typeface="Arial" panose="020B0604020202020204" pitchFamily="34" charset="0"/>
              <a:cs typeface="Arial" panose="020B0604020202020204" pitchFamily="34" charset="0"/>
            </a:endParaRPr>
          </a:p>
          <a:p>
            <a:pPr lvl="0" algn="l"/>
            <a:r>
              <a:rPr lang="en-US" dirty="0">
                <a:latin typeface="Arial" panose="020B0604020202020204" pitchFamily="34" charset="0"/>
                <a:cs typeface="Arial" panose="020B0604020202020204" pitchFamily="34" charset="0"/>
              </a:rPr>
              <a:t>If you want to hear from God and grow closer to Him, you’ve got to be in the Word. </a:t>
            </a:r>
          </a:p>
          <a:p>
            <a:pPr lvl="0" algn="l"/>
            <a:endParaRPr lang="en-US" dirty="0">
              <a:latin typeface="Arial" panose="020B0604020202020204" pitchFamily="34" charset="0"/>
              <a:cs typeface="Arial" panose="020B0604020202020204" pitchFamily="34" charset="0"/>
            </a:endParaRPr>
          </a:p>
          <a:p>
            <a:pPr lvl="0" algn="l"/>
            <a:r>
              <a:rPr lang="en-US" dirty="0">
                <a:latin typeface="Arial" panose="020B0604020202020204" pitchFamily="34" charset="0"/>
                <a:cs typeface="Arial" panose="020B0604020202020204" pitchFamily="34" charset="0"/>
              </a:rPr>
              <a:t>It’s impossible to develop a close relationship with someone who is and remains a stranger. How can you confidently confide in someone you barely know when you’ve got a serious problem? It’s awkward at best. </a:t>
            </a:r>
          </a:p>
          <a:p>
            <a:pPr lvl="0" algn="l"/>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Recognize that the Bible is a living, breathing conversation between God and man. When we are in the Word, we are learning about God – Who He is and How He interacts with His creation. Our relationship with God begins to develop. Our understanding increases.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God’s Word is life-giving and life-changing when you actively engage your heart, mind, and spirit as you read and meditate on His Word. God’s Holy Spirit will open your ears, eyes, mind, heart, and spirit to God’s Truth.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224BBCD-094E-D0AF-25C6-60CE3F64F0A2}"/>
              </a:ext>
            </a:extLst>
          </p:cNvPr>
          <p:cNvSpPr>
            <a:spLocks noGrp="1"/>
          </p:cNvSpPr>
          <p:nvPr>
            <p:ph type="sldNum" sz="quarter" idx="5"/>
          </p:nvPr>
        </p:nvSpPr>
        <p:spPr/>
        <p:txBody>
          <a:bodyPr/>
          <a:lstStyle/>
          <a:p>
            <a:fld id="{1C913950-23BB-4204-A659-805B4055F4BE}" type="slidenum">
              <a:rPr lang="en-US" smtClean="0"/>
              <a:t>25</a:t>
            </a:fld>
            <a:endParaRPr lang="en-US"/>
          </a:p>
        </p:txBody>
      </p:sp>
    </p:spTree>
    <p:extLst>
      <p:ext uri="{BB962C8B-B14F-4D97-AF65-F5344CB8AC3E}">
        <p14:creationId xmlns:p14="http://schemas.microsoft.com/office/powerpoint/2010/main" val="2227996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2ABAF-0EAB-EB25-04FB-B64B70738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A3C2E-A0EB-2CAA-101D-0D45BEC9A2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75BB0CE-0755-467B-5A54-E1EA67CF4B0B}"/>
              </a:ext>
            </a:extLst>
          </p:cNvPr>
          <p:cNvSpPr>
            <a:spLocks noGrp="1"/>
          </p:cNvSpPr>
          <p:nvPr>
            <p:ph type="body" idx="1"/>
          </p:nvPr>
        </p:nvSpPr>
        <p:spPr/>
        <p:txBody>
          <a:bodyPr/>
          <a:lstStyle/>
          <a:p>
            <a:r>
              <a:rPr lang="en-US" b="1" dirty="0"/>
              <a:t>OUR KEY VERSE FOR OUR TIME TOGETHER:</a:t>
            </a:r>
          </a:p>
          <a:p>
            <a:endParaRPr lang="en-US" b="1" dirty="0"/>
          </a:p>
          <a:p>
            <a:r>
              <a:rPr lang="en-US" b="1" dirty="0"/>
              <a:t>LISTEN</a:t>
            </a:r>
            <a:r>
              <a:rPr lang="en-US" dirty="0"/>
              <a:t> – Jesus says those who belong to ME LISTEN to My voice</a:t>
            </a:r>
          </a:p>
          <a:p>
            <a:endParaRPr lang="en-US" dirty="0"/>
          </a:p>
          <a:p>
            <a:r>
              <a:rPr lang="en-US" b="1" dirty="0"/>
              <a:t>KNOW</a:t>
            </a:r>
            <a:r>
              <a:rPr lang="en-US" dirty="0"/>
              <a:t> – Jesus says I KNOW who My sheep are </a:t>
            </a:r>
          </a:p>
          <a:p>
            <a:endParaRPr lang="en-US" dirty="0"/>
          </a:p>
          <a:p>
            <a:r>
              <a:rPr lang="en-US" b="1" dirty="0"/>
              <a:t>FOLLOW</a:t>
            </a:r>
            <a:r>
              <a:rPr lang="en-US" dirty="0"/>
              <a:t> – Jesus also says, My sheep FOLLOW ME</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you recognize that the Bible is a living, breathing conversation between God and man?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Are you in His Word?</a:t>
            </a:r>
          </a:p>
          <a:p>
            <a:endParaRPr lang="en-US" dirty="0">
              <a:latin typeface="Arial" panose="020B0604020202020204" pitchFamily="34" charset="0"/>
              <a:cs typeface="Arial" panose="020B0604020202020204" pitchFamily="34" charset="0"/>
            </a:endParaRPr>
          </a:p>
          <a:p>
            <a:pPr defTabSz="891357"/>
            <a:r>
              <a:rPr lang="en-US" dirty="0">
                <a:latin typeface="Arial" panose="020B0604020202020204" pitchFamily="34" charset="0"/>
                <a:cs typeface="Arial" panose="020B0604020202020204" pitchFamily="34" charset="0"/>
              </a:rPr>
              <a:t>Are you listening for the voice of God as you read His Word?</a:t>
            </a:r>
          </a:p>
          <a:p>
            <a:pPr defTabSz="891357"/>
            <a:endParaRPr lang="en-US" dirty="0">
              <a:latin typeface="Arial" panose="020B0604020202020204" pitchFamily="34" charset="0"/>
              <a:cs typeface="Arial" panose="020B0604020202020204" pitchFamily="34" charset="0"/>
            </a:endParaRPr>
          </a:p>
          <a:p>
            <a:pPr defTabSz="891357"/>
            <a:r>
              <a:rPr lang="en-US" dirty="0">
                <a:latin typeface="Arial" panose="020B0604020202020204" pitchFamily="34" charset="0"/>
                <a:cs typeface="Arial" panose="020B0604020202020204" pitchFamily="34" charset="0"/>
              </a:rPr>
              <a:t>Is your appetite for God’s Word growing?</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949C9CC-AC66-EB94-4350-334109E91547}"/>
              </a:ext>
            </a:extLst>
          </p:cNvPr>
          <p:cNvSpPr>
            <a:spLocks noGrp="1"/>
          </p:cNvSpPr>
          <p:nvPr>
            <p:ph type="sldNum" sz="quarter" idx="5"/>
          </p:nvPr>
        </p:nvSpPr>
        <p:spPr/>
        <p:txBody>
          <a:bodyPr/>
          <a:lstStyle/>
          <a:p>
            <a:fld id="{1C913950-23BB-4204-A659-805B4055F4BE}" type="slidenum">
              <a:rPr lang="en-US" smtClean="0"/>
              <a:t>26</a:t>
            </a:fld>
            <a:endParaRPr lang="en-US"/>
          </a:p>
        </p:txBody>
      </p:sp>
    </p:spTree>
    <p:extLst>
      <p:ext uri="{BB962C8B-B14F-4D97-AF65-F5344CB8AC3E}">
        <p14:creationId xmlns:p14="http://schemas.microsoft.com/office/powerpoint/2010/main" val="2299374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65275-EA72-4975-1C89-4FD43373C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C7254-C5F6-8FCA-7EA6-F69F07CF01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D3A751-9208-02FD-5FE6-97C5A9FEF76D}"/>
              </a:ext>
            </a:extLst>
          </p:cNvPr>
          <p:cNvSpPr>
            <a:spLocks noGrp="1"/>
          </p:cNvSpPr>
          <p:nvPr>
            <p:ph type="body" idx="1"/>
          </p:nvPr>
        </p:nvSpPr>
        <p:spPr/>
        <p:txBody>
          <a:bodyPr/>
          <a:lstStyle/>
          <a:p>
            <a:r>
              <a:rPr lang="en-US" b="1" i="1" dirty="0"/>
              <a:t>GROUP QUESTION: ARE YOU GOOD WITH DIRECTIONS? LOST IN AMERICA? </a:t>
            </a:r>
            <a:endParaRPr lang="en-US" dirty="0"/>
          </a:p>
          <a:p>
            <a:endParaRPr lang="en-US" b="1" dirty="0"/>
          </a:p>
          <a:p>
            <a:r>
              <a:rPr lang="en-US" b="1" dirty="0"/>
              <a:t>I’ve been lost countless times. My issue is that I’m DIRECTIONALLY DYSLEXIC.</a:t>
            </a:r>
          </a:p>
          <a:p>
            <a:r>
              <a:rPr lang="en-US" dirty="0"/>
              <a:t>The story of a day spent with a corporate executive, hopelessly lost in the sales territory I worked every day.</a:t>
            </a:r>
          </a:p>
          <a:p>
            <a:endParaRPr lang="en-US" dirty="0"/>
          </a:p>
          <a:p>
            <a:r>
              <a:rPr lang="en-US" dirty="0"/>
              <a:t>Of course, now we have the GPS – I confess a love/hate relationship with every GPS app I’ve met – it loves to confuse me, and in return I hate it!</a:t>
            </a:r>
          </a:p>
          <a:p>
            <a:endParaRPr lang="en-US" dirty="0"/>
          </a:p>
          <a:p>
            <a:r>
              <a:rPr lang="en-US" dirty="0"/>
              <a:t>When I traveled for business, I (not infrequently) called my husband from all over the U.S. when I got lost. Even if he were traveling himself, he’d find me and get me back on the right path. </a:t>
            </a:r>
          </a:p>
          <a:p>
            <a:endParaRPr lang="en-US" dirty="0"/>
          </a:p>
          <a:p>
            <a:r>
              <a:rPr lang="en-US" dirty="0"/>
              <a:t>Now he either goes with me or prays that Alice will be able to go, because he doesn’t trust me to find my way there or back. I get it.  I understand. I’ve earned that lack of trust.</a:t>
            </a:r>
          </a:p>
          <a:p>
            <a:endParaRPr lang="en-US" dirty="0"/>
          </a:p>
          <a:p>
            <a:r>
              <a:rPr lang="en-US" dirty="0"/>
              <a:t>Even if you are great with directions, in our spiritual life, we all need a shepherd.</a:t>
            </a:r>
          </a:p>
          <a:p>
            <a:endParaRPr lang="en-US" dirty="0"/>
          </a:p>
          <a:p>
            <a:endParaRPr lang="en-US" dirty="0"/>
          </a:p>
        </p:txBody>
      </p:sp>
      <p:sp>
        <p:nvSpPr>
          <p:cNvPr id="4" name="Slide Number Placeholder 3">
            <a:extLst>
              <a:ext uri="{FF2B5EF4-FFF2-40B4-BE49-F238E27FC236}">
                <a16:creationId xmlns:a16="http://schemas.microsoft.com/office/drawing/2014/main" id="{E6C194B6-D3A3-C9F8-68F1-B4749B0712EE}"/>
              </a:ext>
            </a:extLst>
          </p:cNvPr>
          <p:cNvSpPr>
            <a:spLocks noGrp="1"/>
          </p:cNvSpPr>
          <p:nvPr>
            <p:ph type="sldNum" sz="quarter" idx="5"/>
          </p:nvPr>
        </p:nvSpPr>
        <p:spPr/>
        <p:txBody>
          <a:bodyPr/>
          <a:lstStyle/>
          <a:p>
            <a:fld id="{1C913950-23BB-4204-A659-805B4055F4BE}" type="slidenum">
              <a:rPr lang="en-US" smtClean="0"/>
              <a:t>27</a:t>
            </a:fld>
            <a:endParaRPr lang="en-US"/>
          </a:p>
        </p:txBody>
      </p:sp>
    </p:spTree>
    <p:extLst>
      <p:ext uri="{BB962C8B-B14F-4D97-AF65-F5344CB8AC3E}">
        <p14:creationId xmlns:p14="http://schemas.microsoft.com/office/powerpoint/2010/main" val="2577376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AD272-33C8-9F57-E56B-38DB7DAE2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9B069-99CA-AD75-DC8F-9F691D0A26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E9DBE7-C3B4-E07B-00D3-C92227EB1F0A}"/>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cold winter months, shepherds often used a central walled pen that their collective flocks would share. The secure fence with one gated entrance protected the flocks from wolves, lions, and other dangers. A  hired gatekeeper would keep watch over the flocks while the shepherds rested or tended to other duties. </a:t>
            </a:r>
          </a:p>
          <a:p>
            <a:endParaRPr lang="en-US" dirty="0">
              <a:latin typeface="Arial" panose="020B0604020202020204" pitchFamily="34" charset="0"/>
              <a:cs typeface="Arial" panose="020B0604020202020204" pitchFamily="34" charset="0"/>
            </a:endParaRPr>
          </a:p>
          <a:p>
            <a:pPr marL="222839" indent="-222839">
              <a:buAutoNum type="arabicPeriod"/>
            </a:pPr>
            <a:r>
              <a:rPr lang="en-US" dirty="0">
                <a:latin typeface="Arial" panose="020B0604020202020204" pitchFamily="34" charset="0"/>
                <a:cs typeface="Arial" panose="020B0604020202020204" pitchFamily="34" charset="0"/>
              </a:rPr>
              <a:t>The Shepherd is recognized and acknowledged to have the right to enter the sheep’s pen. </a:t>
            </a:r>
          </a:p>
          <a:p>
            <a:pPr marL="222839" indent="-222839">
              <a:buAutoNum type="arabicPeriod"/>
            </a:pPr>
            <a:r>
              <a:rPr lang="en-US" dirty="0">
                <a:latin typeface="Arial" panose="020B0604020202020204" pitchFamily="34" charset="0"/>
                <a:cs typeface="Arial" panose="020B0604020202020204" pitchFamily="34" charset="0"/>
              </a:rPr>
              <a:t>When the Shepherd calls out to his sheep, they recognize his voice and gather around him.</a:t>
            </a:r>
          </a:p>
          <a:p>
            <a:pPr marL="222839" indent="-222839">
              <a:buAutoNum type="arabicPeriod"/>
            </a:pPr>
            <a:r>
              <a:rPr lang="en-US" dirty="0">
                <a:latin typeface="Arial" panose="020B0604020202020204" pitchFamily="34" charset="0"/>
                <a:cs typeface="Arial" panose="020B0604020202020204" pitchFamily="34" charset="0"/>
              </a:rPr>
              <a:t>He knows His sheep by name.</a:t>
            </a:r>
          </a:p>
          <a:p>
            <a:pPr marL="222839" indent="-222839">
              <a:buAutoNum type="arabicPeriod"/>
            </a:pPr>
            <a:r>
              <a:rPr lang="en-US" dirty="0">
                <a:latin typeface="Arial" panose="020B0604020202020204" pitchFamily="34" charset="0"/>
                <a:cs typeface="Arial" panose="020B0604020202020204" pitchFamily="34" charset="0"/>
              </a:rPr>
              <a:t>They will follow him as he leads them out.</a:t>
            </a:r>
          </a:p>
          <a:p>
            <a:pPr marL="222839" indent="-222839">
              <a:buAutoNum type="arabicPeriod"/>
            </a:pPr>
            <a:r>
              <a:rPr lang="en-US" dirty="0">
                <a:latin typeface="Arial" panose="020B0604020202020204" pitchFamily="34" charset="0"/>
                <a:cs typeface="Arial" panose="020B0604020202020204" pitchFamily="34" charset="0"/>
              </a:rPr>
              <a:t>They follow him because they know his voice and they know his face.</a:t>
            </a:r>
          </a:p>
          <a:p>
            <a:pPr marL="222839" indent="-222839">
              <a:buAutoNum type="arabicPeriod"/>
            </a:pPr>
            <a:endParaRPr lang="en-US" dirty="0">
              <a:latin typeface="Arial" panose="020B0604020202020204" pitchFamily="34" charset="0"/>
              <a:cs typeface="Arial" panose="020B0604020202020204" pitchFamily="34" charset="0"/>
            </a:endParaRPr>
          </a:p>
          <a:p>
            <a:pPr marL="222839" indent="-222839">
              <a:buAutoNum type="arabicPeriod"/>
            </a:pPr>
            <a:endParaRPr lang="en-US" dirty="0">
              <a:latin typeface="Arial" panose="020B0604020202020204" pitchFamily="34" charset="0"/>
              <a:cs typeface="Arial" panose="020B0604020202020204" pitchFamily="34" charset="0"/>
            </a:endParaRPr>
          </a:p>
          <a:p>
            <a:pPr marL="222839" indent="-222839">
              <a:buAutoNum type="arabicPeriod"/>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CE2D3-66FC-8013-45C7-AE2038EAA210}"/>
              </a:ext>
            </a:extLst>
          </p:cNvPr>
          <p:cNvSpPr>
            <a:spLocks noGrp="1"/>
          </p:cNvSpPr>
          <p:nvPr>
            <p:ph type="sldNum" sz="quarter" idx="5"/>
          </p:nvPr>
        </p:nvSpPr>
        <p:spPr/>
        <p:txBody>
          <a:bodyPr/>
          <a:lstStyle/>
          <a:p>
            <a:fld id="{1C913950-23BB-4204-A659-805B4055F4BE}" type="slidenum">
              <a:rPr lang="en-US" smtClean="0"/>
              <a:t>28</a:t>
            </a:fld>
            <a:endParaRPr lang="en-US"/>
          </a:p>
        </p:txBody>
      </p:sp>
    </p:spTree>
    <p:extLst>
      <p:ext uri="{BB962C8B-B14F-4D97-AF65-F5344CB8AC3E}">
        <p14:creationId xmlns:p14="http://schemas.microsoft.com/office/powerpoint/2010/main" val="1152316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C8BDC-6D9C-6051-86AF-A8B60F612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3A7E1-F875-5816-6959-E7849CDCFF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ADE722-0797-DA9B-DDE2-0AACFD8B609B}"/>
              </a:ext>
            </a:extLst>
          </p:cNvPr>
          <p:cNvSpPr>
            <a:spLocks noGrp="1"/>
          </p:cNvSpPr>
          <p:nvPr>
            <p:ph type="body" idx="1"/>
          </p:nvPr>
        </p:nvSpPr>
        <p:spPr/>
        <p:txBody>
          <a:bodyPr/>
          <a:lstStyle/>
          <a:p>
            <a:pPr defTabSz="942108">
              <a:defRPr/>
            </a:pPr>
            <a:r>
              <a:rPr lang="en-US" dirty="0">
                <a:solidFill>
                  <a:srgbClr val="586260"/>
                </a:solidFill>
                <a:latin typeface="Arial" panose="020B0604020202020204" pitchFamily="34" charset="0"/>
                <a:cs typeface="Arial" panose="020B0604020202020204" pitchFamily="34" charset="0"/>
              </a:rPr>
              <a:t>DOMINANCE DOESN’T EQUAL DEPENDABLE!</a:t>
            </a:r>
          </a:p>
          <a:p>
            <a:pPr defTabSz="942108">
              <a:defRPr/>
            </a:pPr>
            <a:r>
              <a:rPr lang="en-US" dirty="0">
                <a:solidFill>
                  <a:srgbClr val="586260"/>
                </a:solidFill>
                <a:latin typeface="Arial" panose="020B0604020202020204" pitchFamily="34" charset="0"/>
                <a:cs typeface="Arial" panose="020B0604020202020204" pitchFamily="34" charset="0"/>
              </a:rPr>
              <a:t>– IN 2006, IN EASTERN TURKEY, 400 SHEEP FOLLOWED THE  DOMINANT SHEEP WHO ATTEMPTED TO CROSS AN ALMOST 50-FOOT DEEP RAVINE – THE ENTIRE FLOCK PLUNGED TO ITS DEATH. (Sheep101.com) </a:t>
            </a:r>
          </a:p>
          <a:p>
            <a:pPr defTabSz="942108">
              <a:defRPr/>
            </a:pPr>
            <a:endParaRPr lang="en-US" dirty="0">
              <a:solidFill>
                <a:srgbClr val="586260"/>
              </a:solidFill>
              <a:latin typeface="Arial" panose="020B0604020202020204" pitchFamily="34" charset="0"/>
              <a:cs typeface="Arial" panose="020B0604020202020204" pitchFamily="34" charset="0"/>
            </a:endParaRPr>
          </a:p>
          <a:p>
            <a:pPr defTabSz="942108">
              <a:defRPr/>
            </a:pPr>
            <a:r>
              <a:rPr lang="en-US" dirty="0">
                <a:solidFill>
                  <a:srgbClr val="586260"/>
                </a:solidFill>
                <a:latin typeface="Arial" panose="020B0604020202020204" pitchFamily="34" charset="0"/>
                <a:cs typeface="Arial" panose="020B0604020202020204" pitchFamily="34" charset="0"/>
              </a:rPr>
              <a:t>SHEEP NEED A DEPENDABLE LEADER who knows the way - AND SO DO WE!</a:t>
            </a:r>
            <a:endParaRPr lang="en-US" dirty="0"/>
          </a:p>
        </p:txBody>
      </p:sp>
      <p:sp>
        <p:nvSpPr>
          <p:cNvPr id="4" name="Slide Number Placeholder 3">
            <a:extLst>
              <a:ext uri="{FF2B5EF4-FFF2-40B4-BE49-F238E27FC236}">
                <a16:creationId xmlns:a16="http://schemas.microsoft.com/office/drawing/2014/main" id="{6B876046-C6DC-BA83-A60A-746483692637}"/>
              </a:ext>
            </a:extLst>
          </p:cNvPr>
          <p:cNvSpPr>
            <a:spLocks noGrp="1"/>
          </p:cNvSpPr>
          <p:nvPr>
            <p:ph type="sldNum" sz="quarter" idx="5"/>
          </p:nvPr>
        </p:nvSpPr>
        <p:spPr/>
        <p:txBody>
          <a:bodyPr/>
          <a:lstStyle/>
          <a:p>
            <a:fld id="{1C913950-23BB-4204-A659-805B4055F4BE}" type="slidenum">
              <a:rPr lang="en-US" smtClean="0"/>
              <a:t>29</a:t>
            </a:fld>
            <a:endParaRPr lang="en-US"/>
          </a:p>
        </p:txBody>
      </p:sp>
    </p:spTree>
    <p:extLst>
      <p:ext uri="{BB962C8B-B14F-4D97-AF65-F5344CB8AC3E}">
        <p14:creationId xmlns:p14="http://schemas.microsoft.com/office/powerpoint/2010/main" val="14286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13950-23BB-4204-A659-805B4055F4BE}" type="slidenum">
              <a:rPr lang="en-US" smtClean="0"/>
              <a:t>3</a:t>
            </a:fld>
            <a:endParaRPr lang="en-US"/>
          </a:p>
        </p:txBody>
      </p:sp>
    </p:spTree>
    <p:extLst>
      <p:ext uri="{BB962C8B-B14F-4D97-AF65-F5344CB8AC3E}">
        <p14:creationId xmlns:p14="http://schemas.microsoft.com/office/powerpoint/2010/main" val="2283320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8A42B-3AA8-468E-B4BB-4076CC2D2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CC960-5693-0E0A-AA76-0D70512C17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DDECE3-10D9-3B4B-0768-5242D7B7E3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Our Good Shepherd, knew we would ALL need help finding our way – we need a guide to keep us on track IN OUR SPIRITUAL JOURNEY.</a:t>
            </a:r>
          </a:p>
          <a:p>
            <a:pPr defTabSz="891357"/>
            <a:endParaRPr lang="en-US" b="1" dirty="0">
              <a:latin typeface="Arial" panose="020B0604020202020204" pitchFamily="34" charset="0"/>
              <a:cs typeface="Arial" panose="020B0604020202020204" pitchFamily="34" charset="0"/>
            </a:endParaRPr>
          </a:p>
          <a:p>
            <a:pPr defTabSz="891357"/>
            <a:r>
              <a:rPr lang="en-US" b="1" dirty="0">
                <a:latin typeface="Arial" panose="020B0604020202020204" pitchFamily="34" charset="0"/>
                <a:cs typeface="Arial" panose="020B0604020202020204" pitchFamily="34" charset="0"/>
              </a:rPr>
              <a:t>John 13:</a:t>
            </a:r>
            <a:r>
              <a:rPr lang="en-US" dirty="0">
                <a:latin typeface="Arial" panose="020B0604020202020204" pitchFamily="34" charset="0"/>
                <a:cs typeface="Arial" panose="020B0604020202020204" pitchFamily="34" charset="0"/>
              </a:rPr>
              <a:t>On the last evening before His crucifixion, Jesus was with His disciples in the upper room, celebrating the Feast of Passover – He washed the disciples’ feet. He told His disciples that one of them would betray Him. Shortly after, Judas left to carry out his betrayal. </a:t>
            </a:r>
          </a:p>
          <a:p>
            <a:pPr marL="0" marR="0" lvl="0" indent="0" algn="l" defTabSz="891357"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Then, in response to Peter’s claim that he would lay his life for Jesus, Jesus told Peter that he would deny Him three times before the morning rooster crowed. </a:t>
            </a:r>
          </a:p>
          <a:p>
            <a:pPr marL="0" marR="0" lvl="0" indent="0" algn="l" defTabSz="891357"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Those had to be hard words for Peter to hear.</a:t>
            </a:r>
          </a:p>
          <a:p>
            <a:pPr defTabSz="891357"/>
            <a:endParaRPr lang="en-US" dirty="0">
              <a:latin typeface="Arial" panose="020B0604020202020204" pitchFamily="34" charset="0"/>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JESUS SAID </a:t>
            </a:r>
            <a:r>
              <a:rPr lang="en-US" sz="1200" b="1" i="1" kern="1200" dirty="0">
                <a:solidFill>
                  <a:schemeClr val="tx1"/>
                </a:solidFill>
                <a:effectLst/>
                <a:latin typeface="Arial" panose="020B0604020202020204" pitchFamily="34" charset="0"/>
                <a:ea typeface="+mn-ea"/>
                <a:cs typeface="Arial" panose="020B0604020202020204" pitchFamily="34" charset="0"/>
              </a:rPr>
              <a:t>Beginning in John 14:1-14 (in the upper room)</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In the first half of John 14, Jesus encouraged His disciples not to be discouraged or troubled. You believe in God – believe in Me as well. </a:t>
            </a:r>
          </a:p>
          <a:p>
            <a:r>
              <a:rPr lang="en-US" sz="1200" kern="1200" dirty="0">
                <a:solidFill>
                  <a:schemeClr val="tx1"/>
                </a:solidFill>
                <a:effectLst/>
                <a:latin typeface="Arial" panose="020B0604020202020204" pitchFamily="34" charset="0"/>
                <a:ea typeface="+mn-ea"/>
                <a:cs typeface="Arial" panose="020B0604020202020204" pitchFamily="34" charset="0"/>
              </a:rPr>
              <a:t>He reminded His disciples that He was the way, the truth, and the life. He told them that He was going to prepare a place for them and that He would return to take them to His home. He reminded them that He was and is the only way to the Father.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Then </a:t>
            </a:r>
            <a:r>
              <a:rPr lang="en-US" b="1" dirty="0">
                <a:latin typeface="Arial" panose="020B0604020202020204" pitchFamily="34" charset="0"/>
                <a:cs typeface="Arial" panose="020B0604020202020204" pitchFamily="34" charset="0"/>
              </a:rPr>
              <a:t>Jesus clearly told His disciples HE going away </a:t>
            </a:r>
            <a:r>
              <a:rPr lang="en-US" sz="1200" b="1" kern="1200" dirty="0">
                <a:solidFill>
                  <a:schemeClr val="tx1"/>
                </a:solidFill>
                <a:effectLst/>
                <a:latin typeface="Arial" panose="020B0604020202020204" pitchFamily="34" charset="0"/>
                <a:ea typeface="+mn-ea"/>
                <a:cs typeface="Arial" panose="020B0604020202020204" pitchFamily="34" charset="0"/>
              </a:rPr>
              <a:t>– He would be returning to the Father soon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(more hard words for all of the disciples)</a:t>
            </a:r>
            <a:endParaRPr lang="en-US" dirty="0">
              <a:latin typeface="Arial" panose="020B0604020202020204" pitchFamily="34" charset="0"/>
              <a:cs typeface="Arial" panose="020B0604020202020204" pitchFamily="34" charset="0"/>
            </a:endParaRPr>
          </a:p>
          <a:p>
            <a:pPr defTabSz="891357"/>
            <a:endParaRPr lang="en-US" dirty="0">
              <a:latin typeface="Arial" panose="020B0604020202020204" pitchFamily="34" charset="0"/>
              <a:cs typeface="Arial" panose="020B0604020202020204" pitchFamily="34" charset="0"/>
            </a:endParaRPr>
          </a:p>
          <a:p>
            <a:r>
              <a:rPr lang="en-US" sz="1200" i="1" kern="1200" dirty="0">
                <a:solidFill>
                  <a:schemeClr val="tx1"/>
                </a:solidFill>
                <a:effectLst/>
                <a:latin typeface="Arial" panose="020B0604020202020204" pitchFamily="34" charset="0"/>
                <a:ea typeface="+mn-ea"/>
                <a:cs typeface="Arial" panose="020B0604020202020204" pitchFamily="34" charset="0"/>
              </a:rPr>
              <a:t>1</a:t>
            </a:r>
            <a:r>
              <a:rPr lang="en-US" sz="1200" i="0" kern="1200" dirty="0">
                <a:solidFill>
                  <a:schemeClr val="tx1"/>
                </a:solidFill>
                <a:effectLst/>
                <a:latin typeface="Arial" panose="020B0604020202020204" pitchFamily="34" charset="0"/>
                <a:ea typeface="+mn-ea"/>
                <a:cs typeface="Arial" panose="020B0604020202020204" pitchFamily="34" charset="0"/>
              </a:rPr>
              <a:t>5] "</a:t>
            </a:r>
            <a:r>
              <a:rPr lang="en-US" sz="1200" b="1" i="0" kern="1200" dirty="0">
                <a:solidFill>
                  <a:schemeClr val="tx1"/>
                </a:solidFill>
                <a:effectLst/>
                <a:latin typeface="Arial" panose="020B0604020202020204" pitchFamily="34" charset="0"/>
                <a:ea typeface="+mn-ea"/>
                <a:cs typeface="Arial" panose="020B0604020202020204" pitchFamily="34" charset="0"/>
              </a:rPr>
              <a:t>If you love me, you will keep my commandments.” But you’re going to need help – you can’t do this alone.</a:t>
            </a:r>
            <a:endParaRPr lang="en-US" sz="120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Our GOOD SHEPHERD would never leave HIS sheep unprotected or without a good leader </a:t>
            </a:r>
          </a:p>
          <a:p>
            <a:endParaRPr lang="en-US" sz="1200" i="0" kern="1200" dirty="0">
              <a:solidFill>
                <a:schemeClr val="tx1"/>
              </a:solidFill>
              <a:effectLst/>
              <a:latin typeface="Arial" panose="020B0604020202020204" pitchFamily="34" charset="0"/>
              <a:ea typeface="+mn-ea"/>
              <a:cs typeface="Arial" panose="020B0604020202020204" pitchFamily="34" charset="0"/>
            </a:endParaRPr>
          </a:p>
          <a:p>
            <a:r>
              <a:rPr lang="en-US" sz="1200" i="0" kern="1200" dirty="0">
                <a:solidFill>
                  <a:schemeClr val="tx1"/>
                </a:solidFill>
                <a:effectLst/>
                <a:latin typeface="Arial" panose="020B0604020202020204" pitchFamily="34" charset="0"/>
                <a:ea typeface="+mn-ea"/>
                <a:cs typeface="Arial" panose="020B0604020202020204" pitchFamily="34" charset="0"/>
              </a:rPr>
              <a:t>[16] </a:t>
            </a:r>
            <a:r>
              <a:rPr lang="en-US" sz="1200" b="1" i="0" kern="1200" dirty="0">
                <a:solidFill>
                  <a:schemeClr val="tx1"/>
                </a:solidFill>
                <a:effectLst/>
                <a:latin typeface="Arial" panose="020B0604020202020204" pitchFamily="34" charset="0"/>
                <a:ea typeface="+mn-ea"/>
                <a:cs typeface="Arial" panose="020B0604020202020204" pitchFamily="34" charset="0"/>
              </a:rPr>
              <a:t>And I will ask the Father</a:t>
            </a:r>
            <a:r>
              <a:rPr lang="en-US" sz="1200" i="0" kern="1200" dirty="0">
                <a:solidFill>
                  <a:schemeClr val="tx1"/>
                </a:solidFill>
                <a:effectLst/>
                <a:latin typeface="Arial" panose="020B0604020202020204" pitchFamily="34" charset="0"/>
                <a:ea typeface="+mn-ea"/>
                <a:cs typeface="Arial" panose="020B0604020202020204" pitchFamily="34" charset="0"/>
              </a:rPr>
              <a:t>, </a:t>
            </a:r>
            <a:r>
              <a:rPr lang="en-US" sz="1200" b="1" i="0" kern="1200" dirty="0">
                <a:solidFill>
                  <a:schemeClr val="tx1"/>
                </a:solidFill>
                <a:effectLst/>
                <a:latin typeface="Arial" panose="020B0604020202020204" pitchFamily="34" charset="0"/>
                <a:ea typeface="+mn-ea"/>
                <a:cs typeface="Arial" panose="020B0604020202020204" pitchFamily="34" charset="0"/>
              </a:rPr>
              <a:t>and He will give you another Helper, to be with you forever</a:t>
            </a:r>
            <a:r>
              <a:rPr lang="en-US" sz="1200" i="0" kern="1200" dirty="0">
                <a:solidFill>
                  <a:schemeClr val="tx1"/>
                </a:solidFill>
                <a:effectLst/>
                <a:latin typeface="Arial" panose="020B0604020202020204" pitchFamily="34" charset="0"/>
                <a:ea typeface="+mn-ea"/>
                <a:cs typeface="Arial" panose="020B0604020202020204" pitchFamily="34" charset="0"/>
              </a:rPr>
              <a:t>, [17] even the </a:t>
            </a:r>
            <a:r>
              <a:rPr lang="en-US" sz="1200" b="1" i="0" kern="1200" dirty="0">
                <a:solidFill>
                  <a:schemeClr val="tx1"/>
                </a:solidFill>
                <a:effectLst/>
                <a:latin typeface="Arial" panose="020B0604020202020204" pitchFamily="34" charset="0"/>
                <a:ea typeface="+mn-ea"/>
                <a:cs typeface="Arial" panose="020B0604020202020204" pitchFamily="34" charset="0"/>
              </a:rPr>
              <a:t>SPIRIT OF TRUTH</a:t>
            </a:r>
            <a:r>
              <a:rPr lang="en-US" sz="1200" i="0" kern="1200" dirty="0">
                <a:solidFill>
                  <a:schemeClr val="tx1"/>
                </a:solidFill>
                <a:effectLst/>
                <a:latin typeface="Arial" panose="020B0604020202020204" pitchFamily="34" charset="0"/>
                <a:ea typeface="+mn-ea"/>
                <a:cs typeface="Arial" panose="020B0604020202020204" pitchFamily="34" charset="0"/>
              </a:rPr>
              <a:t>, whom the world cannot receive, because it neither sees him nor knows him. You know him, for he dwells with you and will be in you. </a:t>
            </a:r>
            <a:endParaRPr lang="en-US" dirty="0">
              <a:latin typeface="Arial" panose="020B0604020202020204" pitchFamily="34" charset="0"/>
              <a:cs typeface="Arial" panose="020B0604020202020204" pitchFamily="34" charset="0"/>
            </a:endParaRPr>
          </a:p>
          <a:p>
            <a:pPr defTabSz="891357"/>
            <a:r>
              <a:rPr lang="en-US" dirty="0">
                <a:latin typeface="Arial" panose="020B0604020202020204" pitchFamily="34" charset="0"/>
                <a:cs typeface="Arial" panose="020B0604020202020204" pitchFamily="34" charset="0"/>
              </a:rPr>
              <a:t>John 14:18 ESV - "</a:t>
            </a:r>
            <a:r>
              <a:rPr lang="en-US" b="1" dirty="0">
                <a:latin typeface="Arial" panose="020B0604020202020204" pitchFamily="34" charset="0"/>
                <a:cs typeface="Arial" panose="020B0604020202020204" pitchFamily="34" charset="0"/>
              </a:rPr>
              <a:t>I will not leave you as orphans; I will come to you. (I AM NOT DESERTING MY FLOCK)</a:t>
            </a:r>
          </a:p>
          <a:p>
            <a:pPr defTabSz="891357"/>
            <a:endParaRPr lang="en-US" dirty="0">
              <a:latin typeface="Arial" panose="020B0604020202020204" pitchFamily="34" charset="0"/>
              <a:cs typeface="Arial" panose="020B0604020202020204" pitchFamily="34" charset="0"/>
            </a:endParaRPr>
          </a:p>
          <a:p>
            <a:pPr defTabSz="891357"/>
            <a:r>
              <a:rPr lang="en-US" dirty="0">
                <a:latin typeface="Arial" panose="020B0604020202020204" pitchFamily="34" charset="0"/>
                <a:cs typeface="Arial" panose="020B0604020202020204" pitchFamily="34" charset="0"/>
              </a:rPr>
              <a:t>The disciples had left everything to follow Jesus, then listened as Jesus told them He was leaving them. </a:t>
            </a:r>
          </a:p>
          <a:p>
            <a:pPr defTabSz="891357"/>
            <a:r>
              <a:rPr lang="en-US" dirty="0">
                <a:latin typeface="Arial" panose="020B0604020202020204" pitchFamily="34" charset="0"/>
                <a:cs typeface="Arial" panose="020B0604020202020204" pitchFamily="34" charset="0"/>
              </a:rPr>
              <a:t>The disciples must have had many questions, fears, and uncertainties, but the Bible doesn’t tell us that they expressed those concerns. </a:t>
            </a:r>
          </a:p>
          <a:p>
            <a:pPr defTabSz="891357"/>
            <a:endParaRPr lang="en-US" dirty="0">
              <a:latin typeface="Arial" panose="020B0604020202020204" pitchFamily="34" charset="0"/>
              <a:cs typeface="Arial" panose="020B0604020202020204" pitchFamily="34" charset="0"/>
            </a:endParaRPr>
          </a:p>
          <a:p>
            <a:pPr defTabSz="891357"/>
            <a:r>
              <a:rPr lang="en-US" dirty="0">
                <a:latin typeface="Arial" panose="020B0604020202020204" pitchFamily="34" charset="0"/>
                <a:cs typeface="Arial" panose="020B0604020202020204" pitchFamily="34" charset="0"/>
              </a:rPr>
              <a:t>John 14:26 ESV - But </a:t>
            </a:r>
            <a:r>
              <a:rPr lang="en-US" b="1" dirty="0">
                <a:latin typeface="Arial" panose="020B0604020202020204" pitchFamily="34" charset="0"/>
                <a:cs typeface="Arial" panose="020B0604020202020204" pitchFamily="34" charset="0"/>
              </a:rPr>
              <a:t>the Helper, the Holy Spirit, whom the Father will send in my name, he will teach you all things and bring to your remembrance all that I have said to you.</a:t>
            </a:r>
          </a:p>
          <a:p>
            <a:pPr defTabSz="891357"/>
            <a:endParaRPr lang="en-US" b="1" dirty="0">
              <a:latin typeface="Arial" panose="020B0604020202020204" pitchFamily="34" charset="0"/>
              <a:cs typeface="Arial" panose="020B0604020202020204" pitchFamily="34" charset="0"/>
            </a:endParaRPr>
          </a:p>
          <a:p>
            <a:pPr defTabSz="891357"/>
            <a:r>
              <a:rPr lang="en-US" b="1" dirty="0">
                <a:latin typeface="Arial" panose="020B0604020202020204" pitchFamily="34" charset="0"/>
                <a:cs typeface="Arial" panose="020B0604020202020204" pitchFamily="34" charset="0"/>
              </a:rPr>
              <a:t>Jesus then, in essence, tells His disciples, “It may seem like I’ve pulled the rug from under your feet, but don’t worry. Be at peace in your spirit. I am giving you MY peace. Don’t worry. Don’t be afraid. It’s all good.”</a:t>
            </a:r>
          </a:p>
          <a:p>
            <a:pPr defTabSz="891357"/>
            <a:endParaRPr lang="en-US" b="1" dirty="0">
              <a:latin typeface="Arial" panose="020B0604020202020204" pitchFamily="34" charset="0"/>
              <a:cs typeface="Arial" panose="020B0604020202020204" pitchFamily="34" charset="0"/>
            </a:endParaRPr>
          </a:p>
          <a:p>
            <a:pPr defTabSz="891357"/>
            <a:r>
              <a:rPr lang="en-US" b="1" dirty="0">
                <a:latin typeface="Arial" panose="020B0604020202020204" pitchFamily="34" charset="0"/>
                <a:cs typeface="Arial" panose="020B0604020202020204" pitchFamily="34" charset="0"/>
              </a:rPr>
              <a:t>John 14:27 ESV - Peace I leave with you; my peace I give to you. Not as the world gives do I give to you. Let not your hearts be troubled, neither let them be afraid.</a:t>
            </a:r>
          </a:p>
          <a:p>
            <a:pPr defTabSz="891357"/>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18C047C-4652-7A75-40AD-02AE1DAC31BD}"/>
              </a:ext>
            </a:extLst>
          </p:cNvPr>
          <p:cNvSpPr>
            <a:spLocks noGrp="1"/>
          </p:cNvSpPr>
          <p:nvPr>
            <p:ph type="sldNum" sz="quarter" idx="5"/>
          </p:nvPr>
        </p:nvSpPr>
        <p:spPr/>
        <p:txBody>
          <a:bodyPr/>
          <a:lstStyle/>
          <a:p>
            <a:fld id="{1C913950-23BB-4204-A659-805B4055F4BE}" type="slidenum">
              <a:rPr lang="en-US" smtClean="0"/>
              <a:t>30</a:t>
            </a:fld>
            <a:endParaRPr lang="en-US"/>
          </a:p>
        </p:txBody>
      </p:sp>
    </p:spTree>
    <p:extLst>
      <p:ext uri="{BB962C8B-B14F-4D97-AF65-F5344CB8AC3E}">
        <p14:creationId xmlns:p14="http://schemas.microsoft.com/office/powerpoint/2010/main" val="3631757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E7B7E-43D6-F5C0-ECCB-CF3D2DD11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2F00F-F833-EF8A-2DF6-62FBB63409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B1A78F-D594-BC31-C664-130AC6797A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told His disciples that He was returning to the Father, but He had asked the Father to send a Helper.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introduced the role the Holy Spirit would have in the lives of the disciples—and, in the lives of all Christ-followers.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586260"/>
                </a:solidFill>
                <a:latin typeface="Arial" panose="020B0604020202020204" pitchFamily="34" charset="0"/>
                <a:cs typeface="Arial" panose="020B0604020202020204" pitchFamily="34" charset="0"/>
              </a:rPr>
              <a:t>The world won’t understand, but YOU – Jesus’s disciples will know HIM – </a:t>
            </a:r>
            <a:r>
              <a:rPr lang="en-US" sz="1200" b="1" i="1" dirty="0">
                <a:solidFill>
                  <a:srgbClr val="586260"/>
                </a:solidFill>
                <a:latin typeface="Arial" panose="020B0604020202020204" pitchFamily="34" charset="0"/>
                <a:cs typeface="Arial" panose="020B0604020202020204" pitchFamily="34" charset="0"/>
              </a:rPr>
              <a:t>for HE dwells WITH you and IN YOU</a:t>
            </a:r>
            <a:r>
              <a:rPr lang="en-US" sz="1200" i="1" dirty="0">
                <a:solidFill>
                  <a:srgbClr val="58626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5862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586260"/>
                </a:solidFill>
                <a:latin typeface="Arial" panose="020B0604020202020204" pitchFamily="34" charset="0"/>
                <a:cs typeface="Arial" panose="020B0604020202020204" pitchFamily="34" charset="0"/>
              </a:rPr>
              <a:t>This had to be a lot for the disciples to take in. They finally realized that Jesus was leaving them, but they didn’t understand how it would all play out.  </a:t>
            </a:r>
            <a:endParaRPr lang="en-US" sz="800" i="1" dirty="0">
              <a:solidFill>
                <a:srgbClr val="586260"/>
              </a:solidFill>
              <a:latin typeface="Arial" panose="020B0604020202020204" pitchFamily="34" charset="0"/>
              <a:cs typeface="Arial" panose="020B0604020202020204" pitchFamily="34" charset="0"/>
            </a:endParaRPr>
          </a:p>
          <a:p>
            <a:endParaRPr lang="en-US" dirty="0"/>
          </a:p>
          <a:p>
            <a:r>
              <a:rPr lang="en-US" dirty="0"/>
              <a:t>They probably had more questions than they had understanding</a:t>
            </a:r>
          </a:p>
        </p:txBody>
      </p:sp>
      <p:sp>
        <p:nvSpPr>
          <p:cNvPr id="4" name="Slide Number Placeholder 3">
            <a:extLst>
              <a:ext uri="{FF2B5EF4-FFF2-40B4-BE49-F238E27FC236}">
                <a16:creationId xmlns:a16="http://schemas.microsoft.com/office/drawing/2014/main" id="{A6DB71AD-AC4D-9841-47DB-77C8BA60BB37}"/>
              </a:ext>
            </a:extLst>
          </p:cNvPr>
          <p:cNvSpPr>
            <a:spLocks noGrp="1"/>
          </p:cNvSpPr>
          <p:nvPr>
            <p:ph type="sldNum" sz="quarter" idx="5"/>
          </p:nvPr>
        </p:nvSpPr>
        <p:spPr/>
        <p:txBody>
          <a:bodyPr/>
          <a:lstStyle/>
          <a:p>
            <a:fld id="{1C913950-23BB-4204-A659-805B4055F4BE}" type="slidenum">
              <a:rPr lang="en-US" smtClean="0"/>
              <a:t>31</a:t>
            </a:fld>
            <a:endParaRPr lang="en-US"/>
          </a:p>
        </p:txBody>
      </p:sp>
    </p:spTree>
    <p:extLst>
      <p:ext uri="{BB962C8B-B14F-4D97-AF65-F5344CB8AC3E}">
        <p14:creationId xmlns:p14="http://schemas.microsoft.com/office/powerpoint/2010/main" val="1551084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C6F1A-0657-DCA3-1672-964493E91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1E59F-B452-8BE3-206F-FE405746055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D88F41-E450-AC19-CE6C-A6F20C4729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CRASH COURSE ON THE HOLY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Scripture clearly reveals God as ONE and at the same time, clearly demonstrates Himself to be three distinct but totally unified persons: God the Father, God the Son, and God the Holy Spirit.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Three persons sharing the exact same divine nature.</a:t>
            </a:r>
            <a:r>
              <a:rPr lang="en-US" sz="1200" dirty="0"/>
              <a:t>  The ESV commentary says, “The basic principle at the heart of God’s triune being is </a:t>
            </a:r>
            <a:r>
              <a:rPr lang="en-US" sz="1200" b="1" i="1" dirty="0"/>
              <a:t>unity</a:t>
            </a:r>
            <a:r>
              <a:rPr lang="en-US" sz="1200" dirty="0"/>
              <a:t> and </a:t>
            </a:r>
            <a:r>
              <a:rPr lang="en-US" sz="1200" b="1" i="1" dirty="0"/>
              <a:t>distinction</a:t>
            </a:r>
            <a:r>
              <a:rPr lang="en-US" sz="1200" dirty="0"/>
              <a:t>, both coexisting without either being compromised.”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true of </a:t>
            </a:r>
            <a:r>
              <a:rPr lang="en-US" b="1" dirty="0"/>
              <a:t>God the Father </a:t>
            </a:r>
            <a:r>
              <a:rPr lang="en-US" dirty="0"/>
              <a:t>is true of </a:t>
            </a:r>
            <a:r>
              <a:rPr lang="en-US" b="1" dirty="0"/>
              <a:t>God the Son </a:t>
            </a:r>
            <a:r>
              <a:rPr lang="en-US" dirty="0"/>
              <a:t>and of </a:t>
            </a:r>
            <a:r>
              <a:rPr lang="en-US" b="1" dirty="0"/>
              <a:t>God the Holy Spirit. Every attribute of GOD is present with each Person of the Godhead. </a:t>
            </a:r>
            <a:r>
              <a:rPr lang="en-US" b="0" dirty="0"/>
              <a:t>T</a:t>
            </a:r>
            <a:r>
              <a:rPr lang="en-US" dirty="0"/>
              <a:t>heir roles differ, they are distinct,  and they are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dirty="0"/>
              <a:t>United in character: </a:t>
            </a:r>
            <a:r>
              <a:rPr lang="en-US" sz="1200" b="1" dirty="0"/>
              <a:t>Agreement in purpose </a:t>
            </a:r>
            <a:r>
              <a:rPr lang="en-US" sz="1200" dirty="0"/>
              <a:t>but </a:t>
            </a:r>
            <a:r>
              <a:rPr lang="en-US" sz="1200" b="1" dirty="0"/>
              <a:t>distinct in role and function</a:t>
            </a:r>
          </a:p>
          <a:p>
            <a:endParaRPr lang="en-US" sz="1200" dirty="0"/>
          </a:p>
          <a:p>
            <a:r>
              <a:rPr lang="en-US" sz="1200" dirty="0"/>
              <a:t>Perfect coexistence without compromise in any area of being.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eaLnBrk="1" fontAlgn="ctr" latinLnBrk="0" hangingPunct="1"/>
            <a:r>
              <a:rPr lang="en-US" sz="1200" b="1" i="0" u="none" strike="noStrike" kern="1200" dirty="0">
                <a:solidFill>
                  <a:schemeClr val="tx1"/>
                </a:solidFill>
                <a:effectLst/>
                <a:latin typeface="+mn-lt"/>
                <a:ea typeface="+mn-ea"/>
                <a:cs typeface="+mn-cs"/>
              </a:rPr>
              <a:t>EXAMPLE: All Three Persons of the Trinity ROLE IN CREATION</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FATHER</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“In the beginning, God created the heavens and the earth.”</a:t>
            </a:r>
          </a:p>
          <a:p>
            <a:pPr rtl="0" eaLnBrk="1" fontAlgn="ctr" latinLnBrk="0" hangingPunct="1"/>
            <a:r>
              <a:rPr lang="en-US" sz="1200" b="0" i="0" u="none" strike="noStrike" kern="1200" dirty="0">
                <a:solidFill>
                  <a:schemeClr val="tx1"/>
                </a:solidFill>
                <a:effectLst/>
                <a:latin typeface="+mn-lt"/>
                <a:ea typeface="+mn-ea"/>
                <a:cs typeface="+mn-cs"/>
              </a:rPr>
              <a:t>Genesis 1:1 ESV </a:t>
            </a:r>
          </a:p>
          <a:p>
            <a:pPr rtl="0" eaLnBrk="1" fontAlgn="ctr" latinLnBrk="0" hangingPunct="1"/>
            <a:r>
              <a:rPr lang="en-US" sz="1200" b="1" i="0" u="none" strike="noStrike" kern="1200" dirty="0">
                <a:solidFill>
                  <a:schemeClr val="tx1"/>
                </a:solidFill>
                <a:effectLst/>
                <a:latin typeface="+mn-lt"/>
                <a:ea typeface="+mn-ea"/>
                <a:cs typeface="+mn-cs"/>
              </a:rPr>
              <a:t>SON</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“For by Him [Jesus] all things were created, in heaven and on earth, visible and invisible, whether thrones or dominions or rulers or authorities--all things were created through Him and for Him.” Colossians 1:16 ESV  </a:t>
            </a:r>
          </a:p>
          <a:p>
            <a:pPr rtl="0" eaLnBrk="1" fontAlgn="ctr" latinLnBrk="0" hangingPunct="1"/>
            <a:r>
              <a:rPr lang="en-US" sz="1200" b="1" i="0" u="none" strike="noStrike" kern="1200" dirty="0">
                <a:solidFill>
                  <a:schemeClr val="tx1"/>
                </a:solidFill>
                <a:effectLst/>
                <a:latin typeface="+mn-lt"/>
                <a:ea typeface="+mn-ea"/>
                <a:cs typeface="+mn-cs"/>
              </a:rPr>
              <a:t>HOLY SPIRIT</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“The earth was without form and void, and darkness was over the face of the deep. And the Spirit of God was hovering over the face of the waters.” Genesis 1:2 ESV]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4474768-D7E5-3617-9DF2-A7BC626708FC}"/>
              </a:ext>
            </a:extLst>
          </p:cNvPr>
          <p:cNvSpPr>
            <a:spLocks noGrp="1"/>
          </p:cNvSpPr>
          <p:nvPr>
            <p:ph type="sldNum" sz="quarter" idx="5"/>
          </p:nvPr>
        </p:nvSpPr>
        <p:spPr/>
        <p:txBody>
          <a:bodyPr/>
          <a:lstStyle/>
          <a:p>
            <a:fld id="{1C913950-23BB-4204-A659-805B4055F4BE}" type="slidenum">
              <a:rPr lang="en-US" smtClean="0"/>
              <a:t>32</a:t>
            </a:fld>
            <a:endParaRPr lang="en-US"/>
          </a:p>
        </p:txBody>
      </p:sp>
    </p:spTree>
    <p:extLst>
      <p:ext uri="{BB962C8B-B14F-4D97-AF65-F5344CB8AC3E}">
        <p14:creationId xmlns:p14="http://schemas.microsoft.com/office/powerpoint/2010/main" val="2801648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14591-8D7D-FC7D-991A-EB4FD2333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02A21-CBA1-EA46-A09A-55008D7F56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8FB334E-6727-3EE3-8F77-B19DEC3916DF}"/>
              </a:ext>
            </a:extLst>
          </p:cNvPr>
          <p:cNvSpPr>
            <a:spLocks noGrp="1"/>
          </p:cNvSpPr>
          <p:nvPr>
            <p:ph type="body" idx="1"/>
          </p:nvPr>
        </p:nvSpPr>
        <p:spPr/>
        <p:txBody>
          <a:bodyPr/>
          <a:lstStyle/>
          <a:p>
            <a:pPr defTabSz="924641">
              <a:defRPr/>
            </a:pPr>
            <a:r>
              <a:rPr lang="en-US" sz="1100" b="1" dirty="0">
                <a:latin typeface="Arial" panose="020B0604020202020204" pitchFamily="34" charset="0"/>
                <a:cs typeface="Arial" panose="020B0604020202020204" pitchFamily="34" charset="0"/>
              </a:rPr>
              <a:t>Evidence and activity of the Holy Spirit is seen in the Old Testament: </a:t>
            </a:r>
          </a:p>
          <a:p>
            <a:pPr defTabSz="924641">
              <a:defRPr/>
            </a:pPr>
            <a:endParaRPr lang="en-US" sz="1100" b="1" dirty="0">
              <a:latin typeface="Arial" panose="020B0604020202020204" pitchFamily="34" charset="0"/>
              <a:cs typeface="Arial" panose="020B0604020202020204" pitchFamily="34" charset="0"/>
            </a:endParaRPr>
          </a:p>
          <a:p>
            <a:pPr defTabSz="924641">
              <a:defRPr/>
            </a:pPr>
            <a:r>
              <a:rPr lang="en-US" sz="1100" b="1" dirty="0">
                <a:latin typeface="Arial" panose="020B0604020202020204" pitchFamily="34" charset="0"/>
                <a:cs typeface="Arial" panose="020B0604020202020204" pitchFamily="34" charset="0"/>
              </a:rPr>
              <a:t>Creation:  </a:t>
            </a:r>
            <a:r>
              <a:rPr lang="en-US" sz="1100" dirty="0">
                <a:latin typeface="Arial" panose="020B0604020202020204" pitchFamily="34" charset="0"/>
                <a:cs typeface="Arial" panose="020B0604020202020204" pitchFamily="34" charset="0"/>
              </a:rPr>
              <a:t>"The earth was without form and void, and darkness was over the face of the deep. And </a:t>
            </a:r>
            <a:r>
              <a:rPr lang="en-US" sz="1100" b="1" dirty="0">
                <a:latin typeface="Arial" panose="020B0604020202020204" pitchFamily="34" charset="0"/>
                <a:cs typeface="Arial" panose="020B0604020202020204" pitchFamily="34" charset="0"/>
              </a:rPr>
              <a:t>the Spirit of God was hovering over the face of the waters." - Genesis 1:2 ESV </a:t>
            </a:r>
            <a:br>
              <a:rPr lang="en-US" sz="1100" b="1"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"By the word of the LORD the heavens were made, and </a:t>
            </a:r>
            <a:r>
              <a:rPr lang="en-US" sz="1100" b="1" dirty="0">
                <a:latin typeface="Arial" panose="020B0604020202020204" pitchFamily="34" charset="0"/>
                <a:cs typeface="Arial" panose="020B0604020202020204" pitchFamily="34" charset="0"/>
              </a:rPr>
              <a:t>by the breath of his mouth all their host</a:t>
            </a:r>
            <a:r>
              <a:rPr lang="en-US" sz="1100" dirty="0">
                <a:latin typeface="Arial" panose="020B0604020202020204" pitchFamily="34" charset="0"/>
                <a:cs typeface="Arial" panose="020B0604020202020204" pitchFamily="34" charset="0"/>
              </a:rPr>
              <a:t>." - Psalm 33:6 ESV </a:t>
            </a:r>
          </a:p>
          <a:p>
            <a:pPr defTabSz="924641">
              <a:defRPr/>
            </a:pPr>
            <a:br>
              <a:rPr lang="en-US" sz="1100"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Restrains Sin: </a:t>
            </a:r>
            <a:r>
              <a:rPr lang="en-US" sz="1100" dirty="0">
                <a:latin typeface="Arial" panose="020B0604020202020204" pitchFamily="34" charset="0"/>
                <a:cs typeface="Arial" panose="020B0604020202020204" pitchFamily="34" charset="0"/>
              </a:rPr>
              <a:t>"Then the LORD said, "</a:t>
            </a:r>
            <a:r>
              <a:rPr lang="en-US" sz="1100" b="1" dirty="0">
                <a:latin typeface="Arial" panose="020B0604020202020204" pitchFamily="34" charset="0"/>
                <a:cs typeface="Arial" panose="020B0604020202020204" pitchFamily="34" charset="0"/>
              </a:rPr>
              <a:t>My Spirit </a:t>
            </a:r>
            <a:r>
              <a:rPr lang="en-US" sz="1100" dirty="0">
                <a:latin typeface="Arial" panose="020B0604020202020204" pitchFamily="34" charset="0"/>
                <a:cs typeface="Arial" panose="020B0604020202020204" pitchFamily="34" charset="0"/>
              </a:rPr>
              <a:t>shall not abide in man forever, for he is flesh: his days shall be 120 years." - Genesis 6:3 ESV </a:t>
            </a:r>
            <a:r>
              <a:rPr lang="en-US" sz="1100" b="1" dirty="0">
                <a:latin typeface="Arial" panose="020B0604020202020204" pitchFamily="34" charset="0"/>
                <a:cs typeface="Arial" panose="020B0604020202020204" pitchFamily="34" charset="0"/>
              </a:rPr>
              <a:t>– corruption of the earth – the wickedness of man was rampant – but NOAH</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defTabSz="924641">
              <a:defRPr/>
            </a:pPr>
            <a:r>
              <a:rPr lang="en-US" sz="1100" b="1" dirty="0">
                <a:latin typeface="Arial" panose="020B0604020202020204" pitchFamily="34" charset="0"/>
                <a:cs typeface="Arial" panose="020B0604020202020204" pitchFamily="34" charset="0"/>
              </a:rPr>
              <a:t>Regeneration:</a:t>
            </a:r>
            <a:r>
              <a:rPr lang="en-US" sz="1100" dirty="0">
                <a:latin typeface="Arial" panose="020B0604020202020204" pitchFamily="34" charset="0"/>
                <a:cs typeface="Arial" panose="020B0604020202020204" pitchFamily="34" charset="0"/>
              </a:rPr>
              <a:t>  </a:t>
            </a:r>
          </a:p>
          <a:p>
            <a:pPr defTabSz="924641">
              <a:defRPr/>
            </a:pPr>
            <a:r>
              <a:rPr lang="en-US" sz="1100" dirty="0">
                <a:latin typeface="Arial" panose="020B0604020202020204" pitchFamily="34" charset="0"/>
                <a:cs typeface="Arial" panose="020B0604020202020204" pitchFamily="34" charset="0"/>
              </a:rPr>
              <a:t>"And I will give them one heart, and a new spirit I will put within them. I will remove the heart of stone from their flesh and give them a heart of flesh, that they may walk in my statutes and keep my rules and obey them. And they shall be my people, and I will be their God." - Ezekiel 11:19-20 ESV </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"And I will give you a new heart, and a new spirit I will put within you. And I will remove the heart of stone from your flesh and give you a heart of flesh. And I will put my Spirit within you, and cause you to walk in my statutes and be careful to obey my rules. You shall dwell in the land that I gave to your fathers, and you shall be my people, and I will be your God. And I will deliver you from all your uncleannesses. And I will summon the grain and make it abundant and lay no famine upon you." - Ezekiel 36:26-29 ESV </a:t>
            </a:r>
          </a:p>
          <a:p>
            <a:pPr defTabSz="924641">
              <a:defRPr/>
            </a:pPr>
            <a:endParaRPr lang="en-US" sz="1100" dirty="0">
              <a:latin typeface="Arial" panose="020B0604020202020204" pitchFamily="34" charset="0"/>
              <a:cs typeface="Arial" panose="020B0604020202020204" pitchFamily="34" charset="0"/>
            </a:endParaRPr>
          </a:p>
          <a:p>
            <a:pPr algn="l" defTabSz="924641">
              <a:defRPr/>
            </a:pPr>
            <a:r>
              <a:rPr lang="en-US" sz="1100" b="1" dirty="0">
                <a:latin typeface="Arial" panose="020B0604020202020204" pitchFamily="34" charset="0"/>
                <a:cs typeface="Arial" panose="020B0604020202020204" pitchFamily="34" charset="0"/>
              </a:rPr>
              <a:t>     Valley of Dry Bones – God regenerates – breathes new life into army of dead bones in Ezekiel’s vision</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Revelation: </a:t>
            </a:r>
            <a:r>
              <a:rPr lang="en-US" sz="1100" dirty="0">
                <a:latin typeface="Arial" panose="020B0604020202020204" pitchFamily="34" charset="0"/>
                <a:cs typeface="Arial" panose="020B0604020202020204" pitchFamily="34" charset="0"/>
              </a:rPr>
              <a:t>"The Spirit of the Lord GOD is upon me, because the LORD has anointed me to bring good news to the poor; he has sent me to bind up the brokenhearted, to proclaim liberty to the captives, and the opening of the prison to those who are bound; to proclaim the year of the LORD's favor, and the day of vengeance of our God; to comfort all who mourn; to grant to those who mourn in Zion-- to give them a beautiful headdress instead of ashes, the oil of gladness instead of mourning, the garment of praise instead of a faint spirit; that they may be called oaks of righteousness, the planting of the LORD, that he may be glorified. They shall build up the ancient ruins; they shall raise up the former devastations; they shall repair the ruined cities, the devastations of many generations. Strangers shall stand and tend your flocks; foreigners shall be your plowmen and vinedressers; but you shall be called the priests of the LORD; they shall speak of you as the ministers of our God; you shall eat the wealth of the nations, and in their glory you shall boast." - Isaiah 61:1-6 ESV </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"But as for me, I am filled with power, with the Spirit of the LORD, and with justice and might, to declare to Jacob his transgression and to Israel his sin." - Micah 3:8 ESV</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Enabling for Service:  </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Bezalel: </a:t>
            </a:r>
            <a:r>
              <a:rPr lang="en-US" sz="1100" dirty="0">
                <a:latin typeface="Arial" panose="020B0604020202020204" pitchFamily="34" charset="0"/>
                <a:cs typeface="Arial" panose="020B0604020202020204" pitchFamily="34" charset="0"/>
              </a:rPr>
              <a:t>""See, I have called by name Bezalel the son of Uri, son of Hur, of the tribe of Judah, and I have filled him with the Spirit of God, with ability and intelligence, with knowledge and all craftsmanship, to devise artistic designs, to work in gold, silver, and bronze, in cutting stones for setting, and in carving wood, to work in every craft. And behold, I have appointed with him Oholiab, the son of Ahisamach, of the tribe of Dan. And I have given to all able men ability, that they may make all that I have commanded you:" - Exodus 31:2-6 ESV </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Gideon: </a:t>
            </a:r>
            <a:r>
              <a:rPr lang="en-US" sz="1100" dirty="0">
                <a:latin typeface="Arial" panose="020B0604020202020204" pitchFamily="34" charset="0"/>
                <a:cs typeface="Arial" panose="020B0604020202020204" pitchFamily="34" charset="0"/>
              </a:rPr>
              <a:t>"But the Spirit of the LORD clothed Gideon, and he sounded the trumpet, and the Abiezrites were called out to follow him." - Judges 6:34 ESV </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Samson: </a:t>
            </a:r>
            <a:r>
              <a:rPr lang="en-US" sz="1100" dirty="0">
                <a:latin typeface="Arial" panose="020B0604020202020204" pitchFamily="34" charset="0"/>
                <a:cs typeface="Arial" panose="020B0604020202020204" pitchFamily="34" charset="0"/>
              </a:rPr>
              <a:t>"When he came to Lehi, the Philistines came shouting to meet him. Then the Spirit of the LORD rushed upon him, and the ropes that were on his arms became as flax that has caught fire, and his bonds melted off his hands. And he found a fresh jawbone of a donkey, and put out his hand and took it, and with it he struck 1,000 men." - Judges 15:14-15 ESV </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Isaiah speaking of the Messiah: </a:t>
            </a:r>
            <a:r>
              <a:rPr lang="en-US" sz="1100" dirty="0">
                <a:latin typeface="Arial" panose="020B0604020202020204" pitchFamily="34" charset="0"/>
                <a:cs typeface="Arial" panose="020B0604020202020204" pitchFamily="34" charset="0"/>
              </a:rPr>
              <a:t>"And the Spirit of the LORD shall rest upon him, the Spirit of wisdom and understanding, the Spirit of counsel and might, the Spirit of knowledge and the fear of the LORD." - Isaiah 11:2 ESV</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Inward Renewal:  </a:t>
            </a:r>
            <a:r>
              <a:rPr lang="en-US" sz="1100" dirty="0">
                <a:latin typeface="Arial" panose="020B0604020202020204" pitchFamily="34" charset="0"/>
                <a:cs typeface="Arial" panose="020B0604020202020204" pitchFamily="34" charset="0"/>
              </a:rPr>
              <a:t>"Create in me a clean heart, O God, and renew a right spirit within me. Cast me not away from your presence, and take not your Holy Spirit from me. Restore to me the joy of your salvation, and uphold me with a willing spirit." - Psalm 51:10-12 ESV </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 will sprinkle clean water on you, and you shall be clean from all your uncleannesses, and from all your idols I will cleanse you. And I will give you a new heart, and a new spirit I will put within you. And I will remove the heart of stone from your flesh and give you a heart of flesh. And I will put my Spirit within you, and cause you to walk in my statutes and be careful to obey my rules." - Ezekiel 36:25-27 ESV</a:t>
            </a:r>
            <a:endParaRPr lang="en-US" sz="1100" b="1"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96E77F2-87D3-B8DD-6FA3-5BDB0ECF72FA}"/>
              </a:ext>
            </a:extLst>
          </p:cNvPr>
          <p:cNvSpPr>
            <a:spLocks noGrp="1"/>
          </p:cNvSpPr>
          <p:nvPr>
            <p:ph type="sldNum" sz="quarter" idx="5"/>
          </p:nvPr>
        </p:nvSpPr>
        <p:spPr/>
        <p:txBody>
          <a:bodyPr/>
          <a:lstStyle/>
          <a:p>
            <a:fld id="{1C913950-23BB-4204-A659-805B4055F4BE}" type="slidenum">
              <a:rPr lang="en-US" smtClean="0"/>
              <a:t>33</a:t>
            </a:fld>
            <a:endParaRPr lang="en-US"/>
          </a:p>
        </p:txBody>
      </p:sp>
    </p:spTree>
    <p:extLst>
      <p:ext uri="{BB962C8B-B14F-4D97-AF65-F5344CB8AC3E}">
        <p14:creationId xmlns:p14="http://schemas.microsoft.com/office/powerpoint/2010/main" val="465718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E53B5-DC9B-7B49-D3A9-FBDD633DE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E3738-55CC-9013-72AE-78C053874D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9F11E7-27BA-08F4-98B8-74616B6374B8}"/>
              </a:ext>
            </a:extLst>
          </p:cNvPr>
          <p:cNvSpPr>
            <a:spLocks noGrp="1"/>
          </p:cNvSpPr>
          <p:nvPr>
            <p:ph type="body" idx="1"/>
          </p:nvPr>
        </p:nvSpPr>
        <p:spPr/>
        <p:txBody>
          <a:bodyPr/>
          <a:lstStyle/>
          <a:p>
            <a:pPr marL="0" marR="0" lvl="0" indent="0" algn="l" defTabSz="924641" rtl="0" eaLnBrk="1" fontAlgn="auto" latinLnBrk="0" hangingPunct="1">
              <a:lnSpc>
                <a:spcPct val="100000"/>
              </a:lnSpc>
              <a:spcBef>
                <a:spcPts val="0"/>
              </a:spcBef>
              <a:spcAft>
                <a:spcPts val="0"/>
              </a:spcAft>
              <a:buClrTx/>
              <a:buSzTx/>
              <a:buFontTx/>
              <a:buNone/>
              <a:tabLst/>
              <a:defRPr/>
            </a:pPr>
            <a:r>
              <a:rPr lang="en-US" sz="1200" b="1" dirty="0"/>
              <a:t>REGENERATES: To bring to life that which was dead.</a:t>
            </a:r>
          </a:p>
          <a:p>
            <a:pPr marL="0" marR="0" lvl="0" indent="0" algn="l" defTabSz="924641" rtl="0" eaLnBrk="1" fontAlgn="auto" latinLnBrk="0" hangingPunct="1">
              <a:lnSpc>
                <a:spcPct val="100000"/>
              </a:lnSpc>
              <a:spcBef>
                <a:spcPts val="0"/>
              </a:spcBef>
              <a:spcAft>
                <a:spcPts val="0"/>
              </a:spcAft>
              <a:buClrTx/>
              <a:buSzTx/>
              <a:buFontTx/>
              <a:buNone/>
              <a:tabLst/>
              <a:defRPr/>
            </a:pPr>
            <a:r>
              <a:rPr lang="en-US" sz="1200" dirty="0"/>
              <a:t> "Jesus answered him, "Truly, truly, I say to you, unless one is born again he cannot see the kingdom of God." Nicodemus said to him, "How can a man be born when he is old? Can he enter a second time into his mother's womb and be born?" Jesus answered, "Truly, truly, I say to you, unless one is born of water and the Spirit, he cannot enter the kingdom of God. That which is born of the flesh is flesh, and that which is born of the Spirit is spirit. Do not marvel that I said to you, 'You must be born again.' The wind blows where it wishes, and you hear its sound, but you do not know where it comes from or where it goes. So it is with everyone who is born of the Spirit."" - John 3:3-8 ESV </a:t>
            </a:r>
            <a:br>
              <a:rPr lang="en-US" sz="1200" dirty="0"/>
            </a:br>
            <a:br>
              <a:rPr lang="en-US" sz="1200" dirty="0"/>
            </a:br>
            <a:r>
              <a:rPr lang="en-US" sz="1200" dirty="0"/>
              <a:t>"It is the Spirit who gives life; the flesh is no help at all. The words that I have spoken to you are spirit and life." - John 6:63 ESV </a:t>
            </a:r>
          </a:p>
          <a:p>
            <a:pPr marL="0" marR="0" lvl="0" indent="0" algn="l" defTabSz="924641"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24641" rtl="0" eaLnBrk="1" fontAlgn="auto" latinLnBrk="0" hangingPunct="1">
              <a:lnSpc>
                <a:spcPct val="100000"/>
              </a:lnSpc>
              <a:spcBef>
                <a:spcPts val="0"/>
              </a:spcBef>
              <a:spcAft>
                <a:spcPts val="0"/>
              </a:spcAft>
              <a:buClrTx/>
              <a:buSzTx/>
              <a:buFontTx/>
              <a:buNone/>
              <a:tabLst/>
              <a:defRPr/>
            </a:pPr>
            <a:r>
              <a:rPr lang="en-US" sz="1200" b="1" dirty="0"/>
              <a:t>ILLUMINATES: To shine a light on the darkness.</a:t>
            </a:r>
          </a:p>
          <a:p>
            <a:pPr marL="0" marR="0" lvl="0" indent="0" algn="l" defTabSz="924641" rtl="0" eaLnBrk="1" fontAlgn="auto" latinLnBrk="0" hangingPunct="1">
              <a:lnSpc>
                <a:spcPct val="100000"/>
              </a:lnSpc>
              <a:spcBef>
                <a:spcPts val="0"/>
              </a:spcBef>
              <a:spcAft>
                <a:spcPts val="0"/>
              </a:spcAft>
              <a:buClrTx/>
              <a:buSzTx/>
              <a:buFontTx/>
              <a:buNone/>
              <a:tabLst/>
              <a:defRPr/>
            </a:pPr>
            <a:r>
              <a:rPr lang="en-US" sz="1200" b="1" dirty="0"/>
              <a:t> </a:t>
            </a:r>
            <a:r>
              <a:rPr lang="en-US" sz="1200" dirty="0"/>
              <a:t>"What no eye has seen, nor ear heard, nor the heart of man imagined, what God has prepared for those who love him"-- </a:t>
            </a:r>
            <a:r>
              <a:rPr lang="en-US" sz="1200" b="1" dirty="0"/>
              <a:t>these things God has revealed to us through the Spirit.</a:t>
            </a:r>
            <a:r>
              <a:rPr lang="en-US" sz="1200" dirty="0"/>
              <a:t> For the </a:t>
            </a:r>
            <a:r>
              <a:rPr lang="en-US" sz="1200" b="1" dirty="0"/>
              <a:t>Spirit searches everything, even the depths of God</a:t>
            </a:r>
            <a:r>
              <a:rPr lang="en-US" sz="1200" dirty="0"/>
              <a:t>. For who knows a person's thoughts except the spirit of that person, which is in him? So also </a:t>
            </a:r>
            <a:r>
              <a:rPr lang="en-US" sz="1200" b="1" dirty="0"/>
              <a:t>no one comprehends the thoughts of God except the Spirit of God.</a:t>
            </a:r>
            <a:r>
              <a:rPr lang="en-US" sz="1200" dirty="0"/>
              <a:t> </a:t>
            </a:r>
            <a:r>
              <a:rPr lang="en-US" sz="1200" u="sng" dirty="0"/>
              <a:t>Now we have received not the spirit of the world, but the Spirit who is from God, that we might understand the things freely given us by God</a:t>
            </a:r>
            <a:r>
              <a:rPr lang="en-US" sz="1200" dirty="0"/>
              <a:t>. And we impart this in words not taught by human wisdom but taught by the Spirit, interpreting spiritual truths to those who are spiritual. The natural person does not accept the things of the Spirit of God, for they are folly to him, and he is not able to understand them because they are spiritually discerned. The spiritual person judges all things, but is himself to be judged by no one.  For who has understood the mind of the Lord so as to instruct him?  </a:t>
            </a:r>
            <a:r>
              <a:rPr lang="en-US" sz="1200" b="1" u="sng" dirty="0"/>
              <a:t>But we have the mind of Christ</a:t>
            </a:r>
            <a:r>
              <a:rPr lang="en-US" sz="1200" dirty="0"/>
              <a:t>." - 1 Corinthians 2:9-16 ESV</a:t>
            </a:r>
            <a:endParaRPr lang="en-US" sz="1200" b="1" i="1" dirty="0"/>
          </a:p>
          <a:p>
            <a:pPr defTabSz="924641">
              <a:defRPr/>
            </a:pPr>
            <a:endParaRPr lang="en-US" sz="1200" b="1" i="0" dirty="0"/>
          </a:p>
          <a:p>
            <a:pPr defTabSz="924641">
              <a:defRPr/>
            </a:pPr>
            <a:r>
              <a:rPr lang="en-US" sz="1200" b="1" i="0" dirty="0"/>
              <a:t>HE ENLIGHTENS: To reveal and give greater understanding and insight.</a:t>
            </a:r>
          </a:p>
          <a:p>
            <a:pPr defTabSz="924641">
              <a:defRPr/>
            </a:pPr>
            <a:r>
              <a:rPr lang="en-US" sz="1200" b="1" i="0" dirty="0"/>
              <a:t> </a:t>
            </a:r>
            <a:r>
              <a:rPr lang="en-US" sz="1200" dirty="0"/>
              <a:t>– gives the believer understanding of the gospel “’so that the spiritual person’ has the ‘mind of Christ’” </a:t>
            </a:r>
          </a:p>
          <a:p>
            <a:pPr defTabSz="924641">
              <a:defRPr/>
            </a:pPr>
            <a:r>
              <a:rPr lang="en-US" sz="1200" dirty="0"/>
              <a:t> </a:t>
            </a:r>
            <a:endParaRPr lang="en-US" sz="1200" b="1" dirty="0"/>
          </a:p>
          <a:p>
            <a:pPr defTabSz="924641">
              <a:defRPr/>
            </a:pPr>
            <a:r>
              <a:rPr lang="en-US" sz="1200" dirty="0"/>
              <a:t>"But, as it is written, "What no eye has seen, nor ear heard, nor the heart of man imagined, what God has prepared for those who love him"-- these things God has revealed to us through the Spirit. For the Spirit searches everything, even the depths of God. For who knows a person's thoughts except the spirit of that person, which is in him? So also no one comprehends the thoughts of God except the Spirit of God. Now we have received not the spirit of the world, but the Spirit who is from God, that we might understand the things freely given us by God. And we impart this in words not taught by human wisdom but taught by the Spirit, interpreting spiritual truths to those who are spiritual. The natural person does not accept the things of the Spirit of God, for they are folly to him, and he is not able to understand them because they are spiritually discerned. The spiritual person judges all things, but is himself to be judged by no one. "For who has understood the mind of the Lord so as to instruct him?" But we have the mind of Christ." - 1 Corinthians 2:9-16 ESV</a:t>
            </a:r>
          </a:p>
          <a:p>
            <a:endParaRPr lang="en-US" sz="1200" dirty="0"/>
          </a:p>
          <a:p>
            <a:r>
              <a:rPr lang="en-US" sz="1200" b="1" dirty="0"/>
              <a:t>HE INDWELLS: To abide in, to live within.</a:t>
            </a:r>
          </a:p>
          <a:p>
            <a:r>
              <a:rPr lang="en-US" sz="1200" b="1" dirty="0"/>
              <a:t> </a:t>
            </a:r>
            <a:r>
              <a:rPr lang="en-US" sz="1200" dirty="0"/>
              <a:t>– as a seal and guarantee that the Christian belongs to God – </a:t>
            </a:r>
          </a:p>
          <a:p>
            <a:r>
              <a:rPr lang="en-US" sz="1200" dirty="0"/>
              <a:t>"You, however, are not in the flesh but in the Spirit, if in fact the Spirit of God dwells in you. Anyone who does not have the Spirit of Christ does not belong to him. But if Christ is in you, although the body is dead because of sin, the Spirit is life because of righteousness. If the Spirit of him who raised Jesus from the dead dwells in you, he who raised Christ Jesus from the dead will also give life to your mortal bodies through his Spirit who dwells in you." - Romans 8:9-11 ESV </a:t>
            </a:r>
            <a:br>
              <a:rPr lang="en-US" sz="1200" dirty="0"/>
            </a:br>
            <a:br>
              <a:rPr lang="en-US" sz="1200" dirty="0"/>
            </a:br>
            <a:r>
              <a:rPr lang="en-US" sz="1200" dirty="0"/>
              <a:t>"Do you not know that you are God's temple and that God's Spirit dwells in you? If anyone destroys God's temple, God will destroy him. For God's temple is holy, and you are that temple." - 1 Corinthians 3:16-17 ESV </a:t>
            </a:r>
            <a:br>
              <a:rPr lang="en-US" sz="1200" dirty="0"/>
            </a:br>
            <a:br>
              <a:rPr lang="en-US" sz="1200" dirty="0"/>
            </a:br>
            <a:r>
              <a:rPr lang="en-US" sz="1200" dirty="0"/>
              <a:t>"Or do you not know that your body is a temple of the Holy Spirit within you, whom you have from God? You are not your own," - 1 Corinthians 6:19 ESV</a:t>
            </a:r>
          </a:p>
          <a:p>
            <a:endParaRPr lang="en-US" sz="1200" dirty="0"/>
          </a:p>
          <a:p>
            <a:r>
              <a:rPr lang="en-US" sz="1200" b="1" dirty="0"/>
              <a:t>HE TRANSFORMS: To turn into, produce something altogether different. </a:t>
            </a:r>
          </a:p>
          <a:p>
            <a:r>
              <a:rPr lang="en-US" sz="1200" dirty="0"/>
              <a:t>producing in the Christian the Christlikeness demonstrated in the fruits of the Spirit:</a:t>
            </a:r>
          </a:p>
          <a:p>
            <a:r>
              <a:rPr lang="en-US" sz="1200" dirty="0"/>
              <a:t>"And we all, with unveiled face, beholding the glory of the Lord, are being transformed into the same image from one degree of glory to another. For this comes from the Lord who is the Spirit." - 2 Corinthians 3:18 ESV </a:t>
            </a:r>
            <a:br>
              <a:rPr lang="en-US" sz="1200" dirty="0"/>
            </a:br>
            <a:br>
              <a:rPr lang="en-US" sz="1200" dirty="0"/>
            </a:br>
            <a:r>
              <a:rPr lang="en-US" sz="1200" dirty="0"/>
              <a:t>"Likewise the Spirit helps us in our weakness. For we do not know what to pray for as we ought, but the Spirit himself intercedes for us with groanings too deep for words. And he who searches hearts knows what is the mind of the Spirit, because the Spirit intercedes for the saints according to the will of God." - Romans 8:26-27 ESV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"But the fruit of the Spirit is love, joy, peace, patience, kindness, goodness, faithfulness, gentleness, self-control; against such things there is no law. And those who belong to Christ Jesus have crucified the flesh with its passions and desires. If we live by the Spirit, let us also keep in step with the Spirit. Let us not become conceited, provoking one another, envying one another." - Galatians 5:22-26 ESV</a:t>
            </a:r>
            <a:br>
              <a:rPr lang="en-US" sz="1200" dirty="0"/>
            </a:br>
            <a:br>
              <a:rPr lang="en-US" sz="1200" dirty="0"/>
            </a:br>
            <a:r>
              <a:rPr lang="en-US" sz="1200" dirty="0"/>
              <a:t>"May the God of hope fill you with all joy and peace in believing, so that by the power of the Holy Spirit you may abound in hope." - Romans 15:13 ESV</a:t>
            </a:r>
          </a:p>
          <a:p>
            <a:endParaRPr lang="en-US" sz="1200" dirty="0"/>
          </a:p>
          <a:p>
            <a:r>
              <a:rPr lang="en-US" sz="1200" b="1" dirty="0"/>
              <a:t>HE SEALS &amp; ASSURES: To affirm, to convince, to give confidence.</a:t>
            </a:r>
          </a:p>
          <a:p>
            <a:r>
              <a:rPr lang="en-US" sz="1200" b="1" dirty="0"/>
              <a:t> </a:t>
            </a:r>
            <a:r>
              <a:rPr lang="en-US" sz="1200" dirty="0"/>
              <a:t>– His presence is a witness to our adoption by God, our eternal acceptance, and our future inheritance</a:t>
            </a:r>
          </a:p>
          <a:p>
            <a:r>
              <a:rPr lang="en-US" sz="1200" dirty="0"/>
              <a:t>"For you did not receive the spirit of slavery to fall back into fear, but you have received the Spirit of adoption as sons, by whom we cry, "Abba! Father!" </a:t>
            </a:r>
          </a:p>
          <a:p>
            <a:r>
              <a:rPr lang="en-US" sz="1200" dirty="0"/>
              <a:t>The Spirit himself bears witness with our spirit that we are children of God, and if children, then heirs--heirs of God and fellow heirs with Christ, provided we suffer with him in order that we may also be glorified with him. </a:t>
            </a:r>
          </a:p>
          <a:p>
            <a:r>
              <a:rPr lang="en-US" sz="1200" dirty="0"/>
              <a:t>For I consider that the sufferings of this present time are not worth comparing with the glory that is to be revealed to us. For the creation waits with eager longing for the revealing of the sons of God. </a:t>
            </a:r>
          </a:p>
          <a:p>
            <a:r>
              <a:rPr lang="en-US" sz="1200" dirty="0"/>
              <a:t>For the creation was subjected to futility, not willingly, but because of him who subjected it, in hope that the creation itself will be set free from its bondage to corruption and obtain the freedom of the glory of the children of God. </a:t>
            </a:r>
          </a:p>
          <a:p>
            <a:r>
              <a:rPr lang="en-US" sz="1200" dirty="0"/>
              <a:t>For we know that the whole creation has been groaning together in the pains of childbirth until now. And not only the creation, but we ourselves, who have the firstfruits of the Spirit, groan inwardly as we wait eagerly for adoption as sons, the redemption of our bodies. For in this hope we were saved. </a:t>
            </a:r>
          </a:p>
          <a:p>
            <a:r>
              <a:rPr lang="en-US" sz="1200" dirty="0"/>
              <a:t>Now hope that is seen is not hope. For who hopes for what he sees? But if we hope for what we do not see, we wait for it with patience. </a:t>
            </a:r>
          </a:p>
          <a:p>
            <a:r>
              <a:rPr lang="en-US" sz="1200" dirty="0"/>
              <a:t>... What then shall we say to these things? If God is for us, who can be against us? He who did not spare his own Son but gave him up for us all, how will he not also with him graciously give us all things? Who shall bring any charge against God's elect? It is God who justifies. Who is to condemn? Christ Jesus is the one who died--more than that, who was raised--who is at the right hand of God, who indeed is interceding for us. </a:t>
            </a:r>
          </a:p>
          <a:p>
            <a:r>
              <a:rPr lang="en-US" sz="1200" dirty="0"/>
              <a:t>Who shall separate us from the love of Christ? Shall tribulation, or distress, or persecution, or famine, or nakedness, or danger, or sword? As it is written, "For your sake we are being killed all the day long; we are regarded as sheep to be slaughtered." </a:t>
            </a:r>
          </a:p>
          <a:p>
            <a:r>
              <a:rPr lang="en-US" sz="1200" dirty="0"/>
              <a:t>No, in all these things we are more than conquerors through him who loved us. For I am sure that neither death nor life, nor angels nor rulers, nor things present nor things to come, nor powers, nor height nor depth, nor anything else in all creation, will be able to separate us from the love of God in Christ Jesus our Lord." - Romans 8:15-25, 31-39 ESV </a:t>
            </a:r>
          </a:p>
          <a:p>
            <a:endParaRPr lang="en-US" sz="1200" dirty="0"/>
          </a:p>
          <a:p>
            <a:r>
              <a:rPr lang="en-US" sz="1200" dirty="0"/>
              <a:t>"and who has also put his seal on us and given us his Spirit in our hearts as a guarantee." - 2 Corinthians 1:22 ESV </a:t>
            </a:r>
            <a:br>
              <a:rPr lang="en-US" sz="1200" dirty="0"/>
            </a:br>
            <a:br>
              <a:rPr lang="en-US" sz="1200" dirty="0"/>
            </a:br>
            <a:r>
              <a:rPr lang="en-US" sz="1200" dirty="0"/>
              <a:t>"And because you are sons, God has sent the Spirit of his Son into our hearts, crying, "Abba! Father!"" - Galatians 4:6 ESV</a:t>
            </a:r>
          </a:p>
          <a:p>
            <a:endParaRPr lang="en-US" sz="1200" dirty="0"/>
          </a:p>
          <a:p>
            <a:r>
              <a:rPr lang="en-US" sz="1200" b="1" dirty="0"/>
              <a:t>HE GLORIFIES JESUS </a:t>
            </a:r>
          </a:p>
          <a:p>
            <a:r>
              <a:rPr lang="en-US" sz="1200" b="0" dirty="0"/>
              <a:t>“Now may the God of peace who brought up our Lord Jesus from the dead, that great Shepherd of the sheep, through the blood of the everlasting covenant,</a:t>
            </a:r>
          </a:p>
          <a:p>
            <a:r>
              <a:rPr lang="en-US" sz="1200" b="0" dirty="0"/>
              <a:t>make you complete in every good work to do His will, working in you what is well pleasing in His sight, through Jesus Christ, to whom [be] glory forever and ever. Amen.”  Hebrews 13:20-21 NKJV</a:t>
            </a:r>
          </a:p>
          <a:p>
            <a:endParaRPr lang="en-US" sz="1200" b="1" dirty="0"/>
          </a:p>
          <a:p>
            <a:r>
              <a:rPr lang="en-US" sz="1200" b="1" dirty="0"/>
              <a:t>DISPENSES SPIRITUAL GIFTS:  GIFTS ARE FOR THE GOOD OF THE CHURCH </a:t>
            </a:r>
          </a:p>
          <a:p>
            <a:r>
              <a:rPr lang="en-US" sz="1200" dirty="0"/>
              <a:t>"Now concerning spiritual gifts, brothers, But as it is, God arranged the members in the body, each one of them, as he chose. If all were a single member, where would the body be? As it is, there are many parts, yet one body. Now you are the body of Christ and individually members of it. And God has appointed in the church first apostles, second prophets, third teachers, then miracles, then gifts of healing, helping, administrating, and various kinds of tongues. Are all apostles? Are all prophets? Are all teachers? Do all work miracles? Do all possess gifts of healing? Do all speak with tongues? Do all interpret? But earnestly desire the higher gifts. And I will show you a still more excellent way."</a:t>
            </a:r>
            <a:r>
              <a:rPr lang="en-US" sz="1200" b="1" dirty="0"/>
              <a:t> - </a:t>
            </a:r>
            <a:r>
              <a:rPr lang="en-US" sz="1200" dirty="0"/>
              <a:t>1 Corinthians 12:1-12, 14-31 ESV </a:t>
            </a:r>
            <a:br>
              <a:rPr lang="en-US" sz="1200" dirty="0"/>
            </a:br>
            <a:br>
              <a:rPr lang="en-US" sz="1200" dirty="0"/>
            </a:br>
            <a:r>
              <a:rPr lang="en-US" sz="1200" dirty="0"/>
              <a:t>"I appeal to you therefore, brothers, by the mercies of God, to present your bodies as a living sacrifice, holy and acceptable to God, which is your spiritual worship. Do not be conformed to this world, but be transformed by the renewal of your mind, that by testing you may discern what is the will of God, what is good and acceptable and perfect. …think with sober judgment, each according to the measure of faith that God has assigned. For as in one body we have many members, and the members do not all have the same function, so we, though many, are one body in Christ, and individually members one of another. Having gifts that differ according to the grace given to us, let us use them. Romans 12:1-21 ESV </a:t>
            </a:r>
            <a:br>
              <a:rPr lang="en-US" sz="1200" dirty="0"/>
            </a:br>
            <a:br>
              <a:rPr lang="en-US" sz="1200" dirty="0"/>
            </a:br>
            <a:r>
              <a:rPr lang="en-US" sz="1200" dirty="0"/>
              <a:t>"I therefore, a prisoner for the Lord, urge you to walk in a manner worthy of the calling to which you have been called, with all humility and gentleness, with patience, bearing with one another in love, eager to maintain the unity of the Spirit in the bond of peace. There is one body and one Spirit--just as you were called to the one hope that belongs to your call-- one Lord, one faith, one baptism, one God and Father of all, who is over all and through all and in all. But grace was given to each one of us according to the measure of Christ's gift. - Ephesians 4:1-32 ESV </a:t>
            </a:r>
            <a:br>
              <a:rPr lang="en-US" sz="1200" dirty="0"/>
            </a:br>
            <a:r>
              <a:rPr lang="en-US" sz="1200" dirty="0"/>
              <a:t> </a:t>
            </a:r>
          </a:p>
          <a:p>
            <a:endParaRPr lang="en-US" sz="1200" dirty="0"/>
          </a:p>
          <a:p>
            <a:pPr marL="635691" lvl="1" indent="-173370">
              <a:buFont typeface="Arial" panose="020B0604020202020204" pitchFamily="34" charset="0"/>
              <a:buChar char="•"/>
            </a:pPr>
            <a:endParaRPr lang="en-US" sz="1200" b="1" dirty="0"/>
          </a:p>
          <a:p>
            <a:endParaRPr lang="en-US" dirty="0"/>
          </a:p>
        </p:txBody>
      </p:sp>
      <p:sp>
        <p:nvSpPr>
          <p:cNvPr id="4" name="Slide Number Placeholder 3">
            <a:extLst>
              <a:ext uri="{FF2B5EF4-FFF2-40B4-BE49-F238E27FC236}">
                <a16:creationId xmlns:a16="http://schemas.microsoft.com/office/drawing/2014/main" id="{2E74C846-3DFB-EA57-07AD-7CCAEA4C35CD}"/>
              </a:ext>
            </a:extLst>
          </p:cNvPr>
          <p:cNvSpPr>
            <a:spLocks noGrp="1"/>
          </p:cNvSpPr>
          <p:nvPr>
            <p:ph type="sldNum" sz="quarter" idx="5"/>
          </p:nvPr>
        </p:nvSpPr>
        <p:spPr/>
        <p:txBody>
          <a:bodyPr/>
          <a:lstStyle/>
          <a:p>
            <a:fld id="{1C913950-23BB-4204-A659-805B4055F4BE}" type="slidenum">
              <a:rPr lang="en-US" smtClean="0"/>
              <a:t>34</a:t>
            </a:fld>
            <a:endParaRPr lang="en-US"/>
          </a:p>
        </p:txBody>
      </p:sp>
    </p:spTree>
    <p:extLst>
      <p:ext uri="{BB962C8B-B14F-4D97-AF65-F5344CB8AC3E}">
        <p14:creationId xmlns:p14="http://schemas.microsoft.com/office/powerpoint/2010/main" val="3081538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53ABB-1AFB-0455-4E1F-8425F5BB7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AC999-AB60-8C3D-268E-AA73496ADF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E1203B-CBF2-FA99-0AFD-454B2674F331}"/>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underestimate the POWER that resides within us – </a:t>
            </a:r>
            <a:r>
              <a:rPr lang="en-US" b="1" dirty="0">
                <a:latin typeface="Arial" panose="020B0604020202020204" pitchFamily="34" charset="0"/>
                <a:cs typeface="Arial" panose="020B0604020202020204" pitchFamily="34" charset="0"/>
              </a:rPr>
              <a:t>THIS IS THE POWER RESIDING IN YOU – </a:t>
            </a:r>
            <a:r>
              <a:rPr lang="en-US" b="0" dirty="0">
                <a:latin typeface="Arial" panose="020B0604020202020204" pitchFamily="34" charset="0"/>
                <a:cs typeface="Arial" panose="020B0604020202020204" pitchFamily="34" charset="0"/>
              </a:rPr>
              <a:t>if you are born again.</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wind blows where it wishes, and you hear its sound, but you do not know where it comes from or where it goes.  </a:t>
            </a:r>
            <a:r>
              <a:rPr lang="en-US" b="1" dirty="0">
                <a:latin typeface="Arial" panose="020B0604020202020204" pitchFamily="34" charset="0"/>
                <a:cs typeface="Arial" panose="020B0604020202020204" pitchFamily="34" charset="0"/>
              </a:rPr>
              <a:t>So it is with everyone who is born of the Spirit.  </a:t>
            </a:r>
            <a:r>
              <a:rPr lang="en-US" dirty="0">
                <a:latin typeface="Arial" panose="020B0604020202020204" pitchFamily="34" charset="0"/>
                <a:cs typeface="Arial" panose="020B0604020202020204" pitchFamily="34" charset="0"/>
              </a:rPr>
              <a:t>John 3:8</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 I. Packer says: “</a:t>
            </a:r>
            <a:r>
              <a:rPr lang="en-US" i="1" dirty="0">
                <a:latin typeface="Arial" panose="020B0604020202020204" pitchFamily="34" charset="0"/>
                <a:cs typeface="Arial" panose="020B0604020202020204" pitchFamily="34" charset="0"/>
              </a:rPr>
              <a:t>Spirit</a:t>
            </a:r>
            <a:r>
              <a:rPr lang="en-US" dirty="0">
                <a:latin typeface="Arial" panose="020B0604020202020204" pitchFamily="34" charset="0"/>
                <a:cs typeface="Arial" panose="020B0604020202020204" pitchFamily="34" charset="0"/>
              </a:rPr>
              <a:t>…is a picture word with a vivid, precise, and colorful meaning.  It pictures breath breathed or panted out, as when you </a:t>
            </a:r>
            <a:r>
              <a:rPr lang="en-US" b="1" dirty="0">
                <a:latin typeface="Arial" panose="020B0604020202020204" pitchFamily="34" charset="0"/>
                <a:cs typeface="Arial" panose="020B0604020202020204" pitchFamily="34" charset="0"/>
              </a:rPr>
              <a:t>blow out </a:t>
            </a:r>
            <a:r>
              <a:rPr lang="en-US" dirty="0">
                <a:latin typeface="Arial" panose="020B0604020202020204" pitchFamily="34" charset="0"/>
                <a:cs typeface="Arial" panose="020B0604020202020204" pitchFamily="34" charset="0"/>
              </a:rPr>
              <a:t>the candles on your birthday cake or </a:t>
            </a:r>
            <a:r>
              <a:rPr lang="en-US" b="1" dirty="0">
                <a:latin typeface="Arial" panose="020B0604020202020204" pitchFamily="34" charset="0"/>
                <a:cs typeface="Arial" panose="020B0604020202020204" pitchFamily="34" charset="0"/>
              </a:rPr>
              <a:t>blow up </a:t>
            </a:r>
            <a:r>
              <a:rPr lang="en-US" dirty="0">
                <a:latin typeface="Arial" panose="020B0604020202020204" pitchFamily="34" charset="0"/>
                <a:cs typeface="Arial" panose="020B0604020202020204" pitchFamily="34" charset="0"/>
              </a:rPr>
              <a:t>balloons or puff and blow as you run.  </a:t>
            </a:r>
            <a:r>
              <a:rPr lang="en-US" b="1" i="1" dirty="0">
                <a:latin typeface="Arial" panose="020B0604020202020204" pitchFamily="34" charset="0"/>
                <a:cs typeface="Arial" panose="020B0604020202020204" pitchFamily="34" charset="0"/>
              </a:rPr>
              <a:t>Spirit</a:t>
            </a:r>
            <a:r>
              <a:rPr lang="en-US" b="1" dirty="0">
                <a:latin typeface="Arial" panose="020B0604020202020204" pitchFamily="34" charset="0"/>
                <a:cs typeface="Arial" panose="020B0604020202020204" pitchFamily="34" charset="0"/>
              </a:rPr>
              <a:t> in this sense was what the big bad wolf threatened the little pigs with when he warned, “I’ll huff, and I’ll puff, and I’ll blow your house down!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picture is of air made to move vigorously, even violently, and the thought the picture expresses is of energy let loose, executive force invading, power in exercise, life demonstrated by activity.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Old Testament: </a:t>
            </a:r>
            <a:r>
              <a:rPr lang="en-US" b="1" dirty="0" err="1">
                <a:latin typeface="Arial" panose="020B0604020202020204" pitchFamily="34" charset="0"/>
                <a:cs typeface="Arial" panose="020B0604020202020204" pitchFamily="34" charset="0"/>
              </a:rPr>
              <a:t>rûah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roo</a:t>
            </a:r>
            <a:r>
              <a:rPr lang="en-US" b="1" dirty="0">
                <a:latin typeface="Arial" panose="020B0604020202020204" pitchFamily="34" charset="0"/>
                <a:cs typeface="Arial" panose="020B0604020202020204" pitchFamily="34" charset="0"/>
              </a:rPr>
              <a:t>-akh) H7307</a:t>
            </a:r>
          </a:p>
          <a:p>
            <a:r>
              <a:rPr lang="en-US" dirty="0">
                <a:latin typeface="Arial" panose="020B0604020202020204" pitchFamily="34" charset="0"/>
                <a:cs typeface="Arial" panose="020B0604020202020204" pitchFamily="34" charset="0"/>
              </a:rPr>
              <a:t>Wind, breath of life,  spirit – </a:t>
            </a:r>
          </a:p>
          <a:p>
            <a:r>
              <a:rPr lang="en-US" dirty="0">
                <a:latin typeface="Arial" panose="020B0604020202020204" pitchFamily="34" charset="0"/>
                <a:cs typeface="Arial" panose="020B0604020202020204" pitchFamily="34" charset="0"/>
              </a:rPr>
              <a:t>Spirit of God – </a:t>
            </a:r>
          </a:p>
          <a:p>
            <a:r>
              <a:rPr lang="en-US" dirty="0">
                <a:latin typeface="Arial" panose="020B0604020202020204" pitchFamily="34" charset="0"/>
                <a:cs typeface="Arial" panose="020B0604020202020204" pitchFamily="34" charset="0"/>
              </a:rPr>
              <a:t>- impelling prophecy/instruction</a:t>
            </a:r>
          </a:p>
          <a:p>
            <a:r>
              <a:rPr lang="en-US" dirty="0">
                <a:latin typeface="Arial" panose="020B0604020202020204" pitchFamily="34" charset="0"/>
                <a:cs typeface="Arial" panose="020B0604020202020204" pitchFamily="34" charset="0"/>
              </a:rPr>
              <a:t>- imparting warlike energy – power</a:t>
            </a:r>
          </a:p>
          <a:p>
            <a:r>
              <a:rPr lang="en-US" dirty="0">
                <a:latin typeface="Arial" panose="020B0604020202020204" pitchFamily="34" charset="0"/>
                <a:cs typeface="Arial" panose="020B0604020202020204" pitchFamily="34" charset="0"/>
              </a:rPr>
              <a:t>- endowing men with various gifts</a:t>
            </a:r>
          </a:p>
          <a:p>
            <a:r>
              <a:rPr lang="en-US" dirty="0">
                <a:latin typeface="Arial" panose="020B0604020202020204" pitchFamily="34" charset="0"/>
                <a:cs typeface="Arial" panose="020B0604020202020204" pitchFamily="34" charset="0"/>
              </a:rPr>
              <a:t>- as energy of life</a:t>
            </a:r>
          </a:p>
          <a:p>
            <a:r>
              <a:rPr lang="en-US" dirty="0">
                <a:latin typeface="Arial" panose="020B0604020202020204" pitchFamily="34" charset="0"/>
                <a:cs typeface="Arial" panose="020B0604020202020204" pitchFamily="34" charset="0"/>
              </a:rPr>
              <a:t>- never depersonalized – always recognized as a Personal Presence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New Testament:</a:t>
            </a:r>
          </a:p>
          <a:p>
            <a:r>
              <a:rPr lang="en-US" b="1" dirty="0">
                <a:latin typeface="Arial" panose="020B0604020202020204" pitchFamily="34" charset="0"/>
                <a:cs typeface="Arial" panose="020B0604020202020204" pitchFamily="34" charset="0"/>
              </a:rPr>
              <a:t>Helper</a:t>
            </a:r>
            <a:r>
              <a:rPr lang="en-US" dirty="0">
                <a:latin typeface="Arial" panose="020B0604020202020204" pitchFamily="34" charset="0"/>
                <a:cs typeface="Arial" panose="020B0604020202020204" pitchFamily="34" charset="0"/>
              </a:rPr>
              <a:t> – parakletos  (pronounce par-</a:t>
            </a:r>
            <a:r>
              <a:rPr lang="en-US" dirty="0" err="1">
                <a:latin typeface="Arial" panose="020B0604020202020204" pitchFamily="34" charset="0"/>
                <a:cs typeface="Arial" panose="020B0604020202020204" pitchFamily="34" charset="0"/>
              </a:rPr>
              <a:t>ak</a:t>
            </a:r>
            <a:r>
              <a:rPr lang="en-US" dirty="0">
                <a:latin typeface="Arial" panose="020B0604020202020204" pitchFamily="34" charset="0"/>
                <a:cs typeface="Arial" panose="020B0604020202020204" pitchFamily="34" charset="0"/>
              </a:rPr>
              <a:t>-lay-tos) one who pleads another’s cause/intercessor, guide/teacher/strength-giver, COMFORTER (KJV), COUNSELOR (RSV), ADVOCATE (NIV/NLT)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Holy Spirit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Holy G40 </a:t>
            </a:r>
            <a:r>
              <a:rPr lang="en-US" dirty="0">
                <a:latin typeface="Arial" panose="020B0604020202020204" pitchFamily="34" charset="0"/>
                <a:cs typeface="Arial" panose="020B0604020202020204" pitchFamily="34" charset="0"/>
              </a:rPr>
              <a:t>– agios – (pronounced: </a:t>
            </a:r>
            <a:r>
              <a:rPr lang="en-US" dirty="0" err="1">
                <a:latin typeface="Arial" panose="020B0604020202020204" pitchFamily="34" charset="0"/>
                <a:cs typeface="Arial" panose="020B0604020202020204" pitchFamily="34" charset="0"/>
              </a:rPr>
              <a:t>augios</a:t>
            </a:r>
            <a:r>
              <a:rPr lang="en-US" dirty="0">
                <a:latin typeface="Arial" panose="020B0604020202020204" pitchFamily="34" charset="0"/>
                <a:cs typeface="Arial" panose="020B0604020202020204" pitchFamily="34" charset="0"/>
              </a:rPr>
              <a:t>) most holy one, morally blameless, sacred, pure</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Spirit G4151 </a:t>
            </a:r>
            <a:r>
              <a:rPr lang="en-US" dirty="0">
                <a:latin typeface="Arial" panose="020B0604020202020204" pitchFamily="34" charset="0"/>
                <a:cs typeface="Arial" panose="020B0604020202020204" pitchFamily="34" charset="0"/>
              </a:rPr>
              <a:t>– pneuma (pronounced: new-</a:t>
            </a:r>
            <a:r>
              <a:rPr lang="en-US" dirty="0" err="1">
                <a:latin typeface="Arial" panose="020B0604020202020204" pitchFamily="34" charset="0"/>
                <a:cs typeface="Arial" panose="020B0604020202020204" pitchFamily="34" charset="0"/>
              </a:rPr>
              <a:t>muh</a:t>
            </a:r>
            <a:r>
              <a:rPr lang="en-US" dirty="0">
                <a:latin typeface="Arial" panose="020B0604020202020204" pitchFamily="34" charset="0"/>
                <a:cs typeface="Arial" panose="020B0604020202020204" pitchFamily="34" charset="0"/>
              </a:rPr>
              <a:t>)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Person of the Godhead, source of 	power, a movement or blast of air, wind, breath of nostrils or mouth</a:t>
            </a:r>
          </a:p>
          <a:p>
            <a:endParaRPr lang="en-US" dirty="0"/>
          </a:p>
          <a:p>
            <a:r>
              <a:rPr lang="en-US" b="1" dirty="0"/>
              <a:t>THIS IS THE POWER THAT RESIDES IN US</a:t>
            </a:r>
          </a:p>
        </p:txBody>
      </p:sp>
      <p:sp>
        <p:nvSpPr>
          <p:cNvPr id="4" name="Slide Number Placeholder 3">
            <a:extLst>
              <a:ext uri="{FF2B5EF4-FFF2-40B4-BE49-F238E27FC236}">
                <a16:creationId xmlns:a16="http://schemas.microsoft.com/office/drawing/2014/main" id="{6A4BBE2E-EAB6-9A13-BF32-9838E8E19682}"/>
              </a:ext>
            </a:extLst>
          </p:cNvPr>
          <p:cNvSpPr>
            <a:spLocks noGrp="1"/>
          </p:cNvSpPr>
          <p:nvPr>
            <p:ph type="sldNum" sz="quarter" idx="5"/>
          </p:nvPr>
        </p:nvSpPr>
        <p:spPr/>
        <p:txBody>
          <a:bodyPr/>
          <a:lstStyle/>
          <a:p>
            <a:fld id="{1C913950-23BB-4204-A659-805B4055F4BE}" type="slidenum">
              <a:rPr lang="en-US" smtClean="0"/>
              <a:t>35</a:t>
            </a:fld>
            <a:endParaRPr lang="en-US"/>
          </a:p>
        </p:txBody>
      </p:sp>
    </p:spTree>
    <p:extLst>
      <p:ext uri="{BB962C8B-B14F-4D97-AF65-F5344CB8AC3E}">
        <p14:creationId xmlns:p14="http://schemas.microsoft.com/office/powerpoint/2010/main" val="2395806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EF7B5-810C-ECBC-B396-948A93B22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7D03F-0080-44DB-69E9-848A2102212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6CAAF5-2A60-A07B-B452-9B41CA04345A}"/>
              </a:ext>
            </a:extLst>
          </p:cNvPr>
          <p:cNvSpPr>
            <a:spLocks noGrp="1"/>
          </p:cNvSpPr>
          <p:nvPr>
            <p:ph type="body" idx="1"/>
          </p:nvPr>
        </p:nvSpPr>
        <p:spPr/>
        <p:txBody>
          <a:bodyPr/>
          <a:lstStyle/>
          <a:p>
            <a:r>
              <a:rPr lang="en-US" b="1" dirty="0"/>
              <a:t>Apostle Paul’s message to the Church in Galatia  - Follow the step of the Spirit – the Helper, our Great Shepherd, left for Us.</a:t>
            </a:r>
          </a:p>
          <a:p>
            <a:endParaRPr lang="en-US" dirty="0"/>
          </a:p>
          <a:p>
            <a:r>
              <a:rPr lang="en-US" dirty="0"/>
              <a:t>Galatians 5:16-17 ESV - But I say, walk by the Spirit, and you will not gratify the desires of the flesh. For the desires of the flesh are against the Spirit, and the desires of the Spirit are against the flesh, for these are opposed to each other, to keep you from doing the things you want to do.</a:t>
            </a:r>
          </a:p>
          <a:p>
            <a:endParaRPr lang="en-US" dirty="0"/>
          </a:p>
          <a:p>
            <a:r>
              <a:rPr lang="en-US" dirty="0"/>
              <a:t>Galatians 5:22-23 ESV - But the fruit of the Spirit is love, joy, peace, patience, kindness, goodness, faithfulness, gentleness, self-control; against such things there is no law.</a:t>
            </a:r>
          </a:p>
          <a:p>
            <a:endParaRPr lang="en-US" dirty="0"/>
          </a:p>
          <a:p>
            <a:r>
              <a:rPr lang="en-US" dirty="0"/>
              <a:t>Galatians 5:24-26  ESV - And those who belong to Christ Jesus have crucified the flesh with its passions and desires. If we live by the Spirit, let us also keep in step with the Spirit. </a:t>
            </a:r>
            <a:r>
              <a:rPr lang="en-US" b="1" dirty="0"/>
              <a:t>Let us not become conceited, provoking one another, envying one another</a:t>
            </a:r>
            <a:r>
              <a:rPr lang="en-US" dirty="0"/>
              <a:t>.</a:t>
            </a:r>
          </a:p>
          <a:p>
            <a:endParaRPr lang="en-US" b="1" dirty="0"/>
          </a:p>
          <a:p>
            <a:r>
              <a:rPr lang="en-US" b="1" dirty="0"/>
              <a:t>We are not going to walk perfectly because the old man still resides in us. BUT WE WILL BIT  regularly practice a lifestyle of sin and rebellion.</a:t>
            </a:r>
          </a:p>
          <a:p>
            <a:endParaRPr lang="en-US" dirty="0"/>
          </a:p>
        </p:txBody>
      </p:sp>
      <p:sp>
        <p:nvSpPr>
          <p:cNvPr id="4" name="Slide Number Placeholder 3">
            <a:extLst>
              <a:ext uri="{FF2B5EF4-FFF2-40B4-BE49-F238E27FC236}">
                <a16:creationId xmlns:a16="http://schemas.microsoft.com/office/drawing/2014/main" id="{D547EB37-2AF3-54A6-4649-D12D14D06386}"/>
              </a:ext>
            </a:extLst>
          </p:cNvPr>
          <p:cNvSpPr>
            <a:spLocks noGrp="1"/>
          </p:cNvSpPr>
          <p:nvPr>
            <p:ph type="sldNum" sz="quarter" idx="5"/>
          </p:nvPr>
        </p:nvSpPr>
        <p:spPr/>
        <p:txBody>
          <a:bodyPr/>
          <a:lstStyle/>
          <a:p>
            <a:fld id="{1C913950-23BB-4204-A659-805B4055F4BE}" type="slidenum">
              <a:rPr lang="en-US" smtClean="0"/>
              <a:t>36</a:t>
            </a:fld>
            <a:endParaRPr lang="en-US"/>
          </a:p>
        </p:txBody>
      </p:sp>
    </p:spTree>
    <p:extLst>
      <p:ext uri="{BB962C8B-B14F-4D97-AF65-F5344CB8AC3E}">
        <p14:creationId xmlns:p14="http://schemas.microsoft.com/office/powerpoint/2010/main" val="480581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35630-CB81-B173-3A74-96BA0D188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BC7AC-9454-B580-E567-302EB6F15DB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3559A0-928A-C66D-900D-BA5D3F8BC2E8}"/>
              </a:ext>
            </a:extLst>
          </p:cNvPr>
          <p:cNvSpPr>
            <a:spLocks noGrp="1"/>
          </p:cNvSpPr>
          <p:nvPr>
            <p:ph type="body" idx="1"/>
          </p:nvPr>
        </p:nvSpPr>
        <p:spPr/>
        <p:txBody>
          <a:bodyPr/>
          <a:lstStyle/>
          <a:p>
            <a:r>
              <a:rPr lang="en-US" dirty="0"/>
              <a:t>Remember the 3-legged races when you were a kid – awkward and clumsy, not an effective means of movement from one location to another</a:t>
            </a:r>
          </a:p>
          <a:p>
            <a:endParaRPr lang="en-US" dirty="0"/>
          </a:p>
          <a:p>
            <a:r>
              <a:rPr lang="en-US" dirty="0"/>
              <a:t>Russ – fast walker, Sherri – slow walker – slow walkers are always running to catch up</a:t>
            </a:r>
          </a:p>
          <a:p>
            <a:endParaRPr lang="en-US" dirty="0"/>
          </a:p>
          <a:p>
            <a:r>
              <a:rPr lang="en-US" b="1" dirty="0"/>
              <a:t>Walking in step – you’ve got to be in alignment</a:t>
            </a:r>
          </a:p>
          <a:p>
            <a:endParaRPr lang="en-US" dirty="0"/>
          </a:p>
        </p:txBody>
      </p:sp>
      <p:sp>
        <p:nvSpPr>
          <p:cNvPr id="4" name="Slide Number Placeholder 3">
            <a:extLst>
              <a:ext uri="{FF2B5EF4-FFF2-40B4-BE49-F238E27FC236}">
                <a16:creationId xmlns:a16="http://schemas.microsoft.com/office/drawing/2014/main" id="{3AC074AF-FC00-92A1-212E-C7FE82F86E4F}"/>
              </a:ext>
            </a:extLst>
          </p:cNvPr>
          <p:cNvSpPr>
            <a:spLocks noGrp="1"/>
          </p:cNvSpPr>
          <p:nvPr>
            <p:ph type="sldNum" sz="quarter" idx="5"/>
          </p:nvPr>
        </p:nvSpPr>
        <p:spPr/>
        <p:txBody>
          <a:bodyPr/>
          <a:lstStyle/>
          <a:p>
            <a:fld id="{1C913950-23BB-4204-A659-805B4055F4BE}" type="slidenum">
              <a:rPr lang="en-US" smtClean="0"/>
              <a:t>37</a:t>
            </a:fld>
            <a:endParaRPr lang="en-US"/>
          </a:p>
        </p:txBody>
      </p:sp>
    </p:spTree>
    <p:extLst>
      <p:ext uri="{BB962C8B-B14F-4D97-AF65-F5344CB8AC3E}">
        <p14:creationId xmlns:p14="http://schemas.microsoft.com/office/powerpoint/2010/main" val="1830964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4F772-D0F9-41C8-730B-825FC5A69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ECE78-7E3D-BFB4-791F-1F9B720FA9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117FB0-30CD-8903-5E45-D8428ED9A74F}"/>
              </a:ext>
            </a:extLst>
          </p:cNvPr>
          <p:cNvSpPr>
            <a:spLocks noGrp="1"/>
          </p:cNvSpPr>
          <p:nvPr>
            <p:ph type="body" idx="1"/>
          </p:nvPr>
        </p:nvSpPr>
        <p:spPr/>
        <p:txBody>
          <a:bodyPr/>
          <a:lstStyle/>
          <a:p>
            <a:r>
              <a:rPr lang="en-US" dirty="0"/>
              <a:t>This powerful Person of the Godhead – God’s Holy Spirit lives in you BECAUSE</a:t>
            </a:r>
          </a:p>
          <a:p>
            <a:endParaRPr lang="en-US" dirty="0"/>
          </a:p>
          <a:p>
            <a:r>
              <a:rPr lang="en-US" dirty="0"/>
              <a:t>You were purchased by the priceless, precious, freely given blood of Jesus Christ on the cross of Calvary.</a:t>
            </a:r>
          </a:p>
          <a:p>
            <a:endParaRPr lang="en-US" dirty="0"/>
          </a:p>
          <a:p>
            <a:r>
              <a:rPr lang="en-US" dirty="0"/>
              <a:t>Don’t abuse your temple.</a:t>
            </a:r>
          </a:p>
          <a:p>
            <a:r>
              <a:rPr lang="en-US" dirty="0"/>
              <a:t>Realize God dwells in you.</a:t>
            </a:r>
          </a:p>
          <a:p>
            <a:r>
              <a:rPr lang="en-US" dirty="0"/>
              <a:t>Where you go, He goes.</a:t>
            </a:r>
          </a:p>
          <a:p>
            <a:r>
              <a:rPr lang="en-US" dirty="0"/>
              <a:t>What you think, He knows.</a:t>
            </a:r>
          </a:p>
          <a:p>
            <a:endParaRPr lang="en-US" dirty="0"/>
          </a:p>
          <a:p>
            <a:r>
              <a:rPr lang="en-US" dirty="0"/>
              <a:t>Don’t take for granted the amazing gift of God’s constant presence in your life. </a:t>
            </a:r>
          </a:p>
          <a:p>
            <a:r>
              <a:rPr lang="en-US" dirty="0"/>
              <a:t>It is daunting, scary even, but God knows we are human. He knows that the old man still has breath and lives in us.</a:t>
            </a:r>
          </a:p>
          <a:p>
            <a:r>
              <a:rPr lang="en-US" dirty="0"/>
              <a:t>But God is gracious and forgiving.</a:t>
            </a:r>
          </a:p>
          <a:p>
            <a:endParaRPr lang="en-US" dirty="0"/>
          </a:p>
          <a:p>
            <a:r>
              <a:rPr lang="en-US" dirty="0"/>
              <a:t>You are the sheep of His pastures.</a:t>
            </a:r>
          </a:p>
          <a:p>
            <a:r>
              <a:rPr lang="en-US" dirty="0"/>
              <a:t>You belong to Him. </a:t>
            </a:r>
          </a:p>
          <a:p>
            <a:r>
              <a:rPr lang="en-US" dirty="0"/>
              <a:t>God’s Holy Spirit lives in you to guide, lead, transform, and self until the day you walk through the gates of heaven.</a:t>
            </a:r>
          </a:p>
          <a:p>
            <a:endParaRPr lang="en-US" dirty="0"/>
          </a:p>
          <a:p>
            <a:r>
              <a:rPr lang="en-US" dirty="0"/>
              <a:t>Are you following your Shepherd?</a:t>
            </a:r>
          </a:p>
          <a:p>
            <a:r>
              <a:rPr lang="en-US" dirty="0"/>
              <a:t>Are you submitting to the growing – transforming process of the Holy Spirit?</a:t>
            </a:r>
          </a:p>
          <a:p>
            <a:r>
              <a:rPr lang="en-US" dirty="0"/>
              <a:t>Are you a flourishing fruit-bearer? Is love, joy, peace, patience, kindness, goodness, faithfulness, gentleness, and self-control evident in your life?</a:t>
            </a:r>
          </a:p>
          <a:p>
            <a:endParaRPr lang="en-US" b="1" dirty="0"/>
          </a:p>
          <a:p>
            <a:r>
              <a:rPr lang="en-US" b="1" dirty="0"/>
              <a:t>LET’S PRAY</a:t>
            </a:r>
          </a:p>
          <a:p>
            <a:endParaRPr lang="en-US" dirty="0"/>
          </a:p>
        </p:txBody>
      </p:sp>
      <p:sp>
        <p:nvSpPr>
          <p:cNvPr id="4" name="Slide Number Placeholder 3">
            <a:extLst>
              <a:ext uri="{FF2B5EF4-FFF2-40B4-BE49-F238E27FC236}">
                <a16:creationId xmlns:a16="http://schemas.microsoft.com/office/drawing/2014/main" id="{190A2E79-20EC-14D7-D9B6-3C4EEEE0DCD3}"/>
              </a:ext>
            </a:extLst>
          </p:cNvPr>
          <p:cNvSpPr>
            <a:spLocks noGrp="1"/>
          </p:cNvSpPr>
          <p:nvPr>
            <p:ph type="sldNum" sz="quarter" idx="5"/>
          </p:nvPr>
        </p:nvSpPr>
        <p:spPr/>
        <p:txBody>
          <a:bodyPr/>
          <a:lstStyle/>
          <a:p>
            <a:fld id="{1C913950-23BB-4204-A659-805B4055F4BE}" type="slidenum">
              <a:rPr lang="en-US" smtClean="0"/>
              <a:t>38</a:t>
            </a:fld>
            <a:endParaRPr lang="en-US"/>
          </a:p>
        </p:txBody>
      </p:sp>
    </p:spTree>
    <p:extLst>
      <p:ext uri="{BB962C8B-B14F-4D97-AF65-F5344CB8AC3E}">
        <p14:creationId xmlns:p14="http://schemas.microsoft.com/office/powerpoint/2010/main" val="4004488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EE767-EE00-EAC7-2A35-FFFE40AEC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567D0-A058-A555-E400-6C752A9C5E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D4139F-36E6-832A-3A72-9FC7BF334AB4}"/>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We’ve reached our final session together: The theme of our series has been “She’s listening”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I’ve asked you three questions:</a:t>
            </a:r>
          </a:p>
          <a:p>
            <a:r>
              <a:rPr lang="en-US" dirty="0">
                <a:latin typeface="Arial" panose="020B0604020202020204" pitchFamily="34" charset="0"/>
                <a:cs typeface="Arial" panose="020B0604020202020204" pitchFamily="34" charset="0"/>
              </a:rPr>
              <a:t>Who fills your ears? </a:t>
            </a:r>
          </a:p>
          <a:p>
            <a:r>
              <a:rPr lang="en-US" dirty="0">
                <a:latin typeface="Arial" panose="020B0604020202020204" pitchFamily="34" charset="0"/>
                <a:cs typeface="Arial" panose="020B0604020202020204" pitchFamily="34" charset="0"/>
              </a:rPr>
              <a:t>Who speaks truth to your heart?</a:t>
            </a:r>
          </a:p>
          <a:p>
            <a:r>
              <a:rPr lang="en-US" dirty="0">
                <a:latin typeface="Arial" panose="020B0604020202020204" pitchFamily="34" charset="0"/>
                <a:cs typeface="Arial" panose="020B0604020202020204" pitchFamily="34" charset="0"/>
              </a:rPr>
              <a:t>Who guides and guards your steps?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know four voices want our attention and our hearts: Satan, Sin, Self, and God’s Holy Spirit. We must choose who will win our attention, and in the end who will win our hearts. </a:t>
            </a:r>
          </a:p>
          <a:p>
            <a:r>
              <a:rPr lang="en-US" b="1" dirty="0">
                <a:latin typeface="Arial" panose="020B0604020202020204" pitchFamily="34" charset="0"/>
                <a:cs typeface="Arial" panose="020B0604020202020204" pitchFamily="34" charset="0"/>
              </a:rPr>
              <a:t>How do we know which voice is the voice of truth?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 go direct to the Source of ALL Truth </a:t>
            </a:r>
            <a:r>
              <a:rPr lang="en-US" b="0" dirty="0">
                <a:latin typeface="Arial" panose="020B0604020202020204" pitchFamily="34" charset="0"/>
                <a:cs typeface="Arial" panose="020B0604020202020204" pitchFamily="34" charset="0"/>
              </a:rPr>
              <a:t>– God has given us His WORD to guide and direct our hearts </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GOD’S WORD is our Measuring Stick </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our standard against which all truth claims are to be measured</a:t>
            </a:r>
            <a:r>
              <a:rPr lang="en-US" b="0" dirty="0">
                <a:latin typeface="Arial" panose="020B0604020202020204" pitchFamily="34" charset="0"/>
                <a:cs typeface="Arial" panose="020B0604020202020204" pitchFamily="34" charset="0"/>
              </a:rPr>
              <a:t>.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Not only did He give us His written WORD, </a:t>
            </a:r>
            <a:r>
              <a:rPr lang="en-US" b="1" dirty="0">
                <a:latin typeface="Arial" panose="020B0604020202020204" pitchFamily="34" charset="0"/>
                <a:cs typeface="Arial" panose="020B0604020202020204" pitchFamily="34" charset="0"/>
              </a:rPr>
              <a:t>GOD sent His Son, Jesus, </a:t>
            </a:r>
            <a:r>
              <a:rPr lang="en-US" b="0" dirty="0">
                <a:latin typeface="Arial" panose="020B0604020202020204" pitchFamily="34" charset="0"/>
                <a:cs typeface="Arial" panose="020B0604020202020204" pitchFamily="34" charset="0"/>
              </a:rPr>
              <a:t>the</a:t>
            </a:r>
            <a:r>
              <a:rPr lang="en-US" b="1" dirty="0">
                <a:latin typeface="Arial" panose="020B0604020202020204" pitchFamily="34" charset="0"/>
                <a:cs typeface="Arial" panose="020B0604020202020204" pitchFamily="34" charset="0"/>
              </a:rPr>
              <a:t> LIVING WORD</a:t>
            </a:r>
            <a:r>
              <a:rPr lang="en-US" b="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Perfect Great Shepherd</a:t>
            </a:r>
            <a:r>
              <a:rPr lang="en-US" b="0" dirty="0">
                <a:latin typeface="Arial" panose="020B0604020202020204" pitchFamily="34" charset="0"/>
                <a:cs typeface="Arial" panose="020B0604020202020204" pitchFamily="34" charset="0"/>
              </a:rPr>
              <a:t>, and the </a:t>
            </a:r>
            <a:r>
              <a:rPr lang="en-US" b="1" dirty="0">
                <a:latin typeface="Arial" panose="020B0604020202020204" pitchFamily="34" charset="0"/>
                <a:cs typeface="Arial" panose="020B0604020202020204" pitchFamily="34" charset="0"/>
              </a:rPr>
              <a:t>Pure, Spotless, Sacrificial Lamb</a:t>
            </a:r>
            <a:r>
              <a:rPr lang="en-US" b="0" dirty="0">
                <a:latin typeface="Arial" panose="020B0604020202020204" pitchFamily="34" charset="0"/>
                <a:cs typeface="Arial" panose="020B0604020202020204" pitchFamily="34" charset="0"/>
              </a:rPr>
              <a:t>, to live among us, to teach us about God and the Father’s love for us.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Jesus Christ, Son of God—Lamb of God, died so that we could become sheep within His flock. He sacrificed Himself to pay the penalty for our sins— a debt we could never pay on our own.  He paid it in full. He was buried, He rose again, and now He sits at the right hand of the Father interceding on our behalf</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But before He left – He promised a HELPER – God’s Holy Spirit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God’s Holy Spirit – who guides, guards, and helps us grow as we walk in step with Him</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This morning, we’re going to focus in on the Flock and the Shepherd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First - We’re going to look at the Flock and we will then take a look at our Great Shepherd</a:t>
            </a:r>
          </a:p>
          <a:p>
            <a:endParaRPr lang="en-US" dirty="0"/>
          </a:p>
        </p:txBody>
      </p:sp>
      <p:sp>
        <p:nvSpPr>
          <p:cNvPr id="4" name="Slide Number Placeholder 3">
            <a:extLst>
              <a:ext uri="{FF2B5EF4-FFF2-40B4-BE49-F238E27FC236}">
                <a16:creationId xmlns:a16="http://schemas.microsoft.com/office/drawing/2014/main" id="{E6F884C8-12C2-6FCD-C062-0EF0E8166882}"/>
              </a:ext>
            </a:extLst>
          </p:cNvPr>
          <p:cNvSpPr>
            <a:spLocks noGrp="1"/>
          </p:cNvSpPr>
          <p:nvPr>
            <p:ph type="sldNum" sz="quarter" idx="5"/>
          </p:nvPr>
        </p:nvSpPr>
        <p:spPr/>
        <p:txBody>
          <a:bodyPr/>
          <a:lstStyle/>
          <a:p>
            <a:fld id="{1C913950-23BB-4204-A659-805B4055F4BE}" type="slidenum">
              <a:rPr lang="en-US" smtClean="0"/>
              <a:t>39</a:t>
            </a:fld>
            <a:endParaRPr lang="en-US"/>
          </a:p>
        </p:txBody>
      </p:sp>
    </p:spTree>
    <p:extLst>
      <p:ext uri="{BB962C8B-B14F-4D97-AF65-F5344CB8AC3E}">
        <p14:creationId xmlns:p14="http://schemas.microsoft.com/office/powerpoint/2010/main" val="305871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C67B9-A9B1-BA02-A7E8-0CADC6562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6B2D9-DFDA-F8C5-1195-908D9B6FFC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4A9438-0ABD-AA4A-84FD-26284370A71E}"/>
              </a:ext>
            </a:extLst>
          </p:cNvPr>
          <p:cNvSpPr>
            <a:spLocks noGrp="1"/>
          </p:cNvSpPr>
          <p:nvPr>
            <p:ph type="body" idx="1"/>
          </p:nvPr>
        </p:nvSpPr>
        <p:spPr/>
        <p:txBody>
          <a:bodyPr/>
          <a:lstStyle/>
          <a:p>
            <a:r>
              <a:rPr lang="en-US" b="1" dirty="0"/>
              <a:t>OUR KEY VERSE FOR OUR TIME TOGETHER:</a:t>
            </a:r>
          </a:p>
          <a:p>
            <a:endParaRPr lang="en-US" b="1" dirty="0"/>
          </a:p>
          <a:p>
            <a:r>
              <a:rPr lang="en-US" b="1" dirty="0"/>
              <a:t>LISTEN</a:t>
            </a:r>
            <a:r>
              <a:rPr lang="en-US" dirty="0"/>
              <a:t> – Jesus says those who belong to ME LISTEN to My voice</a:t>
            </a:r>
          </a:p>
          <a:p>
            <a:endParaRPr lang="en-US" dirty="0"/>
          </a:p>
          <a:p>
            <a:r>
              <a:rPr lang="en-US" b="1" dirty="0"/>
              <a:t>KNOW</a:t>
            </a:r>
            <a:r>
              <a:rPr lang="en-US" dirty="0"/>
              <a:t> – Jesus says I KNOW who My sheep are </a:t>
            </a:r>
          </a:p>
          <a:p>
            <a:endParaRPr lang="en-US" dirty="0"/>
          </a:p>
          <a:p>
            <a:r>
              <a:rPr lang="en-US" b="1" dirty="0"/>
              <a:t>FOLLOW</a:t>
            </a:r>
            <a:r>
              <a:rPr lang="en-US" dirty="0"/>
              <a:t> – Jesus also says, My sheep FOLLOW ME</a:t>
            </a:r>
          </a:p>
        </p:txBody>
      </p:sp>
      <p:sp>
        <p:nvSpPr>
          <p:cNvPr id="4" name="Slide Number Placeholder 3">
            <a:extLst>
              <a:ext uri="{FF2B5EF4-FFF2-40B4-BE49-F238E27FC236}">
                <a16:creationId xmlns:a16="http://schemas.microsoft.com/office/drawing/2014/main" id="{7799FB47-628E-F0C7-7D16-83FD9472881D}"/>
              </a:ext>
            </a:extLst>
          </p:cNvPr>
          <p:cNvSpPr>
            <a:spLocks noGrp="1"/>
          </p:cNvSpPr>
          <p:nvPr>
            <p:ph type="sldNum" sz="quarter" idx="5"/>
          </p:nvPr>
        </p:nvSpPr>
        <p:spPr/>
        <p:txBody>
          <a:bodyPr/>
          <a:lstStyle/>
          <a:p>
            <a:fld id="{1C913950-23BB-4204-A659-805B4055F4BE}" type="slidenum">
              <a:rPr lang="en-US" smtClean="0"/>
              <a:t>4</a:t>
            </a:fld>
            <a:endParaRPr lang="en-US"/>
          </a:p>
        </p:txBody>
      </p:sp>
    </p:spTree>
    <p:extLst>
      <p:ext uri="{BB962C8B-B14F-4D97-AF65-F5344CB8AC3E}">
        <p14:creationId xmlns:p14="http://schemas.microsoft.com/office/powerpoint/2010/main" val="365810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E5549-2EF7-5E7D-2878-434A9B71E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A8DB5-357D-CDE0-BA8D-7396468A2B2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1EA362E-7EA4-925F-F483-BBD87AADADA0}"/>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With few exceptions, Sheep weren’t created to be fighters. </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sheep’s safe place is the flock.</a:t>
            </a:r>
          </a:p>
          <a:p>
            <a:r>
              <a:rPr lang="en-US" dirty="0">
                <a:latin typeface="Arial" panose="020B0604020202020204" pitchFamily="34" charset="0"/>
                <a:cs typeface="Arial" panose="020B0604020202020204" pitchFamily="34" charset="0"/>
              </a:rPr>
              <a:t>A sheep’s primary protection is its flock  – there is strength and safety in numbers. </a:t>
            </a:r>
          </a:p>
          <a:p>
            <a:r>
              <a:rPr lang="en-US" dirty="0">
                <a:latin typeface="Arial" panose="020B0604020202020204" pitchFamily="34" charset="0"/>
                <a:cs typeface="Arial" panose="020B0604020202020204" pitchFamily="34" charset="0"/>
              </a:rPr>
              <a:t>A stray sheep, alone and on its own,  is easily overcome by predators.</a:t>
            </a:r>
          </a:p>
          <a:p>
            <a:r>
              <a:rPr lang="en-US" dirty="0">
                <a:latin typeface="Arial" panose="020B0604020202020204" pitchFamily="34" charset="0"/>
                <a:cs typeface="Arial" panose="020B0604020202020204" pitchFamily="34" charset="0"/>
              </a:rPr>
              <a:t>If there’s any indication of a predator, a sheep runs to join the flock.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 LUKE 15:3-7, Jesus told the parable of the Lost Sheep </a:t>
            </a:r>
            <a:r>
              <a:rPr lang="en-US" dirty="0">
                <a:latin typeface="Arial" panose="020B0604020202020204" pitchFamily="34" charset="0"/>
                <a:cs typeface="Arial" panose="020B0604020202020204" pitchFamily="34" charset="0"/>
              </a:rPr>
              <a:t>– the shepherd had 100 sheep, but one went missing. Everyone hearing the story would be familiar with the dangers of a sheep wandering lost and alone. The shepherd left the 99 to go after the one lost sheep. The shepherd knew the </a:t>
            </a:r>
            <a:r>
              <a:rPr lang="en-US" b="1" dirty="0">
                <a:latin typeface="Arial" panose="020B0604020202020204" pitchFamily="34" charset="0"/>
                <a:cs typeface="Arial" panose="020B0604020202020204" pitchFamily="34" charset="0"/>
              </a:rPr>
              <a:t>99 would flock closely together if the shepherd was not with them.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That is the nature of the flock.</a:t>
            </a:r>
          </a:p>
        </p:txBody>
      </p:sp>
      <p:sp>
        <p:nvSpPr>
          <p:cNvPr id="4" name="Slide Number Placeholder 3">
            <a:extLst>
              <a:ext uri="{FF2B5EF4-FFF2-40B4-BE49-F238E27FC236}">
                <a16:creationId xmlns:a16="http://schemas.microsoft.com/office/drawing/2014/main" id="{A483359E-CC38-B5B6-1989-FF538C2C801F}"/>
              </a:ext>
            </a:extLst>
          </p:cNvPr>
          <p:cNvSpPr>
            <a:spLocks noGrp="1"/>
          </p:cNvSpPr>
          <p:nvPr>
            <p:ph type="sldNum" sz="quarter" idx="5"/>
          </p:nvPr>
        </p:nvSpPr>
        <p:spPr/>
        <p:txBody>
          <a:bodyPr/>
          <a:lstStyle/>
          <a:p>
            <a:fld id="{1C913950-23BB-4204-A659-805B4055F4BE}" type="slidenum">
              <a:rPr lang="en-US" smtClean="0"/>
              <a:t>40</a:t>
            </a:fld>
            <a:endParaRPr lang="en-US"/>
          </a:p>
        </p:txBody>
      </p:sp>
    </p:spTree>
    <p:extLst>
      <p:ext uri="{BB962C8B-B14F-4D97-AF65-F5344CB8AC3E}">
        <p14:creationId xmlns:p14="http://schemas.microsoft.com/office/powerpoint/2010/main" val="425361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01B4E-DC42-09C0-F27B-9068704CB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B91B8-8DA6-D1A6-4715-31933B1272C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848D8B-8B62-3DA9-178A-EF58DEB6DC56}"/>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GO OVER SLIDE LIST FIRST</a:t>
            </a:r>
          </a:p>
          <a:p>
            <a:endParaRPr lang="en-US"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 “Sheep don’t forget a face (50 different sheep faces over 2 years and at least 10 human faces) – </a:t>
            </a:r>
            <a:r>
              <a:rPr lang="en-US" sz="1200" b="1" kern="1200" dirty="0">
                <a:solidFill>
                  <a:schemeClr val="tx1"/>
                </a:solidFill>
                <a:effectLst/>
                <a:latin typeface="Arial" panose="020B0604020202020204" pitchFamily="34" charset="0"/>
                <a:ea typeface="+mn-ea"/>
                <a:cs typeface="Arial" panose="020B0604020202020204" pitchFamily="34" charset="0"/>
              </a:rPr>
              <a:t>if a sheep stares at you, it’s probably trying to memorize your face!”</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 “Sheep behavior relies on strong social bonds </a:t>
            </a:r>
            <a:r>
              <a:rPr lang="en-US" sz="1200" b="1" kern="1200" dirty="0">
                <a:solidFill>
                  <a:schemeClr val="tx1"/>
                </a:solidFill>
                <a:effectLst/>
                <a:latin typeface="Arial" panose="020B0604020202020204" pitchFamily="34" charset="0"/>
                <a:ea typeface="+mn-ea"/>
                <a:cs typeface="Arial" panose="020B0604020202020204" pitchFamily="34" charset="0"/>
              </a:rPr>
              <a:t>– bonds that are lasting and stable, the closest relationships being between ewes and their lambs, and lambs and their littermates”</a:t>
            </a:r>
          </a:p>
          <a:p>
            <a:pPr marL="0" lvl="0" indent="0">
              <a:buFont typeface="Arial" panose="020B0604020202020204" pitchFamily="34" charset="0"/>
              <a:buNone/>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 “Sheep find it stressful to be separated from their flock </a:t>
            </a:r>
            <a:r>
              <a:rPr lang="en-US" sz="1200" b="1" kern="1200" dirty="0">
                <a:solidFill>
                  <a:schemeClr val="tx1"/>
                </a:solidFill>
                <a:effectLst/>
                <a:latin typeface="Arial" panose="020B0604020202020204" pitchFamily="34" charset="0"/>
                <a:ea typeface="+mn-ea"/>
                <a:cs typeface="Arial" panose="020B0604020202020204" pitchFamily="34" charset="0"/>
              </a:rPr>
              <a:t>and tend to freeze or suddenly leap or bolt in response</a:t>
            </a:r>
            <a:r>
              <a:rPr lang="en-US" sz="1200" kern="1200" dirty="0">
                <a:solidFill>
                  <a:schemeClr val="tx1"/>
                </a:solidFill>
                <a:effectLst/>
                <a:latin typeface="Arial" panose="020B0604020202020204" pitchFamily="34" charset="0"/>
                <a:ea typeface="+mn-ea"/>
                <a:cs typeface="Arial" panose="020B0604020202020204" pitchFamily="34" charset="0"/>
              </a:rPr>
              <a:t>” (all 3 from World Animal Protection.org)</a:t>
            </a: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Interesting Blind Spot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kern="1200" dirty="0">
                <a:solidFill>
                  <a:schemeClr val="tx1"/>
                </a:solidFill>
                <a:effectLst/>
                <a:highlight>
                  <a:srgbClr val="FFFF00"/>
                </a:highlight>
                <a:latin typeface="Arial" panose="020B0604020202020204" pitchFamily="34" charset="0"/>
                <a:ea typeface="+mn-ea"/>
                <a:cs typeface="Arial" panose="020B0604020202020204" pitchFamily="34" charset="0"/>
              </a:rPr>
              <a:t>Sheep have rectangular pupils, which allow for a wide field of vision, around 270 to 320°. This means that sheep can see almost everything around them except for what's directly behind them, without turning their heads.</a:t>
            </a:r>
            <a:r>
              <a:rPr lang="en-US" sz="1200" kern="1200" dirty="0">
                <a:solidFill>
                  <a:schemeClr val="tx1"/>
                </a:solidFill>
                <a:effectLst/>
                <a:latin typeface="Arial" panose="020B0604020202020204" pitchFamily="34" charset="0"/>
                <a:ea typeface="+mn-ea"/>
                <a:cs typeface="Arial" panose="020B0604020202020204" pitchFamily="34" charset="0"/>
              </a:rPr>
              <a:t> As a prey species, this helps sheep stay aware of their surroundings and watch for predators, even when their head is down grazing.”   From BCSPCA Speaking for Animals – spca.bc.ca/news/fun-facts-about-sheep/</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When you look at the list does it make you think of reasons why we as believers might need fellowship &amp; community with other believers?</a:t>
            </a:r>
          </a:p>
        </p:txBody>
      </p:sp>
      <p:sp>
        <p:nvSpPr>
          <p:cNvPr id="4" name="Slide Number Placeholder 3">
            <a:extLst>
              <a:ext uri="{FF2B5EF4-FFF2-40B4-BE49-F238E27FC236}">
                <a16:creationId xmlns:a16="http://schemas.microsoft.com/office/drawing/2014/main" id="{2E6B714F-E58B-5BD5-54E4-D87591A45B07}"/>
              </a:ext>
            </a:extLst>
          </p:cNvPr>
          <p:cNvSpPr>
            <a:spLocks noGrp="1"/>
          </p:cNvSpPr>
          <p:nvPr>
            <p:ph type="sldNum" sz="quarter" idx="5"/>
          </p:nvPr>
        </p:nvSpPr>
        <p:spPr/>
        <p:txBody>
          <a:bodyPr/>
          <a:lstStyle/>
          <a:p>
            <a:fld id="{1C913950-23BB-4204-A659-805B4055F4BE}" type="slidenum">
              <a:rPr lang="en-US" smtClean="0"/>
              <a:t>41</a:t>
            </a:fld>
            <a:endParaRPr lang="en-US"/>
          </a:p>
        </p:txBody>
      </p:sp>
    </p:spTree>
    <p:extLst>
      <p:ext uri="{BB962C8B-B14F-4D97-AF65-F5344CB8AC3E}">
        <p14:creationId xmlns:p14="http://schemas.microsoft.com/office/powerpoint/2010/main" val="1199216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C23A0-F8FA-0FCC-F3B8-5706EAE6E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E9487-CB20-E51D-60DF-8A847F67E3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06CFAF-1787-864D-4A55-E7F166366F32}"/>
              </a:ext>
            </a:extLst>
          </p:cNvPr>
          <p:cNvSpPr>
            <a:spLocks noGrp="1"/>
          </p:cNvSpPr>
          <p:nvPr>
            <p:ph type="body" idx="1"/>
          </p:nvPr>
        </p:nvSpPr>
        <p:spPr/>
        <p:txBody>
          <a:bodyPr/>
          <a:lstStyle/>
          <a:p>
            <a:pPr lvl="0"/>
            <a:r>
              <a:rPr lang="en-US" sz="1200" b="1" kern="1200" dirty="0">
                <a:solidFill>
                  <a:schemeClr val="tx1"/>
                </a:solidFill>
                <a:effectLst/>
                <a:latin typeface="+mn-lt"/>
                <a:ea typeface="+mn-ea"/>
                <a:cs typeface="+mn-cs"/>
              </a:rPr>
              <a:t>John 13:34 ESV </a:t>
            </a:r>
            <a:r>
              <a:rPr lang="en-US" sz="1200" kern="1200" dirty="0">
                <a:solidFill>
                  <a:schemeClr val="tx1"/>
                </a:solidFill>
                <a:effectLst/>
                <a:latin typeface="+mn-lt"/>
                <a:ea typeface="+mn-ea"/>
                <a:cs typeface="+mn-cs"/>
              </a:rPr>
              <a:t>- A new commandment I give to you, that you love one another: just as I have loved you, you also are to love one another.</a:t>
            </a:r>
          </a:p>
          <a:p>
            <a:pPr lvl="0"/>
            <a:r>
              <a:rPr lang="en-US" sz="1200" b="1" kern="1200" dirty="0">
                <a:solidFill>
                  <a:schemeClr val="tx1"/>
                </a:solidFill>
                <a:effectLst/>
                <a:latin typeface="+mn-lt"/>
                <a:ea typeface="+mn-ea"/>
                <a:cs typeface="+mn-cs"/>
              </a:rPr>
              <a:t>Romans 12:16 ESV </a:t>
            </a:r>
            <a:r>
              <a:rPr lang="en-US" sz="1200" kern="1200" dirty="0">
                <a:solidFill>
                  <a:schemeClr val="tx1"/>
                </a:solidFill>
                <a:effectLst/>
                <a:latin typeface="+mn-lt"/>
                <a:ea typeface="+mn-ea"/>
                <a:cs typeface="+mn-cs"/>
              </a:rPr>
              <a:t>- Live in harmony with one another. Do not be haughty, but associate with the lowly. Never be wise in your own sight..</a:t>
            </a:r>
          </a:p>
          <a:p>
            <a:pPr lvl="0"/>
            <a:r>
              <a:rPr lang="en-US" sz="1200" b="1" kern="1200" dirty="0">
                <a:solidFill>
                  <a:schemeClr val="tx1"/>
                </a:solidFill>
                <a:effectLst/>
                <a:latin typeface="+mn-lt"/>
                <a:ea typeface="+mn-ea"/>
                <a:cs typeface="+mn-cs"/>
              </a:rPr>
              <a:t>Romans 15:7 ESV </a:t>
            </a:r>
            <a:r>
              <a:rPr lang="en-US" sz="1200" kern="1200" dirty="0">
                <a:solidFill>
                  <a:schemeClr val="tx1"/>
                </a:solidFill>
                <a:effectLst/>
                <a:latin typeface="+mn-lt"/>
                <a:ea typeface="+mn-ea"/>
                <a:cs typeface="+mn-cs"/>
              </a:rPr>
              <a:t>- Therefore welcome one another as Christ has welcomed you, for the glory of God.</a:t>
            </a:r>
          </a:p>
          <a:p>
            <a:pPr lvl="0"/>
            <a:r>
              <a:rPr lang="en-US" sz="1200" b="1" kern="1200" dirty="0">
                <a:solidFill>
                  <a:schemeClr val="tx1"/>
                </a:solidFill>
                <a:effectLst/>
                <a:latin typeface="+mn-lt"/>
                <a:ea typeface="+mn-ea"/>
                <a:cs typeface="+mn-cs"/>
              </a:rPr>
              <a:t>Romans 15:14 ESV </a:t>
            </a:r>
            <a:r>
              <a:rPr lang="en-US" sz="1200" kern="1200" dirty="0">
                <a:solidFill>
                  <a:schemeClr val="tx1"/>
                </a:solidFill>
                <a:effectLst/>
                <a:latin typeface="+mn-lt"/>
                <a:ea typeface="+mn-ea"/>
                <a:cs typeface="+mn-cs"/>
              </a:rPr>
              <a:t>- I myself am satisfied about you, my brothers, that you yourselves are full of goodness, filled with all knowledge and able to instruct one another.</a:t>
            </a:r>
          </a:p>
          <a:p>
            <a:pPr lvl="0"/>
            <a:r>
              <a:rPr lang="en-US" sz="1200" b="1" kern="1200" dirty="0">
                <a:solidFill>
                  <a:schemeClr val="tx1"/>
                </a:solidFill>
                <a:effectLst/>
                <a:latin typeface="+mn-lt"/>
                <a:ea typeface="+mn-ea"/>
                <a:cs typeface="+mn-cs"/>
              </a:rPr>
              <a:t>2 Corinthians 13:11 ESV </a:t>
            </a:r>
            <a:r>
              <a:rPr lang="en-US" sz="1200" kern="1200" dirty="0">
                <a:solidFill>
                  <a:schemeClr val="tx1"/>
                </a:solidFill>
                <a:effectLst/>
                <a:latin typeface="+mn-lt"/>
                <a:ea typeface="+mn-ea"/>
                <a:cs typeface="+mn-cs"/>
              </a:rPr>
              <a:t>- Finally, brothers, rejoice. Aim for restoration, comfort one another, agree with one another, live in peace; and the God of love and peace will be with you.</a:t>
            </a:r>
          </a:p>
          <a:p>
            <a:pPr lvl="0"/>
            <a:r>
              <a:rPr lang="en-US" sz="1200" b="1" kern="1200" dirty="0">
                <a:solidFill>
                  <a:schemeClr val="tx1"/>
                </a:solidFill>
                <a:effectLst/>
                <a:latin typeface="+mn-lt"/>
                <a:ea typeface="+mn-ea"/>
                <a:cs typeface="+mn-cs"/>
              </a:rPr>
              <a:t>Galatians 5:13 ESV </a:t>
            </a:r>
            <a:r>
              <a:rPr lang="en-US" sz="1200" kern="1200" dirty="0">
                <a:solidFill>
                  <a:schemeClr val="tx1"/>
                </a:solidFill>
                <a:effectLst/>
                <a:latin typeface="+mn-lt"/>
                <a:ea typeface="+mn-ea"/>
                <a:cs typeface="+mn-cs"/>
              </a:rPr>
              <a:t>- For you were called to freedom, brothers. Only do not use your freedom as an opportunity for the flesh, but through love serve one another.</a:t>
            </a:r>
          </a:p>
          <a:p>
            <a:pPr lvl="0"/>
            <a:r>
              <a:rPr lang="en-US" sz="1200" b="1" kern="1200" dirty="0">
                <a:solidFill>
                  <a:schemeClr val="tx1"/>
                </a:solidFill>
                <a:effectLst/>
                <a:latin typeface="+mn-lt"/>
                <a:ea typeface="+mn-ea"/>
                <a:cs typeface="+mn-cs"/>
              </a:rPr>
              <a:t>Ephesians 4:2 ESV </a:t>
            </a:r>
            <a:r>
              <a:rPr lang="en-US" sz="1200" kern="1200" dirty="0">
                <a:solidFill>
                  <a:schemeClr val="tx1"/>
                </a:solidFill>
                <a:effectLst/>
                <a:latin typeface="+mn-lt"/>
                <a:ea typeface="+mn-ea"/>
                <a:cs typeface="+mn-cs"/>
              </a:rPr>
              <a:t>- with all humility and gentleness, with patience, bearing with one another in love,</a:t>
            </a:r>
          </a:p>
          <a:p>
            <a:pPr lvl="0"/>
            <a:r>
              <a:rPr lang="en-US" sz="1200" b="1" kern="1200" dirty="0">
                <a:solidFill>
                  <a:schemeClr val="tx1"/>
                </a:solidFill>
                <a:effectLst/>
                <a:latin typeface="+mn-lt"/>
                <a:ea typeface="+mn-ea"/>
                <a:cs typeface="+mn-cs"/>
              </a:rPr>
              <a:t>Ephesians 4:32 ESV </a:t>
            </a:r>
            <a:r>
              <a:rPr lang="en-US" sz="1200" kern="1200" dirty="0">
                <a:solidFill>
                  <a:schemeClr val="tx1"/>
                </a:solidFill>
                <a:effectLst/>
                <a:latin typeface="+mn-lt"/>
                <a:ea typeface="+mn-ea"/>
                <a:cs typeface="+mn-cs"/>
              </a:rPr>
              <a:t>- Be kind to one another, tenderhearted, forgiving one another, as God in Christ forgave you.</a:t>
            </a:r>
          </a:p>
          <a:p>
            <a:pPr lvl="0"/>
            <a:r>
              <a:rPr lang="en-US" sz="1200" b="1" kern="1200" dirty="0">
                <a:solidFill>
                  <a:schemeClr val="tx1"/>
                </a:solidFill>
                <a:effectLst/>
                <a:latin typeface="+mn-lt"/>
                <a:ea typeface="+mn-ea"/>
                <a:cs typeface="+mn-cs"/>
              </a:rPr>
              <a:t>Ephesians 5:21 ESV </a:t>
            </a:r>
            <a:r>
              <a:rPr lang="en-US" sz="1200" kern="1200" dirty="0">
                <a:solidFill>
                  <a:schemeClr val="tx1"/>
                </a:solidFill>
                <a:effectLst/>
                <a:latin typeface="+mn-lt"/>
                <a:ea typeface="+mn-ea"/>
                <a:cs typeface="+mn-cs"/>
              </a:rPr>
              <a:t>- submitting to one another out of reverence for Christ.</a:t>
            </a:r>
          </a:p>
          <a:p>
            <a:pPr lvl="0"/>
            <a:r>
              <a:rPr lang="en-US" sz="1200" b="1" kern="1200" dirty="0">
                <a:solidFill>
                  <a:schemeClr val="tx1"/>
                </a:solidFill>
                <a:effectLst/>
                <a:latin typeface="+mn-lt"/>
                <a:ea typeface="+mn-ea"/>
                <a:cs typeface="+mn-cs"/>
              </a:rPr>
              <a:t>Colossians 3:13 ESV </a:t>
            </a:r>
            <a:r>
              <a:rPr lang="en-US" sz="1200" kern="1200" dirty="0">
                <a:solidFill>
                  <a:schemeClr val="tx1"/>
                </a:solidFill>
                <a:effectLst/>
                <a:latin typeface="+mn-lt"/>
                <a:ea typeface="+mn-ea"/>
                <a:cs typeface="+mn-cs"/>
              </a:rPr>
              <a:t>- bearing with one another and, if one has a complaint against another, forgiving each other; as the Lord has forgiven you, so you also must forgive.</a:t>
            </a:r>
          </a:p>
          <a:p>
            <a:pPr lvl="0"/>
            <a:r>
              <a:rPr lang="en-US" sz="1200" b="1" kern="1200" dirty="0">
                <a:solidFill>
                  <a:schemeClr val="tx1"/>
                </a:solidFill>
                <a:effectLst/>
                <a:latin typeface="+mn-lt"/>
                <a:ea typeface="+mn-ea"/>
                <a:cs typeface="+mn-cs"/>
              </a:rPr>
              <a:t>1 Thessalonians 5:11 ESV </a:t>
            </a:r>
            <a:r>
              <a:rPr lang="en-US" sz="1200" kern="1200" dirty="0">
                <a:solidFill>
                  <a:schemeClr val="tx1"/>
                </a:solidFill>
                <a:effectLst/>
                <a:latin typeface="+mn-lt"/>
                <a:ea typeface="+mn-ea"/>
                <a:cs typeface="+mn-cs"/>
              </a:rPr>
              <a:t>- Therefore encourage one another and build one another up, just as you are doing.</a:t>
            </a:r>
          </a:p>
          <a:p>
            <a:pPr lvl="0"/>
            <a:r>
              <a:rPr lang="en-US" sz="1200" b="1" kern="1200" dirty="0">
                <a:solidFill>
                  <a:schemeClr val="tx1"/>
                </a:solidFill>
                <a:effectLst/>
                <a:latin typeface="+mn-lt"/>
                <a:ea typeface="+mn-ea"/>
                <a:cs typeface="+mn-cs"/>
              </a:rPr>
              <a:t>Hebrews 3:13 ESV</a:t>
            </a:r>
            <a:r>
              <a:rPr lang="en-US" sz="1200" kern="1200" dirty="0">
                <a:solidFill>
                  <a:schemeClr val="tx1"/>
                </a:solidFill>
                <a:effectLst/>
                <a:latin typeface="+mn-lt"/>
                <a:ea typeface="+mn-ea"/>
                <a:cs typeface="+mn-cs"/>
              </a:rPr>
              <a:t> - But exhort one another every day, as long as it is called "today," that none of you may be hardened by the deceitfulness of sin.</a:t>
            </a:r>
          </a:p>
          <a:p>
            <a:pPr lvl="0"/>
            <a:r>
              <a:rPr lang="en-US" sz="1200" b="1" kern="1200" dirty="0">
                <a:solidFill>
                  <a:schemeClr val="tx1"/>
                </a:solidFill>
                <a:effectLst/>
                <a:latin typeface="+mn-lt"/>
                <a:ea typeface="+mn-ea"/>
                <a:cs typeface="+mn-cs"/>
              </a:rPr>
              <a:t>Hebrews 10:24 ESV </a:t>
            </a:r>
            <a:r>
              <a:rPr lang="en-US" sz="1200" kern="1200" dirty="0">
                <a:solidFill>
                  <a:schemeClr val="tx1"/>
                </a:solidFill>
                <a:effectLst/>
                <a:latin typeface="+mn-lt"/>
                <a:ea typeface="+mn-ea"/>
                <a:cs typeface="+mn-cs"/>
              </a:rPr>
              <a:t>- And let us consider how to stir up one another to love and good works,</a:t>
            </a:r>
          </a:p>
          <a:p>
            <a:pPr lvl="0"/>
            <a:r>
              <a:rPr lang="en-US" sz="1200" b="1" kern="1200" dirty="0">
                <a:solidFill>
                  <a:schemeClr val="tx1"/>
                </a:solidFill>
                <a:effectLst/>
                <a:latin typeface="+mn-lt"/>
                <a:ea typeface="+mn-ea"/>
                <a:cs typeface="+mn-cs"/>
              </a:rPr>
              <a:t>James 5:16 ESV </a:t>
            </a:r>
            <a:r>
              <a:rPr lang="en-US" sz="1200" kern="1200" dirty="0">
                <a:solidFill>
                  <a:schemeClr val="tx1"/>
                </a:solidFill>
                <a:effectLst/>
                <a:latin typeface="+mn-lt"/>
                <a:ea typeface="+mn-ea"/>
                <a:cs typeface="+mn-cs"/>
              </a:rPr>
              <a:t>- Therefore, confess your sins to one another and pray for one another, that you may be healed. The prayer of a righteous person has great power as it is working.</a:t>
            </a:r>
          </a:p>
          <a:p>
            <a:pPr lvl="0"/>
            <a:r>
              <a:rPr lang="en-US" sz="1200" b="1" kern="1200" dirty="0">
                <a:solidFill>
                  <a:schemeClr val="tx1"/>
                </a:solidFill>
                <a:effectLst/>
                <a:latin typeface="+mn-lt"/>
                <a:ea typeface="+mn-ea"/>
                <a:cs typeface="+mn-cs"/>
              </a:rPr>
              <a:t>1 Peter 4:9 ESV </a:t>
            </a:r>
            <a:r>
              <a:rPr lang="en-US" sz="1200" kern="1200" dirty="0">
                <a:solidFill>
                  <a:schemeClr val="tx1"/>
                </a:solidFill>
                <a:effectLst/>
                <a:latin typeface="+mn-lt"/>
                <a:ea typeface="+mn-ea"/>
                <a:cs typeface="+mn-cs"/>
              </a:rPr>
              <a:t>- Show hospitality to one another without grumbling.</a:t>
            </a:r>
          </a:p>
          <a:p>
            <a:pPr lvl="0"/>
            <a:r>
              <a:rPr lang="en-US" sz="1200" b="1" kern="1200" dirty="0">
                <a:solidFill>
                  <a:schemeClr val="tx1"/>
                </a:solidFill>
                <a:effectLst/>
                <a:latin typeface="+mn-lt"/>
                <a:ea typeface="+mn-ea"/>
                <a:cs typeface="+mn-cs"/>
              </a:rPr>
              <a:t>1 John 1:7 ESV </a:t>
            </a:r>
            <a:r>
              <a:rPr lang="en-US" sz="1200" kern="1200" dirty="0">
                <a:solidFill>
                  <a:schemeClr val="tx1"/>
                </a:solidFill>
                <a:effectLst/>
                <a:latin typeface="+mn-lt"/>
                <a:ea typeface="+mn-ea"/>
                <a:cs typeface="+mn-cs"/>
              </a:rPr>
              <a:t>- But if we walk in the light, as he is in the light, we have fellowship with one another, and the blood of Jesus his Son cleanses us from all sin.</a:t>
            </a:r>
          </a:p>
          <a:p>
            <a:pPr lvl="0"/>
            <a:r>
              <a:rPr lang="en-US" sz="1200" b="1" kern="1200" dirty="0">
                <a:solidFill>
                  <a:schemeClr val="tx1"/>
                </a:solidFill>
                <a:effectLst/>
                <a:latin typeface="+mn-lt"/>
                <a:ea typeface="+mn-ea"/>
                <a:cs typeface="+mn-cs"/>
              </a:rPr>
              <a:t>1 John 4:7 ESV </a:t>
            </a:r>
            <a:r>
              <a:rPr lang="en-US" sz="1200" kern="1200" dirty="0">
                <a:solidFill>
                  <a:schemeClr val="tx1"/>
                </a:solidFill>
                <a:effectLst/>
                <a:latin typeface="+mn-lt"/>
                <a:ea typeface="+mn-ea"/>
                <a:cs typeface="+mn-cs"/>
              </a:rPr>
              <a:t>- Beloved, let us love one another, for love is from God, and whoever loves has been born of God and knows God.</a:t>
            </a:r>
          </a:p>
          <a:p>
            <a:endParaRPr lang="en-US" dirty="0"/>
          </a:p>
        </p:txBody>
      </p:sp>
      <p:sp>
        <p:nvSpPr>
          <p:cNvPr id="4" name="Slide Number Placeholder 3">
            <a:extLst>
              <a:ext uri="{FF2B5EF4-FFF2-40B4-BE49-F238E27FC236}">
                <a16:creationId xmlns:a16="http://schemas.microsoft.com/office/drawing/2014/main" id="{64D16613-7FBD-83DD-667F-618CD313B9AE}"/>
              </a:ext>
            </a:extLst>
          </p:cNvPr>
          <p:cNvSpPr>
            <a:spLocks noGrp="1"/>
          </p:cNvSpPr>
          <p:nvPr>
            <p:ph type="sldNum" sz="quarter" idx="5"/>
          </p:nvPr>
        </p:nvSpPr>
        <p:spPr/>
        <p:txBody>
          <a:bodyPr/>
          <a:lstStyle/>
          <a:p>
            <a:fld id="{1C913950-23BB-4204-A659-805B4055F4BE}" type="slidenum">
              <a:rPr lang="en-US" smtClean="0"/>
              <a:t>42</a:t>
            </a:fld>
            <a:endParaRPr lang="en-US"/>
          </a:p>
        </p:txBody>
      </p:sp>
    </p:spTree>
    <p:extLst>
      <p:ext uri="{BB962C8B-B14F-4D97-AF65-F5344CB8AC3E}">
        <p14:creationId xmlns:p14="http://schemas.microsoft.com/office/powerpoint/2010/main" val="1089472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C4DE-B1BD-BB63-45D0-F08C5CC63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89AF4-D2B8-EE85-0A10-B78F7F4AB0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6E2743-0B80-C559-8420-05580E9675A9}"/>
              </a:ext>
            </a:extLst>
          </p:cNvPr>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Let me introduce you to Hur, if you've never met him.</a:t>
            </a:r>
          </a:p>
          <a:p>
            <a:r>
              <a:rPr lang="en-US" sz="1200" kern="1200" dirty="0">
                <a:solidFill>
                  <a:schemeClr val="tx1"/>
                </a:solidFill>
                <a:effectLst/>
                <a:latin typeface="Arial" panose="020B0604020202020204" pitchFamily="34" charset="0"/>
                <a:ea typeface="+mn-ea"/>
                <a:cs typeface="Arial" panose="020B0604020202020204" pitchFamily="34" charset="0"/>
              </a:rPr>
              <a:t>In Exodus 17, after the dramatic episode in the Wilderness of Sin, where God provided His whining, rebellious people with refreshing water from a rock (verses 1-7), Israel attracted the attention of a warring king.</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 AMALEKITES ATTACKED ISRAEL</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Amalek saw Israel as a threat to his people and his land. </a:t>
            </a:r>
            <a:r>
              <a:rPr lang="en-US" sz="1200" b="1" kern="1200" dirty="0">
                <a:solidFill>
                  <a:schemeClr val="tx1"/>
                </a:solidFill>
                <a:effectLst/>
                <a:latin typeface="Arial" panose="020B0604020202020204" pitchFamily="34" charset="0"/>
                <a:ea typeface="+mn-ea"/>
                <a:cs typeface="Arial" panose="020B0604020202020204" pitchFamily="34" charset="0"/>
              </a:rPr>
              <a:t>He gathered his army and viciously attacked a weary and unprepared Israel.  </a:t>
            </a:r>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Moses instructed Joshua to gather the men who could go into battle to get ready to face the Amalekite army. </a:t>
            </a:r>
          </a:p>
          <a:p>
            <a:r>
              <a:rPr lang="en-US" sz="1200" kern="1200" dirty="0">
                <a:solidFill>
                  <a:schemeClr val="tx1"/>
                </a:solidFill>
                <a:effectLst/>
                <a:latin typeface="Arial" panose="020B0604020202020204" pitchFamily="34" charset="0"/>
                <a:ea typeface="+mn-ea"/>
                <a:cs typeface="Arial" panose="020B0604020202020204" pitchFamily="34" charset="0"/>
              </a:rPr>
              <a:t>Then Moses, his brother, Aaron, and Hur climbed to the top of a nearby hill. This event marks the first time we meet Hur. Why Hur was not enlisted to join the fighting men is not explained. Perhaps it was his age or his physical condition that kept him out of the battle; whatever the reason, he was not engaged in the fighting action.</a:t>
            </a:r>
          </a:p>
          <a:p>
            <a:r>
              <a:rPr lang="en-US" sz="1200" kern="1200" dirty="0">
                <a:solidFill>
                  <a:schemeClr val="tx1"/>
                </a:solidFill>
                <a:effectLst/>
                <a:latin typeface="Arial" panose="020B0604020202020204" pitchFamily="34" charset="0"/>
                <a:ea typeface="+mn-ea"/>
                <a:cs typeface="Arial" panose="020B0604020202020204" pitchFamily="34" charset="0"/>
              </a:rPr>
              <a:t>Perhaps it was because Moses and Aaron trusted him completely and felt he would be the most effective prayer partner as they appealed to Jehovah for Israel's victory in the battle. </a:t>
            </a:r>
          </a:p>
          <a:p>
            <a:r>
              <a:rPr lang="en-US" sz="1200" kern="1200" dirty="0">
                <a:solidFill>
                  <a:schemeClr val="tx1"/>
                </a:solidFill>
                <a:effectLst/>
                <a:latin typeface="Arial" panose="020B0604020202020204" pitchFamily="34" charset="0"/>
                <a:ea typeface="+mn-ea"/>
                <a:cs typeface="Arial" panose="020B0604020202020204" pitchFamily="34" charset="0"/>
              </a:rPr>
              <a:t>Perhaps Hur was invited to provide protection and watch over Moses and Aaron, in case the enemy spotted them isolated from the army and pursued them.</a:t>
            </a:r>
          </a:p>
          <a:p>
            <a:r>
              <a:rPr lang="en-US" sz="1200" kern="1200" dirty="0">
                <a:solidFill>
                  <a:schemeClr val="tx1"/>
                </a:solidFill>
                <a:effectLst/>
                <a:latin typeface="Arial" panose="020B0604020202020204" pitchFamily="34" charset="0"/>
                <a:ea typeface="+mn-ea"/>
                <a:cs typeface="Arial" panose="020B0604020202020204" pitchFamily="34" charset="0"/>
              </a:rPr>
              <a:t>Whatever the reason, Hur was not in the heat of the physical battle. But he played a critical role in Israel's victory.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rgbClr val="586260"/>
                </a:solidFill>
                <a:effectLst/>
                <a:latin typeface="Arial" panose="020B0604020202020204" pitchFamily="34" charset="0"/>
                <a:ea typeface="+mn-ea"/>
                <a:cs typeface="Arial" panose="020B0604020202020204" pitchFamily="34" charset="0"/>
              </a:rPr>
              <a:t>At the top of the hill, looking down on the battlefield, Moses raised his arms in prayer, entreating God's power, mercy, and victory for Israel in the battle. </a:t>
            </a:r>
          </a:p>
          <a:p>
            <a:r>
              <a:rPr lang="en-US" sz="1200" b="1" kern="1200" dirty="0">
                <a:solidFill>
                  <a:srgbClr val="586260"/>
                </a:solidFill>
                <a:effectLst/>
                <a:latin typeface="Arial" panose="020B0604020202020204" pitchFamily="34" charset="0"/>
                <a:ea typeface="+mn-ea"/>
                <a:cs typeface="Arial" panose="020B0604020202020204" pitchFamily="34" charset="0"/>
              </a:rPr>
              <a:t>When Moses raised his arms, Israel advanced in the battle and fared well. But when Moses became tired, his arms began to drop, and the Amalekite army would start gaining ground. </a:t>
            </a:r>
          </a:p>
          <a:p>
            <a:r>
              <a:rPr lang="en-US" sz="1200" b="1" kern="1200" dirty="0">
                <a:solidFill>
                  <a:srgbClr val="586260"/>
                </a:solidFill>
                <a:effectLst/>
                <a:latin typeface="Arial" panose="020B0604020202020204" pitchFamily="34" charset="0"/>
                <a:ea typeface="+mn-ea"/>
                <a:cs typeface="Arial" panose="020B0604020202020204" pitchFamily="34" charset="0"/>
              </a:rPr>
              <a:t>Aaron and Hur found a large stone and set Moses upon it. Standing on either side of Moses, Aaron and Hur held Moses' arms upright until the sun set and the battle was over. Scripture says that "Joshua overwhelmed Amalek and his people with the sword" (Exodus 17:8-13 ESV).</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Barnabas – Acts 9:27 – the encourager of Saul (Paul)</a:t>
            </a:r>
          </a:p>
          <a:p>
            <a:r>
              <a:rPr lang="en-US" dirty="0">
                <a:latin typeface="Arial" panose="020B0604020202020204" pitchFamily="34" charset="0"/>
                <a:cs typeface="Arial" panose="020B0604020202020204" pitchFamily="34" charset="0"/>
              </a:rPr>
              <a:t>Acts 9:27 ESV - But Barnabas took him and brought him to the apostles and declared to them how on the road he had seen the Lord, who spoke to him, and how at Damascus he had preached boldly in the name of Jesus.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Ms. Clara’s story </a:t>
            </a:r>
            <a:r>
              <a:rPr lang="en-US" b="1" i="1" dirty="0">
                <a:latin typeface="Arial" panose="020B0604020202020204" pitchFamily="34" charset="0"/>
                <a:cs typeface="Arial" panose="020B0604020202020204" pitchFamily="34" charset="0"/>
              </a:rPr>
              <a:t>– “whatever gifts  and talents God has given are meant to enrich the body of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anose="020B0604020202020204" pitchFamily="34" charset="0"/>
                <a:cs typeface="Arial" panose="020B0604020202020204" pitchFamily="34" charset="0"/>
              </a:rPr>
              <a:t>For years, Ms. Clara encouraged those around her with an easy smile, warm hugs, and kind words. She paid an artisan to make small angel pins, which she then gave to anyone she felt needed encouragement. After a women’s event, focused on the “gifts of the Spirit, Ms. Clara was distraught. When I talked to her, she tearfully told me that God had not given her any spiritual gifts. I told her that her gift was apparent to everyone—she had the gift of encouragement! What’s more, she regularly exercised that gift and faithfully encouraged those around her. The tears really fell then—but her smile was beaming! She realized for the first time in her 80+ years that God had given her a precious gift, which she had been generously sharing with believers and unbelievers alike for many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anose="020B0604020202020204" pitchFamily="34" charset="0"/>
                <a:cs typeface="Arial" panose="020B0604020202020204" pitchFamily="34" charset="0"/>
              </a:rPr>
              <a:t>God gifts all believers with something that will contribute to the health and growth of The Church and those around us.</a:t>
            </a:r>
          </a:p>
          <a:p>
            <a:endParaRPr lang="en-US" dirty="0"/>
          </a:p>
        </p:txBody>
      </p:sp>
      <p:sp>
        <p:nvSpPr>
          <p:cNvPr id="4" name="Slide Number Placeholder 3">
            <a:extLst>
              <a:ext uri="{FF2B5EF4-FFF2-40B4-BE49-F238E27FC236}">
                <a16:creationId xmlns:a16="http://schemas.microsoft.com/office/drawing/2014/main" id="{D6FF8C2B-0CB2-C538-92F9-D1FCDFB0FB85}"/>
              </a:ext>
            </a:extLst>
          </p:cNvPr>
          <p:cNvSpPr>
            <a:spLocks noGrp="1"/>
          </p:cNvSpPr>
          <p:nvPr>
            <p:ph type="sldNum" sz="quarter" idx="5"/>
          </p:nvPr>
        </p:nvSpPr>
        <p:spPr/>
        <p:txBody>
          <a:bodyPr/>
          <a:lstStyle/>
          <a:p>
            <a:fld id="{1C913950-23BB-4204-A659-805B4055F4BE}" type="slidenum">
              <a:rPr lang="en-US" smtClean="0"/>
              <a:t>43</a:t>
            </a:fld>
            <a:endParaRPr lang="en-US"/>
          </a:p>
        </p:txBody>
      </p:sp>
    </p:spTree>
    <p:extLst>
      <p:ext uri="{BB962C8B-B14F-4D97-AF65-F5344CB8AC3E}">
        <p14:creationId xmlns:p14="http://schemas.microsoft.com/office/powerpoint/2010/main" val="4215120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11C0-90A4-EE14-AB14-135853E61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621E9-6ECC-8312-967C-F83C4BEF32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69BAFAC-C170-C82D-BFD7-0C408947937E}"/>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AND this flock that you are a part of - this community of believers that God has put into your lives – surround you with people to encourage, challenge, teach, lead, follow, help you grow, minister and serve together, worship. The flock prays, weeps, and mourns with you. It laughs, and celebrates life and what God is doing in you. </a:t>
            </a:r>
          </a:p>
          <a:p>
            <a:pPr lvl="0"/>
            <a:r>
              <a:rPr lang="en-US" sz="1200" kern="1200" dirty="0">
                <a:solidFill>
                  <a:schemeClr val="tx1"/>
                </a:solidFill>
                <a:effectLst/>
                <a:latin typeface="+mn-lt"/>
                <a:ea typeface="+mn-ea"/>
                <a:cs typeface="+mn-cs"/>
              </a:rPr>
              <a:t>It is so appropriate that we have a Good Shepherd, because we are to be a flock that needs to be led. </a:t>
            </a:r>
          </a:p>
          <a:p>
            <a:pPr lvl="0"/>
            <a:r>
              <a:rPr lang="en-US" sz="1200" kern="1200" dirty="0">
                <a:solidFill>
                  <a:schemeClr val="tx1"/>
                </a:solidFill>
                <a:effectLst/>
                <a:latin typeface="+mn-lt"/>
                <a:ea typeface="+mn-ea"/>
                <a:cs typeface="+mn-cs"/>
              </a:rPr>
              <a:t>Flock Behavior:. </a:t>
            </a:r>
          </a:p>
          <a:p>
            <a:pPr marL="457200" marR="0" indent="-457200">
              <a:lnSpc>
                <a:spcPct val="107000"/>
              </a:lnSpc>
              <a:spcBef>
                <a:spcPts val="0"/>
              </a:spcBef>
              <a:spcAft>
                <a:spcPts val="800"/>
              </a:spcAft>
              <a:buAutoNum type="arabicPeriod"/>
            </a:pPr>
            <a:r>
              <a:rPr lang="en-US" sz="1200" dirty="0">
                <a:solidFill>
                  <a:srgbClr val="79924D"/>
                </a:solidFill>
                <a:effectLst/>
                <a:ea typeface="Calibri" panose="020F0502020204030204" pitchFamily="34" charset="0"/>
                <a:cs typeface="Times New Roman" panose="02020603050405020304" pitchFamily="18" charset="0"/>
              </a:rPr>
              <a:t>Community and fellowship</a:t>
            </a:r>
          </a:p>
          <a:p>
            <a:pPr marL="457200" marR="0" indent="-457200">
              <a:lnSpc>
                <a:spcPct val="107000"/>
              </a:lnSpc>
              <a:spcBef>
                <a:spcPts val="0"/>
              </a:spcBef>
              <a:spcAft>
                <a:spcPts val="800"/>
              </a:spcAft>
              <a:buAutoNum type="arabicPeriod"/>
            </a:pPr>
            <a:r>
              <a:rPr lang="en-US" sz="1200" dirty="0">
                <a:solidFill>
                  <a:srgbClr val="79924D"/>
                </a:solidFill>
                <a:ea typeface="Calibri" panose="020F0502020204030204" pitchFamily="34" charset="0"/>
                <a:cs typeface="Times New Roman" panose="02020603050405020304" pitchFamily="18" charset="0"/>
              </a:rPr>
              <a:t>Accountability and Responsibility to one another – “Iron sharpens iron, and one man sharpens another.” Prov 27:17  </a:t>
            </a:r>
          </a:p>
          <a:p>
            <a:pPr marL="457200" marR="0" indent="-457200">
              <a:lnSpc>
                <a:spcPct val="107000"/>
              </a:lnSpc>
              <a:spcBef>
                <a:spcPts val="0"/>
              </a:spcBef>
              <a:spcAft>
                <a:spcPts val="800"/>
              </a:spcAft>
              <a:buAutoNum type="arabicPeriod"/>
            </a:pPr>
            <a:r>
              <a:rPr lang="en-US" sz="1200" dirty="0">
                <a:solidFill>
                  <a:srgbClr val="79924D"/>
                </a:solidFill>
                <a:ea typeface="Calibri" panose="020F0502020204030204" pitchFamily="34" charset="0"/>
                <a:cs typeface="Times New Roman" panose="02020603050405020304" pitchFamily="18" charset="0"/>
              </a:rPr>
              <a:t>Corporate worship, teaching, encouragement, engagement for service, and  equipping believers</a:t>
            </a:r>
          </a:p>
          <a:p>
            <a:pPr marL="457200" marR="0" indent="-457200">
              <a:lnSpc>
                <a:spcPct val="107000"/>
              </a:lnSpc>
              <a:spcBef>
                <a:spcPts val="0"/>
              </a:spcBef>
              <a:spcAft>
                <a:spcPts val="800"/>
              </a:spcAft>
              <a:buAutoNum type="arabicPeriod"/>
            </a:pPr>
            <a:r>
              <a:rPr lang="en-US" sz="1200" dirty="0">
                <a:solidFill>
                  <a:srgbClr val="79924D"/>
                </a:solidFill>
                <a:ea typeface="Calibri" panose="020F0502020204030204" pitchFamily="34" charset="0"/>
                <a:cs typeface="Times New Roman" panose="02020603050405020304" pitchFamily="18" charset="0"/>
              </a:rPr>
              <a:t>Prayer and support in times of trials, preparation, spurring one another to grow spiritually, and strengthening one another for times of spiritual warfare</a:t>
            </a:r>
            <a:endParaRPr lang="en-US" sz="800" dirty="0">
              <a:solidFill>
                <a:srgbClr val="79924D"/>
              </a:solidFill>
              <a:effectLst/>
              <a:ea typeface="Calibri" panose="020F0502020204030204" pitchFamily="34" charset="0"/>
              <a:cs typeface="Times New Roman" panose="02020603050405020304" pitchFamily="18" charset="0"/>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A0A0A"/>
                </a:solidFill>
                <a:effectLst/>
                <a:latin typeface="+mn-lt"/>
                <a:ea typeface="Aptos" panose="020B0004020202020204" pitchFamily="34" charset="0"/>
                <a:cs typeface="Times New Roman" panose="02020603050405020304" pitchFamily="18" charset="0"/>
              </a:rPr>
              <a:t>1Th 5:14 ESV - [14] And we urge you, brothers, admonish the idle, encourage the fainthearted, help the weak, be patient with them all.</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00" dirty="0">
                <a:solidFill>
                  <a:srgbClr val="0A0A0A"/>
                </a:solidFill>
                <a:effectLst/>
                <a:latin typeface="+mn-lt"/>
                <a:ea typeface="Aptos" panose="020B0004020202020204" pitchFamily="34" charset="0"/>
                <a:cs typeface="Times New Roman" panose="02020603050405020304" pitchFamily="18" charset="0"/>
              </a:rPr>
            </a:br>
            <a:r>
              <a:rPr lang="en-US" sz="1200" kern="100" dirty="0">
                <a:solidFill>
                  <a:srgbClr val="0A0A0A"/>
                </a:solidFill>
                <a:effectLst/>
                <a:latin typeface="+mn-lt"/>
                <a:ea typeface="Aptos" panose="020B0004020202020204" pitchFamily="34" charset="0"/>
                <a:cs typeface="Times New Roman" panose="02020603050405020304" pitchFamily="18" charset="0"/>
              </a:rPr>
              <a:t>Rom 12:2-8 ESV - [2] Do not be conformed to this world, but be transformed by the renewal of your mind, that by testing you may discern what is the will of God, what is good and acceptable and perfect. [3] For by the grace given to me I say to everyone among you not to think of himself more highly than he ought to think, but to think with sober judgment, each according to the measure of faith that God has assigned. [4] For as in one body we have many members, and the members do not all have the same function, [5] so we, though many, are one body in Christ, and individually members one of another. [6] Having gifts that differ according to the grace given to us, let us use them: if prophecy, in proportion to our faith; [7] if service, in our serving; the one who teaches, in his teaching; [8] the one who exhorts, in his exhortation; the one who contributes, in generosity; the one who leads, with zeal; the one who does acts of mercy, with cheerfulness.</a:t>
            </a:r>
            <a:br>
              <a:rPr lang="en-US" sz="1200" kern="100" dirty="0">
                <a:solidFill>
                  <a:srgbClr val="0A0A0A"/>
                </a:solidFill>
                <a:effectLst/>
                <a:latin typeface="+mn-lt"/>
                <a:ea typeface="Aptos" panose="020B0004020202020204" pitchFamily="34" charset="0"/>
                <a:cs typeface="Times New Roman" panose="02020603050405020304" pitchFamily="18" charset="0"/>
              </a:rPr>
            </a:br>
            <a:br>
              <a:rPr lang="en-US" sz="1200" kern="100" dirty="0">
                <a:solidFill>
                  <a:srgbClr val="0A0A0A"/>
                </a:solidFill>
                <a:effectLst/>
                <a:latin typeface="+mn-lt"/>
                <a:ea typeface="Aptos" panose="020B0004020202020204" pitchFamily="34" charset="0"/>
                <a:cs typeface="Times New Roman" panose="02020603050405020304" pitchFamily="18" charset="0"/>
              </a:rPr>
            </a:br>
            <a:r>
              <a:rPr lang="en-US" sz="1200" kern="100" dirty="0">
                <a:solidFill>
                  <a:srgbClr val="0A0A0A"/>
                </a:solidFill>
                <a:effectLst/>
                <a:latin typeface="+mn-lt"/>
                <a:ea typeface="Aptos" panose="020B0004020202020204" pitchFamily="34" charset="0"/>
                <a:cs typeface="Times New Roman" panose="02020603050405020304" pitchFamily="18" charset="0"/>
              </a:rPr>
              <a:t>Eph 4:11-16 ESV - [11] And he gave the apostles, the prophets, the evangelists, the shepherds and teachers, [12] to equip the saints for the work of ministry, for building up the body of Christ, [13] until we all attain to the unity of the faith and of the knowledge of the Son of God, to mature manhood, to the measure of the stature of the fullness of Christ, [14] so that we may no longer be children, tossed to and fro by the waves and carried about by every wind of doctrine, by human cunning, by craftiness in deceitful schemes. [15] Rather, speaking the truth in love, we are to grow up in every way into him who is the head, into Christ, [16] from whom the whole body, joined and held together by every joint with which it is equipped, when each part is working properly, makes the body grow so that it builds itself up in love.</a:t>
            </a:r>
            <a:endParaRPr lang="en-US" sz="1200" kern="100" dirty="0">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00" dirty="0">
                <a:solidFill>
                  <a:srgbClr val="0A0A0A"/>
                </a:solidFill>
                <a:effectLst/>
                <a:latin typeface="+mn-lt"/>
                <a:ea typeface="Aptos" panose="020B000402020202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DABCCC2A-ED3E-097A-F634-C4ACF2C3A775}"/>
              </a:ext>
            </a:extLst>
          </p:cNvPr>
          <p:cNvSpPr>
            <a:spLocks noGrp="1"/>
          </p:cNvSpPr>
          <p:nvPr>
            <p:ph type="sldNum" sz="quarter" idx="5"/>
          </p:nvPr>
        </p:nvSpPr>
        <p:spPr/>
        <p:txBody>
          <a:bodyPr/>
          <a:lstStyle/>
          <a:p>
            <a:fld id="{1C913950-23BB-4204-A659-805B4055F4BE}" type="slidenum">
              <a:rPr lang="en-US" smtClean="0"/>
              <a:t>44</a:t>
            </a:fld>
            <a:endParaRPr lang="en-US"/>
          </a:p>
        </p:txBody>
      </p:sp>
    </p:spTree>
    <p:extLst>
      <p:ext uri="{BB962C8B-B14F-4D97-AF65-F5344CB8AC3E}">
        <p14:creationId xmlns:p14="http://schemas.microsoft.com/office/powerpoint/2010/main" val="3907840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7F757-CC8B-B529-88BA-B1BCC07AF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19A1B-E0F6-D83E-1079-073ED5C077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B7F6FB-2ECC-DA65-2DE2-6C6545A0B0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E61D1-CB81-597B-1993-F43F28D98698}"/>
              </a:ext>
            </a:extLst>
          </p:cNvPr>
          <p:cNvSpPr>
            <a:spLocks noGrp="1"/>
          </p:cNvSpPr>
          <p:nvPr>
            <p:ph type="sldNum" sz="quarter" idx="5"/>
          </p:nvPr>
        </p:nvSpPr>
        <p:spPr/>
        <p:txBody>
          <a:bodyPr/>
          <a:lstStyle/>
          <a:p>
            <a:fld id="{1C913950-23BB-4204-A659-805B4055F4BE}" type="slidenum">
              <a:rPr lang="en-US" smtClean="0"/>
              <a:t>45</a:t>
            </a:fld>
            <a:endParaRPr lang="en-US"/>
          </a:p>
        </p:txBody>
      </p:sp>
    </p:spTree>
    <p:extLst>
      <p:ext uri="{BB962C8B-B14F-4D97-AF65-F5344CB8AC3E}">
        <p14:creationId xmlns:p14="http://schemas.microsoft.com/office/powerpoint/2010/main" val="2598586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9575A-4100-E6C9-4833-83648B6C0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71A2F-3BB4-A168-B586-8F35AAE924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98517F-0CB5-4A95-2D1F-4B541DFF08CC}"/>
              </a:ext>
            </a:extLst>
          </p:cNvPr>
          <p:cNvSpPr>
            <a:spLocks noGrp="1"/>
          </p:cNvSpPr>
          <p:nvPr>
            <p:ph type="body" idx="1"/>
          </p:nvPr>
        </p:nvSpPr>
        <p:spPr/>
        <p:txBody>
          <a:bodyPr/>
          <a:lstStyle/>
          <a:p>
            <a:r>
              <a:rPr lang="en-US" b="1" dirty="0"/>
              <a:t>SHEEP NEED A SHEPHERD</a:t>
            </a:r>
          </a:p>
          <a:p>
            <a:pPr marL="176646" indent="-176646">
              <a:buFont typeface="Arial" panose="020B0604020202020204" pitchFamily="34" charset="0"/>
              <a:buChar char="•"/>
            </a:pPr>
            <a:r>
              <a:rPr lang="en-US" dirty="0"/>
              <a:t>To care for them.</a:t>
            </a:r>
          </a:p>
          <a:p>
            <a:pPr marL="176646" indent="-176646">
              <a:buFont typeface="Arial" panose="020B0604020202020204" pitchFamily="34" charset="0"/>
              <a:buChar char="•"/>
            </a:pPr>
            <a:r>
              <a:rPr lang="en-US" dirty="0"/>
              <a:t> To provide nourishment for them.</a:t>
            </a:r>
          </a:p>
          <a:p>
            <a:pPr marL="176646" indent="-176646">
              <a:buFont typeface="Arial" panose="020B0604020202020204" pitchFamily="34" charset="0"/>
              <a:buChar char="•"/>
            </a:pPr>
            <a:r>
              <a:rPr lang="en-US" dirty="0"/>
              <a:t>To lead them to healthy pastures and streams of water where they can flourish. </a:t>
            </a:r>
          </a:p>
          <a:p>
            <a:pPr marL="176646" indent="-176646">
              <a:buFont typeface="Arial" panose="020B0604020202020204" pitchFamily="34" charset="0"/>
              <a:buChar char="•"/>
            </a:pPr>
            <a:r>
              <a:rPr lang="en-US" dirty="0"/>
              <a:t>The shepherd monitors their growth and health, protects them from predators, guards, leads, seeks them out when they get lost, and sets them back on their feet when they fall and returns them to the path when they get lost or wander away.</a:t>
            </a:r>
          </a:p>
          <a:p>
            <a:endParaRPr lang="en-US" dirty="0"/>
          </a:p>
          <a:p>
            <a:r>
              <a:rPr lang="en-US" dirty="0"/>
              <a:t>IN SHEEP FACT #3 – I SAID THAT SHEEP NEED A LEADER, THAT’S TRUE. SHEEP FACT #5 EXPANDS ON THAT.</a:t>
            </a:r>
          </a:p>
        </p:txBody>
      </p:sp>
      <p:sp>
        <p:nvSpPr>
          <p:cNvPr id="4" name="Slide Number Placeholder 3">
            <a:extLst>
              <a:ext uri="{FF2B5EF4-FFF2-40B4-BE49-F238E27FC236}">
                <a16:creationId xmlns:a16="http://schemas.microsoft.com/office/drawing/2014/main" id="{6962CD5B-0AA4-A63B-22F1-324E11A6E019}"/>
              </a:ext>
            </a:extLst>
          </p:cNvPr>
          <p:cNvSpPr>
            <a:spLocks noGrp="1"/>
          </p:cNvSpPr>
          <p:nvPr>
            <p:ph type="sldNum" sz="quarter" idx="5"/>
          </p:nvPr>
        </p:nvSpPr>
        <p:spPr/>
        <p:txBody>
          <a:bodyPr/>
          <a:lstStyle/>
          <a:p>
            <a:fld id="{1C913950-23BB-4204-A659-805B4055F4BE}" type="slidenum">
              <a:rPr lang="en-US" smtClean="0"/>
              <a:t>46</a:t>
            </a:fld>
            <a:endParaRPr lang="en-US"/>
          </a:p>
        </p:txBody>
      </p:sp>
    </p:spTree>
    <p:extLst>
      <p:ext uri="{BB962C8B-B14F-4D97-AF65-F5344CB8AC3E}">
        <p14:creationId xmlns:p14="http://schemas.microsoft.com/office/powerpoint/2010/main" val="1734729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A71DF-1BFA-D664-F53F-2F63DE38B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296CE-982B-4FD1-70DC-4408160F39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53F6DA-984D-3838-9D01-6ADB45A4339B}"/>
              </a:ext>
            </a:extLst>
          </p:cNvPr>
          <p:cNvSpPr>
            <a:spLocks noGrp="1"/>
          </p:cNvSpPr>
          <p:nvPr>
            <p:ph type="body" idx="1"/>
          </p:nvPr>
        </p:nvSpPr>
        <p:spPr/>
        <p:txBody>
          <a:bodyPr/>
          <a:lstStyle/>
          <a:p>
            <a:endParaRPr lang="en-US" dirty="0"/>
          </a:p>
          <a:p>
            <a:r>
              <a:rPr lang="en-US" b="1" dirty="0"/>
              <a:t>“I am the door. (John 14:6 – I am the way the truth and the life. No one comes to the Father except through me.)  </a:t>
            </a:r>
            <a:r>
              <a:rPr lang="en-US" dirty="0"/>
              <a:t>If anyone enters by me, he will be saved and will go in and out and find pasture. </a:t>
            </a:r>
            <a:r>
              <a:rPr lang="en-US" dirty="0">
                <a:highlight>
                  <a:srgbClr val="C0C0C0"/>
                </a:highlight>
              </a:rPr>
              <a:t>The thief comes only to steal and kill and destroy. </a:t>
            </a:r>
            <a:r>
              <a:rPr lang="en-US" dirty="0"/>
              <a:t>I came that they may have </a:t>
            </a:r>
            <a:r>
              <a:rPr lang="en-US" b="1" dirty="0"/>
              <a:t>life and have it abundantly</a:t>
            </a:r>
            <a:r>
              <a:rPr lang="en-US" dirty="0"/>
              <a:t>. I am the good shepherd. The </a:t>
            </a:r>
            <a:r>
              <a:rPr lang="en-US" b="1" dirty="0"/>
              <a:t>good shepherd lays down his life for the sheep</a:t>
            </a:r>
            <a:r>
              <a:rPr lang="en-US" dirty="0"/>
              <a:t>.”  John 10:9-11 ESV</a:t>
            </a:r>
          </a:p>
          <a:p>
            <a:endParaRPr lang="en-US" dirty="0"/>
          </a:p>
          <a:p>
            <a:r>
              <a:rPr lang="en-US" dirty="0"/>
              <a:t>“I am the good shepherd</a:t>
            </a:r>
            <a:r>
              <a:rPr lang="en-US" b="1" dirty="0"/>
              <a:t>. I know my own and my own know me</a:t>
            </a:r>
            <a:r>
              <a:rPr lang="en-US" dirty="0"/>
              <a:t>, just as the Father knows me and I know the Father; and </a:t>
            </a:r>
            <a:r>
              <a:rPr lang="en-US" b="1" dirty="0"/>
              <a:t>I lay down my life for the sheep</a:t>
            </a:r>
            <a:r>
              <a:rPr lang="en-US" dirty="0"/>
              <a:t>. And I have other sheep that are not of this fold. I must bring them also, and they will listen to my voice. So there will be one flock, one shepherd. “John 10:14-16 ESV</a:t>
            </a:r>
          </a:p>
          <a:p>
            <a:endParaRPr lang="en-US" dirty="0"/>
          </a:p>
          <a:p>
            <a:r>
              <a:rPr lang="en-US" dirty="0"/>
              <a:t>“For this reason the Father loves me, because I lay down my life that I may take it up again. No one takes it from me, but I lay it down of my own accord. I have authority to lay it down, and I have authority to take it up again. This charge I have received from my Father.“ John 10:17-18 ESV</a:t>
            </a:r>
          </a:p>
          <a:p>
            <a:endParaRPr lang="en-US" dirty="0"/>
          </a:p>
          <a:p>
            <a:r>
              <a:rPr lang="en-US" b="1" dirty="0"/>
              <a:t>Each year In the Temple, a lamb was sacrificed for the sins of the people of Israel. Jesus Christ, Our Shepherd, walked up to the altar (cross) and lay down as the Lamb. He placed Himself on the altar to pay the sin debt for all who come to Him in faith, believing. </a:t>
            </a:r>
          </a:p>
          <a:p>
            <a:endParaRPr lang="en-US" dirty="0"/>
          </a:p>
          <a:p>
            <a:r>
              <a:rPr lang="en-US" b="1" dirty="0"/>
              <a:t>During the Feast of Dedication (of the Temple’s rededication after it was desecrated by the Seleucid ruler, Antiochus Epiphanes in 167 B.C.), Jesus walked in the temple, surrounded by questioning Jews. The primary question was, “Tell us plainly, are you the Christ?”  Verses 27-30</a:t>
            </a:r>
          </a:p>
          <a:p>
            <a:endParaRPr lang="en-US" b="1" dirty="0"/>
          </a:p>
          <a:p>
            <a:r>
              <a:rPr lang="en-US" dirty="0"/>
              <a:t>Jesus answered them, "I told you, and you do not believe. The works that I do in my Father's name bear witness about me, but you do not believe because you are not among my sheep. 10:25-26 ESV</a:t>
            </a:r>
          </a:p>
          <a:p>
            <a:endParaRPr lang="en-US" dirty="0"/>
          </a:p>
          <a:p>
            <a:r>
              <a:rPr lang="en-US" dirty="0"/>
              <a:t>My sheep hear my voice, and I know them, and they follow me.</a:t>
            </a:r>
          </a:p>
          <a:p>
            <a:r>
              <a:rPr lang="en-US" dirty="0"/>
              <a:t>I give them eternal life, and they will never perish, and no one will snatch them out of my hand.</a:t>
            </a:r>
          </a:p>
          <a:p>
            <a:r>
              <a:rPr lang="en-US" dirty="0"/>
              <a:t>My Father, who has given them to me, is greater than all, and no one is able to snatch them out of the Father's hand.</a:t>
            </a:r>
          </a:p>
          <a:p>
            <a:r>
              <a:rPr lang="en-US" dirty="0"/>
              <a:t>I and the Father are one.“ John 10:27-30 ESV</a:t>
            </a:r>
          </a:p>
        </p:txBody>
      </p:sp>
      <p:sp>
        <p:nvSpPr>
          <p:cNvPr id="4" name="Slide Number Placeholder 3">
            <a:extLst>
              <a:ext uri="{FF2B5EF4-FFF2-40B4-BE49-F238E27FC236}">
                <a16:creationId xmlns:a16="http://schemas.microsoft.com/office/drawing/2014/main" id="{545FE6DE-D746-AC27-6E54-FBEE6FA35904}"/>
              </a:ext>
            </a:extLst>
          </p:cNvPr>
          <p:cNvSpPr>
            <a:spLocks noGrp="1"/>
          </p:cNvSpPr>
          <p:nvPr>
            <p:ph type="sldNum" sz="quarter" idx="5"/>
          </p:nvPr>
        </p:nvSpPr>
        <p:spPr/>
        <p:txBody>
          <a:bodyPr/>
          <a:lstStyle/>
          <a:p>
            <a:fld id="{1C913950-23BB-4204-A659-805B4055F4BE}" type="slidenum">
              <a:rPr lang="en-US" smtClean="0"/>
              <a:t>47</a:t>
            </a:fld>
            <a:endParaRPr lang="en-US"/>
          </a:p>
        </p:txBody>
      </p:sp>
    </p:spTree>
    <p:extLst>
      <p:ext uri="{BB962C8B-B14F-4D97-AF65-F5344CB8AC3E}">
        <p14:creationId xmlns:p14="http://schemas.microsoft.com/office/powerpoint/2010/main" val="3795546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7E835-1390-8920-8A9D-AB7BD3C05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49D8E-7AB7-B5D7-CD57-6E67307C5C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DFDFAED-405F-2746-CA52-7BE78E37EC6F}"/>
              </a:ext>
            </a:extLst>
          </p:cNvPr>
          <p:cNvSpPr>
            <a:spLocks noGrp="1"/>
          </p:cNvSpPr>
          <p:nvPr>
            <p:ph type="body" idx="1"/>
          </p:nvPr>
        </p:nvSpPr>
        <p:spPr/>
        <p:txBody>
          <a:bodyPr/>
          <a:lstStyle/>
          <a:p>
            <a:pPr algn="l"/>
            <a:r>
              <a:rPr lang="en-US" sz="1200" b="1" dirty="0">
                <a:latin typeface="Arial" panose="020B0604020202020204" pitchFamily="34" charset="0"/>
                <a:cs typeface="Arial" panose="020B0604020202020204" pitchFamily="34" charset="0"/>
              </a:rPr>
              <a:t>Jesus Christ—Son of God—Second Person of the Trinity</a:t>
            </a:r>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Participated in Creation</a:t>
            </a:r>
          </a:p>
          <a:p>
            <a:pPr lvl="0" algn="l"/>
            <a:r>
              <a:rPr lang="en-US" sz="1200" dirty="0">
                <a:latin typeface="Arial" panose="020B0604020202020204" pitchFamily="34" charset="0"/>
                <a:cs typeface="Arial" panose="020B0604020202020204" pitchFamily="34" charset="0"/>
              </a:rPr>
              <a:t>Fully God – Fully Man</a:t>
            </a:r>
          </a:p>
          <a:p>
            <a:pPr lvl="0" algn="l"/>
            <a:r>
              <a:rPr lang="en-US" sz="1200" dirty="0">
                <a:latin typeface="Arial" panose="020B0604020202020204" pitchFamily="34" charset="0"/>
                <a:cs typeface="Arial" panose="020B0604020202020204" pitchFamily="34" charset="0"/>
              </a:rPr>
              <a:t>Fulfillment of Old Testament Prophesies (300-574)</a:t>
            </a:r>
          </a:p>
          <a:p>
            <a:pPr algn="l"/>
            <a:r>
              <a:rPr lang="en-US" sz="1200" dirty="0">
                <a:latin typeface="Arial" panose="020B0604020202020204" pitchFamily="34" charset="0"/>
                <a:cs typeface="Arial" panose="020B0604020202020204" pitchFamily="34" charset="0"/>
              </a:rPr>
              <a:t>Virgin Birth</a:t>
            </a:r>
          </a:p>
          <a:p>
            <a:pPr lvl="0" algn="l"/>
            <a:r>
              <a:rPr lang="en-US" sz="1200" dirty="0">
                <a:latin typeface="Arial" panose="020B0604020202020204" pitchFamily="34" charset="0"/>
                <a:cs typeface="Arial" panose="020B0604020202020204" pitchFamily="34" charset="0"/>
              </a:rPr>
              <a:t>Expression of the Invisible God</a:t>
            </a:r>
          </a:p>
          <a:p>
            <a:pPr lvl="0" algn="l"/>
            <a:r>
              <a:rPr lang="en-US" sz="1200" dirty="0">
                <a:latin typeface="Arial" panose="020B0604020202020204" pitchFamily="34" charset="0"/>
                <a:cs typeface="Arial" panose="020B0604020202020204" pitchFamily="34" charset="0"/>
              </a:rPr>
              <a:t>Lived a Sinless Life </a:t>
            </a:r>
          </a:p>
          <a:p>
            <a:pPr lvl="0" algn="l"/>
            <a:r>
              <a:rPr lang="en-US" sz="1200" dirty="0">
                <a:latin typeface="Arial" panose="020B0604020202020204" pitchFamily="34" charset="0"/>
                <a:cs typeface="Arial" panose="020B0604020202020204" pitchFamily="34" charset="0"/>
              </a:rPr>
              <a:t>The Perfect, Willing Sacrifice for the Sins of Mankind</a:t>
            </a:r>
          </a:p>
          <a:p>
            <a:pPr lvl="0" algn="l"/>
            <a:r>
              <a:rPr lang="en-US" sz="1200" dirty="0">
                <a:latin typeface="Arial" panose="020B0604020202020204" pitchFamily="34" charset="0"/>
                <a:cs typeface="Arial" panose="020B0604020202020204" pitchFamily="34" charset="0"/>
              </a:rPr>
              <a:t>Died, Buried, Risen Savior </a:t>
            </a:r>
          </a:p>
          <a:p>
            <a:pPr lvl="0" algn="l"/>
            <a:r>
              <a:rPr lang="en-US" sz="1200" dirty="0">
                <a:latin typeface="Arial" panose="020B0604020202020204" pitchFamily="34" charset="0"/>
                <a:cs typeface="Arial" panose="020B0604020202020204" pitchFamily="34" charset="0"/>
              </a:rPr>
              <a:t>Ascended to the Father</a:t>
            </a:r>
          </a:p>
          <a:p>
            <a:pPr lvl="0" algn="l"/>
            <a:r>
              <a:rPr lang="en-US" sz="1200" dirty="0">
                <a:latin typeface="Arial" panose="020B0604020202020204" pitchFamily="34" charset="0"/>
                <a:cs typeface="Arial" panose="020B0604020202020204" pitchFamily="34" charset="0"/>
              </a:rPr>
              <a:t>Exalted, Sitting at the right hand of the Father – Our Intercessor</a:t>
            </a:r>
          </a:p>
          <a:p>
            <a:pPr lvl="0" algn="l"/>
            <a:r>
              <a:rPr lang="en-US" sz="1200" dirty="0">
                <a:latin typeface="Arial" panose="020B0604020202020204" pitchFamily="34" charset="0"/>
                <a:cs typeface="Arial" panose="020B0604020202020204" pitchFamily="34" charset="0"/>
              </a:rPr>
              <a:t>Head of the Church</a:t>
            </a:r>
          </a:p>
          <a:p>
            <a:pPr lvl="0" algn="l"/>
            <a:r>
              <a:rPr lang="en-US" sz="1200" dirty="0">
                <a:latin typeface="Arial" panose="020B0604020202020204" pitchFamily="34" charset="0"/>
                <a:cs typeface="Arial" panose="020B0604020202020204" pitchFamily="34" charset="0"/>
              </a:rPr>
              <a:t>The ONLY means of our Redemption and Reconciliation with God</a:t>
            </a:r>
          </a:p>
          <a:p>
            <a:pPr lvl="0" algn="l"/>
            <a:r>
              <a:rPr lang="en-US" sz="1200" b="1" dirty="0">
                <a:latin typeface="Arial" panose="020B0604020202020204" pitchFamily="34" charset="0"/>
                <a:cs typeface="Arial" panose="020B0604020202020204" pitchFamily="34" charset="0"/>
              </a:rPr>
              <a:t>And, He is coming again!</a:t>
            </a:r>
            <a:endParaRPr lang="en-US" sz="120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53917E-E48B-D21E-135E-5681433C7AF8}"/>
              </a:ext>
            </a:extLst>
          </p:cNvPr>
          <p:cNvSpPr>
            <a:spLocks noGrp="1"/>
          </p:cNvSpPr>
          <p:nvPr>
            <p:ph type="sldNum" sz="quarter" idx="5"/>
          </p:nvPr>
        </p:nvSpPr>
        <p:spPr/>
        <p:txBody>
          <a:bodyPr/>
          <a:lstStyle/>
          <a:p>
            <a:fld id="{1C913950-23BB-4204-A659-805B4055F4BE}" type="slidenum">
              <a:rPr lang="en-US" smtClean="0"/>
              <a:t>48</a:t>
            </a:fld>
            <a:endParaRPr lang="en-US"/>
          </a:p>
        </p:txBody>
      </p:sp>
    </p:spTree>
    <p:extLst>
      <p:ext uri="{BB962C8B-B14F-4D97-AF65-F5344CB8AC3E}">
        <p14:creationId xmlns:p14="http://schemas.microsoft.com/office/powerpoint/2010/main" val="3291580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04DC-C1D0-2F88-60D3-7B720B4F5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B2FA2-0358-5350-0B98-EC4C9531ED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78748A-F674-289E-D630-523EDEE33D73}"/>
              </a:ext>
            </a:extLst>
          </p:cNvPr>
          <p:cNvSpPr>
            <a:spLocks noGrp="1"/>
          </p:cNvSpPr>
          <p:nvPr>
            <p:ph type="body" idx="1"/>
          </p:nvPr>
        </p:nvSpPr>
        <p:spPr/>
        <p:txBody>
          <a:bodyPr/>
          <a:lstStyle/>
          <a:p>
            <a:pPr marL="228600" indent="-228600">
              <a:buFont typeface="+mj-lt"/>
              <a:buAutoNum type="arabicPeriod"/>
            </a:pPr>
            <a:r>
              <a:rPr lang="en-US" dirty="0"/>
              <a:t>Personal time of reflection and commitment.</a:t>
            </a:r>
          </a:p>
          <a:p>
            <a:pPr marL="228600" indent="-228600">
              <a:buFont typeface="+mj-lt"/>
              <a:buAutoNum type="arabicPeriod"/>
            </a:pPr>
            <a:r>
              <a:rPr lang="en-US" dirty="0"/>
              <a:t>Write yourself a note of encouragement, reminder, commitment, or whatever has spoken to your heart that you’d like to be reminded of in a few months.</a:t>
            </a:r>
          </a:p>
          <a:p>
            <a:pPr marL="228600" indent="-228600">
              <a:buFont typeface="+mj-lt"/>
              <a:buAutoNum type="arabicPeriod"/>
            </a:pPr>
            <a:r>
              <a:rPr lang="en-US" dirty="0"/>
              <a:t>Write your name and address on the envelope. </a:t>
            </a:r>
          </a:p>
          <a:p>
            <a:pPr marL="228600" indent="-228600">
              <a:buFont typeface="+mj-lt"/>
              <a:buAutoNum type="arabicPeriod"/>
            </a:pPr>
            <a:r>
              <a:rPr lang="en-US" dirty="0"/>
              <a:t>Place your card inside and seal it. This message is between you and God alone.</a:t>
            </a:r>
          </a:p>
          <a:p>
            <a:pPr marL="228600" indent="-228600">
              <a:buFont typeface="+mj-lt"/>
              <a:buAutoNum type="arabicPeriod"/>
            </a:pPr>
            <a:r>
              <a:rPr lang="en-US" dirty="0"/>
              <a:t> Leave the card on the table and you’ll receive it in the mail in a few months. </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a:extLst>
              <a:ext uri="{FF2B5EF4-FFF2-40B4-BE49-F238E27FC236}">
                <a16:creationId xmlns:a16="http://schemas.microsoft.com/office/drawing/2014/main" id="{E1E72194-007D-A582-0E4D-5E3FC58302D7}"/>
              </a:ext>
            </a:extLst>
          </p:cNvPr>
          <p:cNvSpPr>
            <a:spLocks noGrp="1"/>
          </p:cNvSpPr>
          <p:nvPr>
            <p:ph type="sldNum" sz="quarter" idx="5"/>
          </p:nvPr>
        </p:nvSpPr>
        <p:spPr/>
        <p:txBody>
          <a:bodyPr/>
          <a:lstStyle/>
          <a:p>
            <a:fld id="{1C913950-23BB-4204-A659-805B4055F4BE}" type="slidenum">
              <a:rPr lang="en-US" smtClean="0"/>
              <a:t>49</a:t>
            </a:fld>
            <a:endParaRPr lang="en-US"/>
          </a:p>
        </p:txBody>
      </p:sp>
    </p:spTree>
    <p:extLst>
      <p:ext uri="{BB962C8B-B14F-4D97-AF65-F5344CB8AC3E}">
        <p14:creationId xmlns:p14="http://schemas.microsoft.com/office/powerpoint/2010/main" val="94052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CEDBC-2287-7FFF-487E-439CB9FD4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2CFC9-AA93-2677-6DAF-B639A822CE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2094D6-82A9-CE73-2C62-88F39661B5A3}"/>
              </a:ext>
            </a:extLst>
          </p:cNvPr>
          <p:cNvSpPr>
            <a:spLocks noGrp="1"/>
          </p:cNvSpPr>
          <p:nvPr>
            <p:ph type="body" idx="1"/>
          </p:nvPr>
        </p:nvSpPr>
        <p:spPr/>
        <p:txBody>
          <a:bodyPr/>
          <a:lstStyle/>
          <a:p>
            <a:pPr>
              <a:lnSpc>
                <a:spcPct val="115000"/>
              </a:lnSpc>
              <a:spcAft>
                <a:spcPts val="824"/>
              </a:spcAft>
            </a:pPr>
            <a:r>
              <a:rPr lang="en-US" b="1" kern="100" dirty="0">
                <a:latin typeface="Calibri" panose="020F0502020204030204" pitchFamily="34" charset="0"/>
                <a:ea typeface="Aptos" panose="020B0004020202020204" pitchFamily="34" charset="0"/>
                <a:cs typeface="Calibri" panose="020F0502020204030204" pitchFamily="34" charset="0"/>
              </a:rPr>
              <a:t>SETTING THE STAGE:</a:t>
            </a:r>
          </a:p>
          <a:p>
            <a:pPr indent="471055">
              <a:lnSpc>
                <a:spcPct val="115000"/>
              </a:lnSpc>
              <a:spcAft>
                <a:spcPts val="824"/>
              </a:spcAft>
            </a:pPr>
            <a:r>
              <a:rPr lang="en-US" kern="100" dirty="0">
                <a:latin typeface="Calibri" panose="020F0502020204030204" pitchFamily="34" charset="0"/>
                <a:ea typeface="Aptos" panose="020B0004020202020204" pitchFamily="34" charset="0"/>
                <a:cs typeface="Calibri" panose="020F0502020204030204" pitchFamily="34" charset="0"/>
              </a:rPr>
              <a:t>Jesus was in Jerusalem. A short time before our passage in John 10, Jesus and His disciples had come upon a man blind from birth. Jesus spat on the dirt to make some mud, which he then placed on the man’s blind eyes, and then Jesus sent the man to the Pool of Siloam to wash his eyes. When the blind man washed the mud away, he could see. </a:t>
            </a:r>
            <a:endParaRPr lang="en-US" kern="100" dirty="0">
              <a:latin typeface="Calibri" panose="020F0502020204030204" pitchFamily="34" charset="0"/>
              <a:ea typeface="Aptos" panose="020B0004020202020204" pitchFamily="34" charset="0"/>
              <a:cs typeface="Times New Roman" panose="02020603050405020304" pitchFamily="18" charset="0"/>
            </a:endParaRPr>
          </a:p>
          <a:p>
            <a:pPr indent="471055">
              <a:lnSpc>
                <a:spcPct val="115000"/>
              </a:lnSpc>
              <a:spcAft>
                <a:spcPts val="824"/>
              </a:spcAft>
            </a:pPr>
            <a:r>
              <a:rPr lang="en-US" kern="100" dirty="0">
                <a:latin typeface="Calibri" panose="020F0502020204030204" pitchFamily="34" charset="0"/>
                <a:ea typeface="Aptos" panose="020B0004020202020204" pitchFamily="34" charset="0"/>
                <a:cs typeface="Calibri" panose="020F0502020204030204" pitchFamily="34" charset="0"/>
              </a:rPr>
              <a:t>It was a miraculous healing. Everyone in the area knew the blind man and knew he was born blind. How did this happen? What happened? The man was taken to the Pharisees (the synagogue leaders) to tell his story, who became immediately upset because the healing took place on the Sabbath.</a:t>
            </a:r>
            <a:endParaRPr lang="en-US" kern="100" dirty="0">
              <a:latin typeface="Calibri" panose="020F0502020204030204" pitchFamily="34" charset="0"/>
              <a:ea typeface="Aptos" panose="020B0004020202020204" pitchFamily="34" charset="0"/>
              <a:cs typeface="Times New Roman" panose="02020603050405020304" pitchFamily="18" charset="0"/>
            </a:endParaRPr>
          </a:p>
          <a:p>
            <a:pPr indent="471055">
              <a:lnSpc>
                <a:spcPct val="115000"/>
              </a:lnSpc>
              <a:spcAft>
                <a:spcPts val="824"/>
              </a:spcAft>
            </a:pPr>
            <a:r>
              <a:rPr lang="en-US" kern="100" dirty="0">
                <a:latin typeface="Calibri" panose="020F0502020204030204" pitchFamily="34" charset="0"/>
                <a:ea typeface="Aptos" panose="020B0004020202020204" pitchFamily="34" charset="0"/>
                <a:cs typeface="Calibri" panose="020F0502020204030204" pitchFamily="34" charset="0"/>
              </a:rPr>
              <a:t>They began to investigate who dared to desecrate the sabbath with a healing. After interrogating the healed blind man and his parents, and learning nothing (they had their suspicions, of course), they kicked the man out of the synagogue. Their investigation quickly led to Jesus – when they find Him, He is having a second conversation with the healed and excommunicated man. </a:t>
            </a:r>
            <a:endParaRPr lang="en-US" kern="100" dirty="0">
              <a:latin typeface="Calibri" panose="020F0502020204030204" pitchFamily="34" charset="0"/>
              <a:ea typeface="Aptos" panose="020B0004020202020204" pitchFamily="34" charset="0"/>
              <a:cs typeface="Times New Roman" panose="02020603050405020304" pitchFamily="18" charset="0"/>
            </a:endParaRPr>
          </a:p>
          <a:p>
            <a:r>
              <a:rPr lang="en-US" dirty="0"/>
              <a:t>This is what Jesus was saying...</a:t>
            </a:r>
          </a:p>
          <a:p>
            <a:r>
              <a:rPr lang="en-US" b="1" dirty="0"/>
              <a:t>John 9:39 ESV - Jesus said, (TALKING TO THE BLIND MAN) "For judgment I came into this world, that those who do not </a:t>
            </a:r>
            <a:r>
              <a:rPr lang="en-US" dirty="0"/>
              <a:t>see may see, and those who see may become blind." </a:t>
            </a:r>
          </a:p>
          <a:p>
            <a:r>
              <a:rPr lang="en-US" b="1" dirty="0"/>
              <a:t>John 9:40 ESV </a:t>
            </a:r>
            <a:r>
              <a:rPr lang="en-US" dirty="0"/>
              <a:t>- Some of the Pharisees near him heard these things, and said to Him (Jesus), "ARE WE ALSO BLIND?" </a:t>
            </a:r>
          </a:p>
          <a:p>
            <a:r>
              <a:rPr lang="en-US" b="1" dirty="0"/>
              <a:t>John 9:41 ESV </a:t>
            </a:r>
            <a:r>
              <a:rPr lang="en-US" dirty="0"/>
              <a:t>- Jesus said to them, "If you were blind, you would have no guilt; but now that you say, 'We see,' your guilt remains.</a:t>
            </a:r>
          </a:p>
          <a:p>
            <a:endParaRPr lang="en-US" dirty="0"/>
          </a:p>
          <a:p>
            <a:r>
              <a:rPr lang="en-US" b="1" dirty="0"/>
              <a:t>Chapter 10 is a continuation of that conversation:</a:t>
            </a:r>
          </a:p>
          <a:p>
            <a:r>
              <a:rPr lang="en-US" b="1" dirty="0"/>
              <a:t> </a:t>
            </a:r>
          </a:p>
          <a:p>
            <a:r>
              <a:rPr lang="en-US" dirty="0"/>
              <a:t>The NIV Bible translates 10:1 as “Very truly I tell you, Pharisees, anyone who does not enter the sheep pen by the gate, but climbs in by some other way, is a thief and a robber.”  Suggesting this a continuation of Jesus’ (chapter 9) conversation with the same Pharisees who self-righteously kicked the healed man out of the synagogue.</a:t>
            </a:r>
          </a:p>
          <a:p>
            <a:endParaRPr lang="en-US" dirty="0"/>
          </a:p>
          <a:p>
            <a:r>
              <a:rPr lang="en-US" dirty="0"/>
              <a:t>Note: synagogue – centers for community gatherings (not the same as the center of worship – the Temple), scholars and Jews could go to read and study the Torah, scholarly and communal gatherings, civic government functions</a:t>
            </a:r>
          </a:p>
          <a:p>
            <a:endParaRPr lang="en-US" dirty="0"/>
          </a:p>
        </p:txBody>
      </p:sp>
      <p:sp>
        <p:nvSpPr>
          <p:cNvPr id="4" name="Slide Number Placeholder 3">
            <a:extLst>
              <a:ext uri="{FF2B5EF4-FFF2-40B4-BE49-F238E27FC236}">
                <a16:creationId xmlns:a16="http://schemas.microsoft.com/office/drawing/2014/main" id="{E3F51980-63D7-B1D5-F615-1F94E86E7566}"/>
              </a:ext>
            </a:extLst>
          </p:cNvPr>
          <p:cNvSpPr>
            <a:spLocks noGrp="1"/>
          </p:cNvSpPr>
          <p:nvPr>
            <p:ph type="sldNum" sz="quarter" idx="5"/>
          </p:nvPr>
        </p:nvSpPr>
        <p:spPr/>
        <p:txBody>
          <a:bodyPr/>
          <a:lstStyle/>
          <a:p>
            <a:fld id="{1C913950-23BB-4204-A659-805B4055F4BE}" type="slidenum">
              <a:rPr lang="en-US" smtClean="0"/>
              <a:t>5</a:t>
            </a:fld>
            <a:endParaRPr lang="en-US"/>
          </a:p>
        </p:txBody>
      </p:sp>
    </p:spTree>
    <p:extLst>
      <p:ext uri="{BB962C8B-B14F-4D97-AF65-F5344CB8AC3E}">
        <p14:creationId xmlns:p14="http://schemas.microsoft.com/office/powerpoint/2010/main" val="27589518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C8D9E-4C04-B3AC-4A8C-DC1B61120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5D1F0-9B35-1E7B-8265-4F84CE037F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F89E03-E99A-27BE-4DF9-81C1FDE5FD1E}"/>
              </a:ext>
            </a:extLst>
          </p:cNvPr>
          <p:cNvSpPr>
            <a:spLocks noGrp="1"/>
          </p:cNvSpPr>
          <p:nvPr>
            <p:ph type="body" idx="1"/>
          </p:nvPr>
        </p:nvSpPr>
        <p:spPr/>
        <p:txBody>
          <a:bodyPr/>
          <a:lstStyle/>
          <a:p>
            <a:r>
              <a:rPr lang="en-US" dirty="0"/>
              <a:t>Peter fell hard. </a:t>
            </a:r>
          </a:p>
          <a:p>
            <a:r>
              <a:rPr lang="en-US" dirty="0"/>
              <a:t>He denied Christ three times on the night that Jesus was taken by temple leaders to be tried and crucified.</a:t>
            </a:r>
          </a:p>
          <a:p>
            <a:r>
              <a:rPr lang="en-US" dirty="0"/>
              <a:t>Guilt-ridden and in despair, Peter didn’t know what to do. “Was it all over? Even if Christ returned, would Peter be forgiven for his denial of Jesus?”</a:t>
            </a:r>
          </a:p>
          <a:p>
            <a:endParaRPr lang="en-US" dirty="0"/>
          </a:p>
          <a:p>
            <a:r>
              <a:rPr lang="en-US" dirty="0"/>
              <a:t>So, Peter went fishing in the Sea of Galilee. John and the other disciples joined him. (John 21)</a:t>
            </a:r>
          </a:p>
          <a:p>
            <a:endParaRPr lang="en-US" dirty="0"/>
          </a:p>
          <a:p>
            <a:r>
              <a:rPr lang="en-US" dirty="0"/>
              <a:t>After fishing through the night and catching nothing, the disciples headed for shore. A man on the beach called out to them—then told them to cast in their nets again. The nets returned so filled with fish that the disciples couldn’t haul them in.</a:t>
            </a:r>
          </a:p>
          <a:p>
            <a:endParaRPr lang="en-US" dirty="0"/>
          </a:p>
          <a:p>
            <a:r>
              <a:rPr lang="en-US" dirty="0"/>
              <a:t>At first, they didn’t recognize the resurrected Jesus, but as soon as they did, Peter jumped from the boat and swam to shore. </a:t>
            </a:r>
          </a:p>
          <a:p>
            <a:endParaRPr lang="en-US" dirty="0"/>
          </a:p>
          <a:p>
            <a:r>
              <a:rPr lang="en-US" dirty="0"/>
              <a:t>After a breakfast that Jesus had prepared for His disciples, Peter and Jesus took a walk along the shoreline. </a:t>
            </a:r>
          </a:p>
          <a:p>
            <a:r>
              <a:rPr lang="en-US" dirty="0"/>
              <a:t>Three times the Savior asked Peter, “Peter, do you love me?” Three times, Peter replied affirmatively. Jesus told Peter, </a:t>
            </a:r>
            <a:r>
              <a:rPr lang="en-US" b="0" dirty="0"/>
              <a:t>“Feed my lambs.” “Tend my sheep.” And “Feed my sheep.” </a:t>
            </a:r>
            <a:endParaRPr lang="en-US" dirty="0"/>
          </a:p>
          <a:p>
            <a:r>
              <a:rPr lang="en-US" dirty="0"/>
              <a:t>The Good Shepherd set Peter back on his feet and forgave Peter. Jesus reconfirmed and restored the relationship and recommissioned Peter for service.</a:t>
            </a:r>
          </a:p>
          <a:p>
            <a:endParaRPr lang="en-US" dirty="0"/>
          </a:p>
          <a:p>
            <a:r>
              <a:rPr lang="en-US" dirty="0"/>
              <a:t>We are sheep in the flock of the Good Shepherd, but we are also to shepherd others in the flock of the Good Shepherd.</a:t>
            </a:r>
          </a:p>
        </p:txBody>
      </p:sp>
      <p:sp>
        <p:nvSpPr>
          <p:cNvPr id="4" name="Slide Number Placeholder 3">
            <a:extLst>
              <a:ext uri="{FF2B5EF4-FFF2-40B4-BE49-F238E27FC236}">
                <a16:creationId xmlns:a16="http://schemas.microsoft.com/office/drawing/2014/main" id="{ABAC7C9D-CD5D-F153-19B9-6F2A918BF3CD}"/>
              </a:ext>
            </a:extLst>
          </p:cNvPr>
          <p:cNvSpPr>
            <a:spLocks noGrp="1"/>
          </p:cNvSpPr>
          <p:nvPr>
            <p:ph type="sldNum" sz="quarter" idx="5"/>
          </p:nvPr>
        </p:nvSpPr>
        <p:spPr/>
        <p:txBody>
          <a:bodyPr/>
          <a:lstStyle/>
          <a:p>
            <a:fld id="{1C913950-23BB-4204-A659-805B4055F4BE}" type="slidenum">
              <a:rPr lang="en-US" smtClean="0"/>
              <a:t>50</a:t>
            </a:fld>
            <a:endParaRPr lang="en-US"/>
          </a:p>
        </p:txBody>
      </p:sp>
    </p:spTree>
    <p:extLst>
      <p:ext uri="{BB962C8B-B14F-4D97-AF65-F5344CB8AC3E}">
        <p14:creationId xmlns:p14="http://schemas.microsoft.com/office/powerpoint/2010/main" val="1746595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0AE12-B5AD-C0F7-5132-534F523A6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FACBD-95D8-758B-1727-120E1E61B6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BF800F-49BD-8B16-9925-4A2208B72036}"/>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READ THIS BEAUTIFULLY FAMILIAR PSALM TOGETHER</a:t>
            </a:r>
          </a:p>
          <a:p>
            <a:r>
              <a:rPr lang="en-US" dirty="0">
                <a:latin typeface="Arial" panose="020B0604020202020204" pitchFamily="34" charset="0"/>
                <a:cs typeface="Arial" panose="020B0604020202020204" pitchFamily="34" charset="0"/>
              </a:rPr>
              <a:t>He is not just the Perfect Shepherd – He was and is the Lamb that was slain </a:t>
            </a:r>
          </a:p>
          <a:p>
            <a:r>
              <a:rPr lang="en-US" dirty="0">
                <a:latin typeface="Arial" panose="020B0604020202020204" pitchFamily="34" charset="0"/>
                <a:cs typeface="Arial" panose="020B0604020202020204" pitchFamily="34" charset="0"/>
              </a:rPr>
              <a:t>He is our Sacrificial Lamb – the PERFECT sacrificial Lamb – SPOTLESS LAMB OF GOD</a:t>
            </a:r>
          </a:p>
          <a:p>
            <a:r>
              <a:rPr lang="en-US" dirty="0">
                <a:latin typeface="Arial" panose="020B0604020202020204" pitchFamily="34" charset="0"/>
                <a:cs typeface="Arial" panose="020B0604020202020204" pitchFamily="34" charset="0"/>
              </a:rPr>
              <a:t>– the only sacrifice acceptable to the HOLY GOD of all creation. </a:t>
            </a:r>
          </a:p>
          <a:p>
            <a:r>
              <a:rPr lang="en-US" dirty="0">
                <a:latin typeface="Arial" panose="020B0604020202020204" pitchFamily="34" charset="0"/>
                <a:cs typeface="Arial" panose="020B0604020202020204" pitchFamily="34" charset="0"/>
              </a:rPr>
              <a:t>- The only ONE who could pay the sin debt for all humankind – without sin, without flaw, in perfect grace, mercy, and love He allowed imperfect man to nail his hands and his feet and place a cruel crown of thorns on His head. Jesus -- the only One who ever walked this earth as a perfect man and perfect God. </a:t>
            </a:r>
          </a:p>
          <a:p>
            <a:r>
              <a:rPr lang="en-US" dirty="0">
                <a:latin typeface="Arial" panose="020B0604020202020204" pitchFamily="34" charset="0"/>
                <a:cs typeface="Arial" panose="020B0604020202020204" pitchFamily="34" charset="0"/>
              </a:rPr>
              <a:t>Jesus Christ our Perfect Savior – our Perfect Shepherd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Peter 2:25 “For you were straying like sheep, but have now returned to the Shepherd and overseer of your souls.”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Peter 5:4 “When the chief Shepherd appears, you will receive the unfading crown of glory.”</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Do you know the Good Shepherd voice? </a:t>
            </a:r>
          </a:p>
          <a:p>
            <a:r>
              <a:rPr lang="en-US" dirty="0">
                <a:latin typeface="Arial" panose="020B0604020202020204" pitchFamily="34" charset="0"/>
                <a:cs typeface="Arial" panose="020B0604020202020204" pitchFamily="34" charset="0"/>
              </a:rPr>
              <a:t>Are you part of His Flock?</a:t>
            </a:r>
          </a:p>
          <a:p>
            <a:r>
              <a:rPr lang="en-US" dirty="0">
                <a:latin typeface="Arial" panose="020B0604020202020204" pitchFamily="34" charset="0"/>
                <a:cs typeface="Arial" panose="020B0604020202020204" pitchFamily="34" charset="0"/>
              </a:rPr>
              <a:t>Are you listening to His voice as He speaks through His Word and His Holy Spirit?</a:t>
            </a:r>
          </a:p>
          <a:p>
            <a:r>
              <a:rPr lang="en-US" dirty="0">
                <a:latin typeface="Arial" panose="020B0604020202020204" pitchFamily="34" charset="0"/>
                <a:cs typeface="Arial" panose="020B0604020202020204" pitchFamily="34" charset="0"/>
              </a:rPr>
              <a:t>Don’t leave here today with any doubts whether its about your salvation or – talk to someone – let us pray with you. WHO? </a:t>
            </a:r>
          </a:p>
          <a:p>
            <a:r>
              <a:rPr lang="en-US" dirty="0">
                <a:latin typeface="Arial" panose="020B0604020202020204" pitchFamily="34" charset="0"/>
                <a:cs typeface="Arial" panose="020B0604020202020204" pitchFamily="34" charset="0"/>
              </a:rPr>
              <a:t>Commitment Call and Prayer </a:t>
            </a:r>
          </a:p>
          <a:p>
            <a:endParaRPr lang="en-US" dirty="0"/>
          </a:p>
        </p:txBody>
      </p:sp>
      <p:sp>
        <p:nvSpPr>
          <p:cNvPr id="4" name="Slide Number Placeholder 3">
            <a:extLst>
              <a:ext uri="{FF2B5EF4-FFF2-40B4-BE49-F238E27FC236}">
                <a16:creationId xmlns:a16="http://schemas.microsoft.com/office/drawing/2014/main" id="{540139D9-E849-0AC5-12BF-1BB34CF0B1D9}"/>
              </a:ext>
            </a:extLst>
          </p:cNvPr>
          <p:cNvSpPr>
            <a:spLocks noGrp="1"/>
          </p:cNvSpPr>
          <p:nvPr>
            <p:ph type="sldNum" sz="quarter" idx="5"/>
          </p:nvPr>
        </p:nvSpPr>
        <p:spPr/>
        <p:txBody>
          <a:bodyPr/>
          <a:lstStyle/>
          <a:p>
            <a:fld id="{1C913950-23BB-4204-A659-805B4055F4BE}" type="slidenum">
              <a:rPr lang="en-US" smtClean="0"/>
              <a:t>51</a:t>
            </a:fld>
            <a:endParaRPr lang="en-US"/>
          </a:p>
        </p:txBody>
      </p:sp>
    </p:spTree>
    <p:extLst>
      <p:ext uri="{BB962C8B-B14F-4D97-AF65-F5344CB8AC3E}">
        <p14:creationId xmlns:p14="http://schemas.microsoft.com/office/powerpoint/2010/main" val="30800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F2BE9-109D-EB15-5D12-DA3D39DB8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01720-FAA5-D17D-DD5A-4D95EFA03F2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AAE4578-3C99-2AB5-9B31-79DE577A6D56}"/>
              </a:ext>
            </a:extLst>
          </p:cNvPr>
          <p:cNvSpPr>
            <a:spLocks noGrp="1"/>
          </p:cNvSpPr>
          <p:nvPr>
            <p:ph type="body" idx="1"/>
          </p:nvPr>
        </p:nvSpPr>
        <p:spPr/>
        <p:txBody>
          <a:bodyPr/>
          <a:lstStyle/>
          <a:p>
            <a:r>
              <a:rPr lang="en-US" sz="1200" b="1" dirty="0"/>
              <a:t>You Are God Alone –</a:t>
            </a:r>
          </a:p>
          <a:p>
            <a:endParaRPr lang="en-US" sz="1200" dirty="0"/>
          </a:p>
          <a:p>
            <a:r>
              <a:rPr lang="en-US" sz="1200" dirty="0"/>
              <a:t>My God, what can I say to You—except that I love you more than words can express? </a:t>
            </a:r>
          </a:p>
          <a:p>
            <a:endParaRPr lang="en-US" sz="100" dirty="0"/>
          </a:p>
          <a:p>
            <a:r>
              <a:rPr lang="en-US" sz="1200" dirty="0"/>
              <a:t>I love You for what You are to all Your creatures. In all their forms and every moment, they owe their life and happiness to You. It is far beyond what my narrow imagination can conceive, but everything they know is from You.</a:t>
            </a:r>
          </a:p>
          <a:p>
            <a:r>
              <a:rPr lang="en-US" sz="300" dirty="0"/>
              <a:t> </a:t>
            </a:r>
          </a:p>
          <a:p>
            <a:r>
              <a:rPr lang="en-US" sz="1200" dirty="0"/>
              <a:t>But I adore and love you far more for what You are in Yourself. </a:t>
            </a:r>
          </a:p>
          <a:p>
            <a:endParaRPr lang="en-US" sz="100" dirty="0"/>
          </a:p>
          <a:p>
            <a:r>
              <a:rPr lang="en-US" sz="1200" dirty="0"/>
              <a:t>Even after creating so much, Your reserves of perfection remain untouched, and can never be used up. Your infinite perfection makes You Your own happiness.</a:t>
            </a:r>
          </a:p>
          <a:p>
            <a:endParaRPr lang="en-US" sz="100" dirty="0"/>
          </a:p>
          <a:p>
            <a:r>
              <a:rPr lang="en-US" sz="1200" dirty="0"/>
              <a:t>You are Your own end. You are worthy of a respect that never depends on anything outside yourself. </a:t>
            </a:r>
          </a:p>
          <a:p>
            <a:endParaRPr lang="en-US" sz="100" dirty="0"/>
          </a:p>
          <a:p>
            <a:r>
              <a:rPr lang="en-US" sz="1200" dirty="0"/>
              <a:t>You are first, most beautiful, and only. Greatest and only great. </a:t>
            </a:r>
          </a:p>
          <a:p>
            <a:endParaRPr lang="en-US" sz="100" dirty="0"/>
          </a:p>
          <a:p>
            <a:r>
              <a:rPr lang="en-US" sz="1200" dirty="0"/>
              <a:t>Possess all my soul! And surely you do possess it.</a:t>
            </a:r>
          </a:p>
          <a:p>
            <a:endParaRPr lang="en-US" sz="100" dirty="0"/>
          </a:p>
          <a:p>
            <a:r>
              <a:rPr lang="en-US" sz="1200" dirty="0"/>
              <a:t>When I feel your sacred Spirit breathing on my heart, causing me to love You, I also feel the reality of this human, animal life. </a:t>
            </a:r>
          </a:p>
          <a:p>
            <a:endParaRPr lang="en-US" sz="100" dirty="0"/>
          </a:p>
          <a:p>
            <a:r>
              <a:rPr lang="en-US" sz="1200" dirty="0"/>
              <a:t>If ever I knew the appetite of hunger, my soul hungers after righteousness—and longs to be more like you (Mat. 5:6). </a:t>
            </a:r>
          </a:p>
          <a:p>
            <a:endParaRPr lang="en-US" sz="100" dirty="0"/>
          </a:p>
          <a:p>
            <a:r>
              <a:rPr lang="en-US" sz="1200" dirty="0"/>
              <a:t>If ever I felt thirst, so also my soul thirsts for the living God—and pants for more of your favor (Psa. 42: 2). </a:t>
            </a:r>
          </a:p>
          <a:p>
            <a:r>
              <a:rPr lang="en-US" sz="1200" dirty="0"/>
              <a:t>If ever I have longed for my bed after a long journey, my soul rests on your grace—and returns for rest in your embrace (Psa. 116: 7). </a:t>
            </a:r>
          </a:p>
          <a:p>
            <a:endParaRPr lang="en-US" sz="100" dirty="0"/>
          </a:p>
          <a:p>
            <a:r>
              <a:rPr lang="en-US" sz="1200" dirty="0"/>
              <a:t>And if ever I enjoyed seeing the face of a friend, I rejoice in seeing Your face, O Lord—and in calling You my Father in Christ. </a:t>
            </a:r>
          </a:p>
          <a:p>
            <a:endParaRPr lang="en-US" sz="100" dirty="0"/>
          </a:p>
          <a:p>
            <a:r>
              <a:rPr lang="en-US" sz="1200" dirty="0"/>
              <a:t>That is who You are, and that is who You will be, for time and for eternity. What more can I do, but commit myself to You for both? </a:t>
            </a:r>
          </a:p>
          <a:p>
            <a:endParaRPr lang="en-US" sz="100" dirty="0"/>
          </a:p>
          <a:p>
            <a:r>
              <a:rPr lang="en-US" sz="1200" dirty="0"/>
              <a:t>I leave it to you to choose my inheritance to order my affairs (Psalms 47: 4). My only business is to serve You, and all my delight is to praise You. </a:t>
            </a:r>
          </a:p>
          <a:p>
            <a:endParaRPr lang="en-US" sz="100" dirty="0"/>
          </a:p>
          <a:p>
            <a:r>
              <a:rPr lang="en-US" sz="1200" dirty="0"/>
              <a:t>My soul follows hard after You, God because Your right hand upholds me (Psalm 63: 8). Let it still bear me up, and I will press on toward you, until all my desires are fulfilled in the eternal enjoyment of you! Amen.  </a:t>
            </a:r>
          </a:p>
          <a:p>
            <a:endParaRPr lang="en-US" sz="1200" dirty="0"/>
          </a:p>
          <a:p>
            <a:r>
              <a:rPr lang="en-US" sz="1200" dirty="0"/>
              <a:t>--Philip Doddridge (1709-1751)</a:t>
            </a:r>
          </a:p>
          <a:p>
            <a:endParaRPr lang="en-US" dirty="0"/>
          </a:p>
        </p:txBody>
      </p:sp>
      <p:sp>
        <p:nvSpPr>
          <p:cNvPr id="4" name="Slide Number Placeholder 3">
            <a:extLst>
              <a:ext uri="{FF2B5EF4-FFF2-40B4-BE49-F238E27FC236}">
                <a16:creationId xmlns:a16="http://schemas.microsoft.com/office/drawing/2014/main" id="{45CD7AE3-F336-5B9E-1296-5F984E50AF88}"/>
              </a:ext>
            </a:extLst>
          </p:cNvPr>
          <p:cNvSpPr>
            <a:spLocks noGrp="1"/>
          </p:cNvSpPr>
          <p:nvPr>
            <p:ph type="sldNum" sz="quarter" idx="5"/>
          </p:nvPr>
        </p:nvSpPr>
        <p:spPr/>
        <p:txBody>
          <a:bodyPr/>
          <a:lstStyle/>
          <a:p>
            <a:fld id="{1C913950-23BB-4204-A659-805B4055F4BE}" type="slidenum">
              <a:rPr lang="en-US" smtClean="0"/>
              <a:t>52</a:t>
            </a:fld>
            <a:endParaRPr lang="en-US"/>
          </a:p>
        </p:txBody>
      </p:sp>
    </p:spTree>
    <p:extLst>
      <p:ext uri="{BB962C8B-B14F-4D97-AF65-F5344CB8AC3E}">
        <p14:creationId xmlns:p14="http://schemas.microsoft.com/office/powerpoint/2010/main" val="226689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13950-23BB-4204-A659-805B4055F4BE}" type="slidenum">
              <a:rPr lang="en-US" smtClean="0"/>
              <a:t>53</a:t>
            </a:fld>
            <a:endParaRPr lang="en-US"/>
          </a:p>
        </p:txBody>
      </p:sp>
    </p:spTree>
    <p:extLst>
      <p:ext uri="{BB962C8B-B14F-4D97-AF65-F5344CB8AC3E}">
        <p14:creationId xmlns:p14="http://schemas.microsoft.com/office/powerpoint/2010/main" val="345715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42108">
              <a:defRPr/>
            </a:pPr>
            <a:r>
              <a:rPr lang="en-US" kern="100" dirty="0">
                <a:latin typeface="Arial" panose="020B0604020202020204" pitchFamily="34" charset="0"/>
                <a:ea typeface="Aptos" panose="020B0004020202020204" pitchFamily="34" charset="0"/>
                <a:cs typeface="Arial" panose="020B0604020202020204" pitchFamily="34" charset="0"/>
              </a:rPr>
              <a:t>They can amplify and pinpoint sound with their ears. Sound arrives at each ear at slightly different times. </a:t>
            </a:r>
          </a:p>
          <a:p>
            <a:pPr defTabSz="942108">
              <a:defRPr/>
            </a:pPr>
            <a:r>
              <a:rPr lang="en-US" kern="100" dirty="0">
                <a:latin typeface="Arial" panose="020B0604020202020204" pitchFamily="34" charset="0"/>
                <a:ea typeface="Aptos" panose="020B0004020202020204" pitchFamily="34" charset="0"/>
                <a:cs typeface="Arial" panose="020B0604020202020204" pitchFamily="34" charset="0"/>
              </a:rPr>
              <a:t>Loud noises and unnatural sounds startle and upset sheep, making them anxious and nervous and more difficult to handle. </a:t>
            </a:r>
          </a:p>
          <a:p>
            <a:pPr defTabSz="942108">
              <a:defRPr/>
            </a:pPr>
            <a:r>
              <a:rPr lang="en-US" kern="100" dirty="0">
                <a:latin typeface="Arial" panose="020B0604020202020204" pitchFamily="34" charset="0"/>
                <a:ea typeface="Aptos" panose="020B0004020202020204" pitchFamily="34" charset="0"/>
                <a:cs typeface="Arial" panose="020B0604020202020204" pitchFamily="34" charset="0"/>
              </a:rPr>
              <a:t>A sheep’s body releases stress-related hormones when they hear,  loud unrecognized noises. </a:t>
            </a:r>
          </a:p>
          <a:p>
            <a:pPr defTabSz="942108">
              <a:defRPr/>
            </a:pPr>
            <a:r>
              <a:rPr lang="en-US" kern="100" dirty="0">
                <a:latin typeface="Arial" panose="020B0604020202020204" pitchFamily="34" charset="0"/>
                <a:ea typeface="Aptos" panose="020B0004020202020204" pitchFamily="34" charset="0"/>
                <a:cs typeface="Arial" panose="020B0604020202020204" pitchFamily="34" charset="0"/>
              </a:rPr>
              <a:t>The shepherd’s strong and caring voice can calm and reassure the sheep. From Sheep101.com</a:t>
            </a:r>
          </a:p>
          <a:p>
            <a:endParaRPr lang="en-US" b="0" dirty="0"/>
          </a:p>
          <a:p>
            <a:r>
              <a:rPr lang="en-US" dirty="0"/>
              <a:t>I haven’t been around sheep, but I’ve been around farm animals – my grandparent’s’ farm </a:t>
            </a:r>
          </a:p>
          <a:p>
            <a:r>
              <a:rPr lang="en-US" dirty="0"/>
              <a:t>Calling the cows in for feeding – Grandpa</a:t>
            </a:r>
          </a:p>
          <a:p>
            <a:r>
              <a:rPr lang="en-US" dirty="0"/>
              <a:t>Granny slopped the hogs – calling out </a:t>
            </a:r>
            <a:r>
              <a:rPr lang="en-US" dirty="0" err="1"/>
              <a:t>sooeee</a:t>
            </a:r>
            <a:r>
              <a:rPr lang="en-US" dirty="0"/>
              <a:t>, </a:t>
            </a:r>
            <a:r>
              <a:rPr lang="en-US" dirty="0" err="1"/>
              <a:t>soooeeee</a:t>
            </a:r>
            <a:r>
              <a:rPr lang="en-US" dirty="0"/>
              <a:t>, here </a:t>
            </a:r>
            <a:r>
              <a:rPr lang="en-US" dirty="0" err="1"/>
              <a:t>pigga</a:t>
            </a:r>
            <a:r>
              <a:rPr lang="en-US" dirty="0"/>
              <a:t> </a:t>
            </a:r>
            <a:r>
              <a:rPr lang="en-US" dirty="0" err="1"/>
              <a:t>pigga</a:t>
            </a:r>
            <a:r>
              <a:rPr lang="en-US" dirty="0"/>
              <a:t> here pigs</a:t>
            </a:r>
          </a:p>
          <a:p>
            <a:r>
              <a:rPr lang="en-US" dirty="0"/>
              <a:t>The animals would come running. When they recognized the voices, they knew food was on the way. </a:t>
            </a:r>
          </a:p>
          <a:p>
            <a:endParaRPr lang="en-US" dirty="0"/>
          </a:p>
          <a:p>
            <a:r>
              <a:rPr lang="en-US" dirty="0"/>
              <a:t>My sister and I would try to copy Granny – the pigs paid no attention to us – “who are you-we don’t know you!”</a:t>
            </a:r>
          </a:p>
          <a:p>
            <a:endParaRPr lang="en-US" dirty="0"/>
          </a:p>
          <a:p>
            <a:r>
              <a:rPr lang="en-US" dirty="0"/>
              <a:t>They were trained by habit - learned early on to expect to be fed when they were called by granny or grandpa</a:t>
            </a:r>
          </a:p>
          <a:p>
            <a:endParaRPr lang="en-US" dirty="0"/>
          </a:p>
        </p:txBody>
      </p:sp>
      <p:sp>
        <p:nvSpPr>
          <p:cNvPr id="4" name="Slide Number Placeholder 3"/>
          <p:cNvSpPr>
            <a:spLocks noGrp="1"/>
          </p:cNvSpPr>
          <p:nvPr>
            <p:ph type="sldNum" sz="quarter" idx="5"/>
          </p:nvPr>
        </p:nvSpPr>
        <p:spPr/>
        <p:txBody>
          <a:bodyPr/>
          <a:lstStyle/>
          <a:p>
            <a:fld id="{1C913950-23BB-4204-A659-805B4055F4BE}" type="slidenum">
              <a:rPr lang="en-US" smtClean="0"/>
              <a:t>6</a:t>
            </a:fld>
            <a:endParaRPr lang="en-US"/>
          </a:p>
        </p:txBody>
      </p:sp>
    </p:spTree>
    <p:extLst>
      <p:ext uri="{BB962C8B-B14F-4D97-AF65-F5344CB8AC3E}">
        <p14:creationId xmlns:p14="http://schemas.microsoft.com/office/powerpoint/2010/main" val="245755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778A8-D3DC-7872-2D44-5521F9A86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EB79A-3C29-23AF-E359-1E23D22229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315A06-04B4-92FE-8A11-C33EF692E3A0}"/>
              </a:ext>
            </a:extLst>
          </p:cNvPr>
          <p:cNvSpPr>
            <a:spLocks noGrp="1"/>
          </p:cNvSpPr>
          <p:nvPr>
            <p:ph type="body" idx="1"/>
          </p:nvPr>
        </p:nvSpPr>
        <p:spPr/>
        <p:txBody>
          <a:bodyPr/>
          <a:lstStyle/>
          <a:p>
            <a:r>
              <a:rPr lang="en-US" dirty="0"/>
              <a:t>The gatekeeper knows the shepherd</a:t>
            </a:r>
          </a:p>
          <a:p>
            <a:r>
              <a:rPr lang="en-US" dirty="0"/>
              <a:t>Recognize the shepherd’s voice</a:t>
            </a:r>
          </a:p>
          <a:p>
            <a:r>
              <a:rPr lang="en-US" dirty="0"/>
              <a:t>They know their own name</a:t>
            </a:r>
          </a:p>
          <a:p>
            <a:r>
              <a:rPr lang="en-US" dirty="0"/>
              <a:t>They won’t follow a stranger</a:t>
            </a:r>
          </a:p>
          <a:p>
            <a:endParaRPr lang="en-US" dirty="0"/>
          </a:p>
          <a:p>
            <a:r>
              <a:rPr lang="en-US" dirty="0"/>
              <a:t>I don’t know about you, but it sounds like the sheep might have a leg (or 4) up on us</a:t>
            </a:r>
          </a:p>
          <a:p>
            <a:endParaRPr lang="en-US" dirty="0"/>
          </a:p>
          <a:p>
            <a:r>
              <a:rPr lang="en-US" dirty="0"/>
              <a:t>How often do we NOT recognize the voice of our Good Shepherd?</a:t>
            </a:r>
          </a:p>
          <a:p>
            <a:r>
              <a:rPr lang="en-US" dirty="0"/>
              <a:t>How often do we forget or not acknowledge our identity in Christ?</a:t>
            </a:r>
          </a:p>
          <a:p>
            <a:r>
              <a:rPr lang="en-US" dirty="0"/>
              <a:t>How often are we inclined to drift away from our Shepherd to follow false shepherds?</a:t>
            </a:r>
          </a:p>
        </p:txBody>
      </p:sp>
      <p:sp>
        <p:nvSpPr>
          <p:cNvPr id="4" name="Slide Number Placeholder 3">
            <a:extLst>
              <a:ext uri="{FF2B5EF4-FFF2-40B4-BE49-F238E27FC236}">
                <a16:creationId xmlns:a16="http://schemas.microsoft.com/office/drawing/2014/main" id="{297DA90E-D308-6B33-C83D-44CDCA906ECA}"/>
              </a:ext>
            </a:extLst>
          </p:cNvPr>
          <p:cNvSpPr>
            <a:spLocks noGrp="1"/>
          </p:cNvSpPr>
          <p:nvPr>
            <p:ph type="sldNum" sz="quarter" idx="5"/>
          </p:nvPr>
        </p:nvSpPr>
        <p:spPr/>
        <p:txBody>
          <a:bodyPr/>
          <a:lstStyle/>
          <a:p>
            <a:fld id="{1C913950-23BB-4204-A659-805B4055F4BE}" type="slidenum">
              <a:rPr lang="en-US" smtClean="0"/>
              <a:t>7</a:t>
            </a:fld>
            <a:endParaRPr lang="en-US"/>
          </a:p>
        </p:txBody>
      </p:sp>
    </p:spTree>
    <p:extLst>
      <p:ext uri="{BB962C8B-B14F-4D97-AF65-F5344CB8AC3E}">
        <p14:creationId xmlns:p14="http://schemas.microsoft.com/office/powerpoint/2010/main" val="75741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DB878-175B-F3E8-FC97-D3454170D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69221-5F23-48D8-860D-32B54C493D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8EDF47-D073-820D-AD64-D542874191F1}"/>
              </a:ext>
            </a:extLst>
          </p:cNvPr>
          <p:cNvSpPr>
            <a:spLocks noGrp="1"/>
          </p:cNvSpPr>
          <p:nvPr>
            <p:ph type="body" idx="1"/>
          </p:nvPr>
        </p:nvSpPr>
        <p:spPr/>
        <p:txBody>
          <a:bodyPr/>
          <a:lstStyle/>
          <a:p>
            <a:r>
              <a:rPr lang="en-US" b="0" dirty="0"/>
              <a:t>BUT HERE’S THE THING: We live in a noisy world. </a:t>
            </a:r>
          </a:p>
          <a:p>
            <a:r>
              <a:rPr lang="en-US" dirty="0"/>
              <a:t>So many voices compete for space inside our heads! </a:t>
            </a:r>
          </a:p>
          <a:p>
            <a:r>
              <a:rPr lang="en-US" dirty="0"/>
              <a:t>Some noises barge in uninvited and unwelcome – they are loud, irritating, and insistent</a:t>
            </a:r>
          </a:p>
          <a:p>
            <a:r>
              <a:rPr lang="en-US" dirty="0"/>
              <a:t>Some we invite</a:t>
            </a:r>
          </a:p>
          <a:p>
            <a:r>
              <a:rPr lang="en-US" dirty="0"/>
              <a:t>Others enter because we've negligently left the front door open, </a:t>
            </a:r>
          </a:p>
          <a:p>
            <a:r>
              <a:rPr lang="en-US" dirty="0"/>
              <a:t>And, still others slither through the tiny crack under the door</a:t>
            </a:r>
          </a:p>
          <a:p>
            <a:r>
              <a:rPr lang="en-US" b="1" dirty="0"/>
              <a:t> </a:t>
            </a:r>
          </a:p>
          <a:p>
            <a:r>
              <a:rPr lang="en-US" b="1" dirty="0"/>
              <a:t>SO MUCH NOISE IN OUR HEADS CAN MAKE LISTENING DIFFICULT</a:t>
            </a:r>
          </a:p>
          <a:p>
            <a:endParaRPr lang="en-US" dirty="0"/>
          </a:p>
          <a:p>
            <a:r>
              <a:rPr lang="en-US" b="1" dirty="0"/>
              <a:t>GROUP QUESTION????</a:t>
            </a:r>
          </a:p>
          <a:p>
            <a:r>
              <a:rPr lang="en-US" dirty="0">
                <a:solidFill>
                  <a:srgbClr val="586260"/>
                </a:solidFill>
              </a:rPr>
              <a:t>What </a:t>
            </a:r>
            <a:r>
              <a:rPr lang="en-US" b="1" dirty="0">
                <a:solidFill>
                  <a:srgbClr val="586260"/>
                </a:solidFill>
              </a:rPr>
              <a:t>EXTERNAL</a:t>
            </a:r>
            <a:r>
              <a:rPr lang="en-US" dirty="0">
                <a:solidFill>
                  <a:srgbClr val="586260"/>
                </a:solidFill>
              </a:rPr>
              <a:t> voices sometimes make listening difficult, even impossible?</a:t>
            </a:r>
            <a:endParaRPr lang="en-US" b="1" dirty="0"/>
          </a:p>
          <a:p>
            <a:r>
              <a:rPr lang="en-US" b="1" dirty="0"/>
              <a:t>EXTERNAL</a:t>
            </a:r>
          </a:p>
          <a:p>
            <a:r>
              <a:rPr lang="en-US" dirty="0"/>
              <a:t>Telephone – social media alerts – phone calls</a:t>
            </a:r>
          </a:p>
          <a:p>
            <a:r>
              <a:rPr lang="en-US" dirty="0"/>
              <a:t>life going on around you</a:t>
            </a:r>
          </a:p>
          <a:p>
            <a:r>
              <a:rPr lang="en-US" dirty="0"/>
              <a:t>busy schedules</a:t>
            </a:r>
          </a:p>
          <a:p>
            <a:r>
              <a:rPr lang="en-US" dirty="0"/>
              <a:t>noisy kids</a:t>
            </a:r>
          </a:p>
          <a:p>
            <a:r>
              <a:rPr lang="en-US" dirty="0"/>
              <a:t>housekeeping chores screaming for your attention: cobweb on the ceiling, spill on the floor, laundry waiting to be folded, sink full of dishes to be washed</a:t>
            </a:r>
          </a:p>
          <a:p>
            <a:r>
              <a:rPr lang="en-US" dirty="0"/>
              <a:t>I know people who keep their TVs on 24/7 to keep them company-running dialog going on always</a:t>
            </a:r>
          </a:p>
          <a:p>
            <a:endParaRPr lang="en-US" dirty="0"/>
          </a:p>
          <a:p>
            <a:pPr defTabSz="942108">
              <a:defRPr/>
            </a:pPr>
            <a:r>
              <a:rPr lang="en-US" dirty="0">
                <a:solidFill>
                  <a:srgbClr val="586260"/>
                </a:solidFill>
              </a:rPr>
              <a:t>What</a:t>
            </a:r>
            <a:r>
              <a:rPr lang="en-US" b="1" dirty="0">
                <a:solidFill>
                  <a:srgbClr val="586260"/>
                </a:solidFill>
              </a:rPr>
              <a:t> INTERNAL </a:t>
            </a:r>
            <a:r>
              <a:rPr lang="en-US" dirty="0">
                <a:solidFill>
                  <a:srgbClr val="586260"/>
                </a:solidFill>
              </a:rPr>
              <a:t>voices can make listening difficult, even impossible? </a:t>
            </a:r>
            <a:endParaRPr lang="en-US" dirty="0"/>
          </a:p>
          <a:p>
            <a:r>
              <a:rPr lang="en-US" b="1" dirty="0"/>
              <a:t>INTERNAL</a:t>
            </a:r>
          </a:p>
          <a:p>
            <a:r>
              <a:rPr lang="en-US" b="1" dirty="0"/>
              <a:t>What internal barriers or interrupters make it effective listening difficult?</a:t>
            </a:r>
            <a:endParaRPr lang="en-US" dirty="0"/>
          </a:p>
          <a:p>
            <a:r>
              <a:rPr lang="en-US" dirty="0"/>
              <a:t>Daydreaming</a:t>
            </a:r>
          </a:p>
          <a:p>
            <a:r>
              <a:rPr lang="en-US" dirty="0"/>
              <a:t>Planning-thinking about the chores to be done</a:t>
            </a:r>
          </a:p>
          <a:p>
            <a:r>
              <a:rPr lang="en-US" dirty="0"/>
              <a:t>Falling asleep-dozing</a:t>
            </a:r>
          </a:p>
          <a:p>
            <a:r>
              <a:rPr lang="en-US" dirty="0"/>
              <a:t>Fear - Afraid to hear what God might have to say</a:t>
            </a:r>
          </a:p>
          <a:p>
            <a:r>
              <a:rPr lang="en-US" dirty="0"/>
              <a:t>Barriers that prevent us from hearing God’s voice – whispers of sin, shouts of self, accusations of the past, putdowns-snubs, harbored grievances against God or others</a:t>
            </a:r>
          </a:p>
          <a:p>
            <a:endParaRPr lang="en-US" dirty="0"/>
          </a:p>
        </p:txBody>
      </p:sp>
      <p:sp>
        <p:nvSpPr>
          <p:cNvPr id="4" name="Slide Number Placeholder 3">
            <a:extLst>
              <a:ext uri="{FF2B5EF4-FFF2-40B4-BE49-F238E27FC236}">
                <a16:creationId xmlns:a16="http://schemas.microsoft.com/office/drawing/2014/main" id="{981E53B7-8C8D-CF24-7BD0-7F4F998DD9F4}"/>
              </a:ext>
            </a:extLst>
          </p:cNvPr>
          <p:cNvSpPr>
            <a:spLocks noGrp="1"/>
          </p:cNvSpPr>
          <p:nvPr>
            <p:ph type="sldNum" sz="quarter" idx="5"/>
          </p:nvPr>
        </p:nvSpPr>
        <p:spPr/>
        <p:txBody>
          <a:bodyPr/>
          <a:lstStyle/>
          <a:p>
            <a:fld id="{1C913950-23BB-4204-A659-805B4055F4BE}" type="slidenum">
              <a:rPr lang="en-US" smtClean="0"/>
              <a:t>8</a:t>
            </a:fld>
            <a:endParaRPr lang="en-US"/>
          </a:p>
        </p:txBody>
      </p:sp>
    </p:spTree>
    <p:extLst>
      <p:ext uri="{BB962C8B-B14F-4D97-AF65-F5344CB8AC3E}">
        <p14:creationId xmlns:p14="http://schemas.microsoft.com/office/powerpoint/2010/main" val="392670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FFE82-4233-D7FF-0A8B-200A1C2F0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6F2F9-36FC-2C9F-53BF-70A7B646EE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C67AA9-9247-E430-3C97-2ACB3EEC722A}"/>
              </a:ext>
            </a:extLst>
          </p:cNvPr>
          <p:cNvSpPr>
            <a:spLocks noGrp="1"/>
          </p:cNvSpPr>
          <p:nvPr>
            <p:ph type="body" idx="1"/>
          </p:nvPr>
        </p:nvSpPr>
        <p:spPr/>
        <p:txBody>
          <a:bodyPr/>
          <a:lstStyle/>
          <a:p>
            <a:pPr lvl="0"/>
            <a:r>
              <a:rPr lang="en-US" dirty="0"/>
              <a:t>SO MANY VOICES COMPETING FOR OUR ATTENTION:</a:t>
            </a:r>
          </a:p>
          <a:p>
            <a:pPr lvl="0"/>
            <a:endParaRPr lang="en-US" dirty="0"/>
          </a:p>
          <a:p>
            <a:pPr lvl="0"/>
            <a:r>
              <a:rPr lang="en-US" dirty="0"/>
              <a:t>On average, we’re hit with between 4,000 and 10,000 ads daily (radio, billboards, online, television, computer, games, buses, etc.) </a:t>
            </a:r>
          </a:p>
          <a:p>
            <a:pPr lvl="0"/>
            <a:r>
              <a:rPr lang="en-US" dirty="0"/>
              <a:t>University of California, San Diego, CA:  the average American consumes about 34 gigabytes of data &amp; information every day. It is estimated to be the equivalent of 100,000 words heard or read every day. Consider that J.R.R. Tolkien’s “The Hobbit” is  94,356  words. </a:t>
            </a:r>
          </a:p>
          <a:p>
            <a:pPr lvl="0"/>
            <a:r>
              <a:rPr lang="en-US" dirty="0"/>
              <a:t>The average brain generates 48.6 thoughts per minute, totaling about 70,000 per day. (from the Laboratory of Neuro Imaging at the University of Southern California, 11/21/2024/)</a:t>
            </a:r>
          </a:p>
          <a:p>
            <a:pPr lvl="0"/>
            <a:r>
              <a:rPr lang="en-US" dirty="0"/>
              <a:t> </a:t>
            </a:r>
          </a:p>
          <a:p>
            <a:pPr lvl="0"/>
            <a:r>
              <a:rPr lang="en-US" dirty="0"/>
              <a:t>It’s estimated that the average American consumes 11.8 hours of information every day – from all sources (Good Question! From Wonder “Medium” How Much Information Does the Human Brain Learn Every Day?” 6-1-2022 The average American today spends 7 hours and 11 minutes looking at a screen every day </a:t>
            </a:r>
          </a:p>
          <a:p>
            <a:endParaRPr lang="en-US" dirty="0"/>
          </a:p>
        </p:txBody>
      </p:sp>
      <p:sp>
        <p:nvSpPr>
          <p:cNvPr id="4" name="Slide Number Placeholder 3">
            <a:extLst>
              <a:ext uri="{FF2B5EF4-FFF2-40B4-BE49-F238E27FC236}">
                <a16:creationId xmlns:a16="http://schemas.microsoft.com/office/drawing/2014/main" id="{3E2E008C-A472-157C-D61B-019FFEB488A8}"/>
              </a:ext>
            </a:extLst>
          </p:cNvPr>
          <p:cNvSpPr>
            <a:spLocks noGrp="1"/>
          </p:cNvSpPr>
          <p:nvPr>
            <p:ph type="sldNum" sz="quarter" idx="5"/>
          </p:nvPr>
        </p:nvSpPr>
        <p:spPr/>
        <p:txBody>
          <a:bodyPr/>
          <a:lstStyle/>
          <a:p>
            <a:fld id="{1C913950-23BB-4204-A659-805B4055F4BE}" type="slidenum">
              <a:rPr lang="en-US" smtClean="0"/>
              <a:t>9</a:t>
            </a:fld>
            <a:endParaRPr lang="en-US"/>
          </a:p>
        </p:txBody>
      </p:sp>
    </p:spTree>
    <p:extLst>
      <p:ext uri="{BB962C8B-B14F-4D97-AF65-F5344CB8AC3E}">
        <p14:creationId xmlns:p14="http://schemas.microsoft.com/office/powerpoint/2010/main" val="276314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flickr.com/photos/mathowie/4772348173/" TargetMode="External"/><Relationship Id="rId12"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2.jpeg"/><Relationship Id="rId9"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B8D1659C-202B-49B6-9B41-6F692FFFA5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C24117-04F2-8400-4761-6D2C639A9792}"/>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96264076-85D7-9538-D560-61EE1A81C912}"/>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34EDF179-4E43-5A72-B05F-B74331AF3C24}"/>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5A29EF37-5A7A-325C-8770-FB758E167E6F}"/>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7BB01A9B-B1FA-0FF3-F1CD-31055C254321}"/>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82ACB5F1-2E5D-161D-3817-2316FF12EEB8}"/>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8C2ABA75-052D-64FE-AC29-E6B279F9EBBC}"/>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982303C9-58D7-27BE-E2DB-D2B02E0B0872}"/>
              </a:ext>
            </a:extLst>
          </p:cNvPr>
          <p:cNvSpPr txBox="1"/>
          <p:nvPr/>
        </p:nvSpPr>
        <p:spPr>
          <a:xfrm>
            <a:off x="0" y="3286662"/>
            <a:ext cx="18288000" cy="2875146"/>
          </a:xfrm>
          <a:prstGeom prst="rect">
            <a:avLst/>
          </a:prstGeom>
        </p:spPr>
        <p:txBody>
          <a:bodyPr wrap="square" lIns="0" tIns="0" rIns="0" bIns="0" rtlCol="0" anchor="t">
            <a:spAutoFit/>
          </a:bodyPr>
          <a:lstStyle/>
          <a:p>
            <a:pPr algn="ctr">
              <a:lnSpc>
                <a:spcPts val="13070"/>
              </a:lnSpc>
              <a:spcBef>
                <a:spcPct val="0"/>
              </a:spcBef>
            </a:pPr>
            <a:r>
              <a:rPr lang="en-US" sz="10000" spc="560" dirty="0">
                <a:solidFill>
                  <a:srgbClr val="79924D"/>
                </a:solidFill>
                <a:latin typeface="Virtual"/>
                <a:ea typeface="Virtual"/>
                <a:cs typeface="Virtual"/>
                <a:sym typeface="Virtual"/>
              </a:rPr>
              <a:t>She’s Listening</a:t>
            </a:r>
          </a:p>
          <a:p>
            <a:pPr algn="ctr">
              <a:lnSpc>
                <a:spcPct val="150000"/>
              </a:lnSpc>
              <a:spcBef>
                <a:spcPct val="0"/>
              </a:spcBef>
            </a:pPr>
            <a:endParaRPr lang="en-US" spc="560">
              <a:solidFill>
                <a:srgbClr val="79924D"/>
              </a:solidFill>
              <a:latin typeface="Arial" panose="020B0604020202020204" pitchFamily="34" charset="0"/>
              <a:ea typeface="Virtual"/>
              <a:cs typeface="Arial" panose="020B0604020202020204" pitchFamily="34" charset="0"/>
              <a:sym typeface="Virtual"/>
            </a:endParaRPr>
          </a:p>
          <a:p>
            <a:pPr algn="ctr">
              <a:lnSpc>
                <a:spcPct val="150000"/>
              </a:lnSpc>
              <a:spcBef>
                <a:spcPct val="0"/>
              </a:spcBef>
            </a:pPr>
            <a:r>
              <a:rPr lang="en-US" spc="560">
                <a:solidFill>
                  <a:srgbClr val="79924D"/>
                </a:solidFill>
                <a:latin typeface="Arial" panose="020B0604020202020204" pitchFamily="34" charset="0"/>
                <a:ea typeface="Virtual"/>
                <a:cs typeface="Arial" panose="020B0604020202020204" pitchFamily="34" charset="0"/>
                <a:sym typeface="Virtual"/>
              </a:rPr>
              <a:t>Sherri </a:t>
            </a:r>
            <a:r>
              <a:rPr lang="en-US" spc="560" dirty="0">
                <a:solidFill>
                  <a:srgbClr val="79924D"/>
                </a:solidFill>
                <a:latin typeface="Arial" panose="020B0604020202020204" pitchFamily="34" charset="0"/>
                <a:ea typeface="Virtual"/>
                <a:cs typeface="Arial" panose="020B0604020202020204" pitchFamily="34" charset="0"/>
                <a:sym typeface="Virtual"/>
              </a:rPr>
              <a:t>R Mewha</a:t>
            </a:r>
          </a:p>
          <a:p>
            <a:pPr algn="ctr">
              <a:lnSpc>
                <a:spcPct val="150000"/>
              </a:lnSpc>
              <a:spcBef>
                <a:spcPct val="0"/>
              </a:spcBef>
            </a:pPr>
            <a:r>
              <a:rPr lang="en-US" spc="560" dirty="0">
                <a:solidFill>
                  <a:srgbClr val="79924D"/>
                </a:solidFill>
                <a:latin typeface="Arial" panose="020B0604020202020204" pitchFamily="34" charset="0"/>
                <a:ea typeface="Virtual"/>
                <a:cs typeface="Arial" panose="020B0604020202020204" pitchFamily="34" charset="0"/>
                <a:sym typeface="Virtual"/>
              </a:rPr>
              <a:t>Living Ears Wide Open</a:t>
            </a:r>
          </a:p>
        </p:txBody>
      </p:sp>
    </p:spTree>
    <p:extLst>
      <p:ext uri="{BB962C8B-B14F-4D97-AF65-F5344CB8AC3E}">
        <p14:creationId xmlns:p14="http://schemas.microsoft.com/office/powerpoint/2010/main" val="299684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0B2908F3-6912-316A-38A7-83D0CF5725C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EC9762E-3FB2-FAD2-F9E1-529D911763B7}"/>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12546F7C-7F50-D754-7C1B-14F1946FA238}"/>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2957FB9A-FAF0-2D57-D56D-52AA77517CBA}"/>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1EC73036-B060-0671-E2AB-5B6F65C44289}"/>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9D4C01A4-43E1-1F3C-C578-514226C1BB25}"/>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D7B5809E-5F84-E89C-B152-E2BD13DA2F61}"/>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933CF090-F253-EFE9-8D86-D2B917884C7E}"/>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grpSp>
        <p:nvGrpSpPr>
          <p:cNvPr id="10" name="Group 9">
            <a:extLst>
              <a:ext uri="{FF2B5EF4-FFF2-40B4-BE49-F238E27FC236}">
                <a16:creationId xmlns:a16="http://schemas.microsoft.com/office/drawing/2014/main" id="{0E739753-E6EA-A51B-E4F2-E55F1199A6C2}"/>
              </a:ext>
            </a:extLst>
          </p:cNvPr>
          <p:cNvGrpSpPr/>
          <p:nvPr/>
        </p:nvGrpSpPr>
        <p:grpSpPr>
          <a:xfrm>
            <a:off x="2560155" y="1564867"/>
            <a:ext cx="14043212" cy="8628473"/>
            <a:chOff x="2556585" y="1564867"/>
            <a:chExt cx="14564946" cy="8628473"/>
          </a:xfrm>
        </p:grpSpPr>
        <p:sp>
          <p:nvSpPr>
            <p:cNvPr id="11" name="TextBox 10">
              <a:extLst>
                <a:ext uri="{FF2B5EF4-FFF2-40B4-BE49-F238E27FC236}">
                  <a16:creationId xmlns:a16="http://schemas.microsoft.com/office/drawing/2014/main" id="{9EC5B3E0-0575-E6A8-5939-157D6F776DC6}"/>
                </a:ext>
              </a:extLst>
            </p:cNvPr>
            <p:cNvSpPr txBox="1"/>
            <p:nvPr/>
          </p:nvSpPr>
          <p:spPr>
            <a:xfrm>
              <a:off x="2556585" y="1564867"/>
              <a:ext cx="14564946" cy="1740220"/>
            </a:xfrm>
            <a:prstGeom prst="rect">
              <a:avLst/>
            </a:prstGeom>
            <a:noFill/>
          </p:spPr>
          <p:txBody>
            <a:bodyPr wrap="square">
              <a:spAutoFit/>
            </a:bodyPr>
            <a:lstStyle/>
            <a:p>
              <a:pPr algn="ctr">
                <a:lnSpc>
                  <a:spcPct val="115000"/>
                </a:lnSpc>
                <a:spcAft>
                  <a:spcPts val="800"/>
                </a:spcAft>
              </a:pP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Four Voices Compete for Our Attention</a:t>
              </a:r>
            </a:p>
          </p:txBody>
        </p:sp>
        <p:sp>
          <p:nvSpPr>
            <p:cNvPr id="8" name="TextBox 7">
              <a:extLst>
                <a:ext uri="{FF2B5EF4-FFF2-40B4-BE49-F238E27FC236}">
                  <a16:creationId xmlns:a16="http://schemas.microsoft.com/office/drawing/2014/main" id="{3AECCBE7-88E8-1E95-6A6F-01713F48726C}"/>
                </a:ext>
              </a:extLst>
            </p:cNvPr>
            <p:cNvSpPr txBox="1"/>
            <p:nvPr/>
          </p:nvSpPr>
          <p:spPr>
            <a:xfrm>
              <a:off x="3332948" y="3237590"/>
              <a:ext cx="13345702" cy="6955750"/>
            </a:xfrm>
            <a:prstGeom prst="rect">
              <a:avLst/>
            </a:prstGeom>
            <a:noFill/>
          </p:spPr>
          <p:txBody>
            <a:bodyPr wrap="square" rtlCol="0">
              <a:spAutoFit/>
            </a:bodyPr>
            <a:lstStyle/>
            <a:p>
              <a:pPr algn="ctr">
                <a:lnSpc>
                  <a:spcPct val="150000"/>
                </a:lnSpc>
              </a:pPr>
              <a:r>
                <a:rPr lang="en-US" sz="4400" b="1" dirty="0">
                  <a:solidFill>
                    <a:srgbClr val="586260"/>
                  </a:solidFill>
                  <a:latin typeface="Arial" panose="020B0604020202020204" pitchFamily="34" charset="0"/>
                  <a:cs typeface="Arial" panose="020B0604020202020204" pitchFamily="34" charset="0"/>
                </a:rPr>
                <a:t>The Voices of Three Predators:</a:t>
              </a:r>
            </a:p>
            <a:p>
              <a:pPr marL="2857500" lvl="5" indent="-571500">
                <a:lnSpc>
                  <a:spcPct val="150000"/>
                </a:lnSpc>
                <a:buFont typeface="Arial" panose="020B0604020202020204" pitchFamily="34" charset="0"/>
                <a:buChar char="•"/>
              </a:pPr>
              <a:r>
                <a:rPr lang="en-US" sz="4400" dirty="0">
                  <a:solidFill>
                    <a:srgbClr val="586260"/>
                  </a:solidFill>
                  <a:latin typeface="Arial" panose="020B0604020202020204" pitchFamily="34" charset="0"/>
                  <a:cs typeface="Arial" panose="020B0604020202020204" pitchFamily="34" charset="0"/>
                </a:rPr>
                <a:t>Satan – 1 Peter 5:8</a:t>
              </a:r>
            </a:p>
            <a:p>
              <a:pPr marL="2857500" lvl="5" indent="-571500">
                <a:lnSpc>
                  <a:spcPct val="150000"/>
                </a:lnSpc>
                <a:buFont typeface="Arial" panose="020B0604020202020204" pitchFamily="34" charset="0"/>
                <a:buChar char="•"/>
              </a:pPr>
              <a:r>
                <a:rPr lang="en-US" sz="4400" dirty="0">
                  <a:solidFill>
                    <a:srgbClr val="586260"/>
                  </a:solidFill>
                  <a:latin typeface="Arial" panose="020B0604020202020204" pitchFamily="34" charset="0"/>
                  <a:cs typeface="Arial" panose="020B0604020202020204" pitchFamily="34" charset="0"/>
                </a:rPr>
                <a:t>Sin – Romans 7:17, James 1:15 </a:t>
              </a:r>
            </a:p>
            <a:p>
              <a:pPr marL="2857500" lvl="5" indent="-571500">
                <a:lnSpc>
                  <a:spcPct val="150000"/>
                </a:lnSpc>
                <a:buFont typeface="Arial" panose="020B0604020202020204" pitchFamily="34" charset="0"/>
                <a:buChar char="•"/>
              </a:pPr>
              <a:r>
                <a:rPr lang="en-US" sz="4400" dirty="0">
                  <a:solidFill>
                    <a:srgbClr val="586260"/>
                  </a:solidFill>
                  <a:latin typeface="Arial" panose="020B0604020202020204" pitchFamily="34" charset="0"/>
                  <a:cs typeface="Arial" panose="020B0604020202020204" pitchFamily="34" charset="0"/>
                </a:rPr>
                <a:t>Self – Ephesians 4:22-24</a:t>
              </a:r>
            </a:p>
            <a:p>
              <a:pPr lvl="5">
                <a:lnSpc>
                  <a:spcPct val="150000"/>
                </a:lnSpc>
              </a:pPr>
              <a:endParaRPr lang="en-US" sz="4400" dirty="0">
                <a:solidFill>
                  <a:srgbClr val="586260"/>
                </a:solidFill>
                <a:latin typeface="Arial" panose="020B0604020202020204" pitchFamily="34" charset="0"/>
                <a:cs typeface="Arial" panose="020B0604020202020204" pitchFamily="34" charset="0"/>
              </a:endParaRPr>
            </a:p>
            <a:p>
              <a:pPr algn="ctr"/>
              <a:r>
                <a:rPr lang="en-US" sz="4000" b="1" dirty="0">
                  <a:solidFill>
                    <a:srgbClr val="586260"/>
                  </a:solidFill>
                  <a:latin typeface="Arial" panose="020B0604020202020204" pitchFamily="34" charset="0"/>
                  <a:cs typeface="Arial" panose="020B0604020202020204" pitchFamily="34" charset="0"/>
                </a:rPr>
                <a:t>LOUDER       LONGER       LODGED</a:t>
              </a:r>
            </a:p>
            <a:p>
              <a:pPr lvl="8"/>
              <a:endParaRPr lang="en-US" sz="4000" b="1" dirty="0">
                <a:solidFill>
                  <a:srgbClr val="586260"/>
                </a:solidFill>
                <a:latin typeface="Arial" panose="020B0604020202020204" pitchFamily="34" charset="0"/>
                <a:cs typeface="Arial" panose="020B0604020202020204" pitchFamily="34" charset="0"/>
              </a:endParaRPr>
            </a:p>
            <a:p>
              <a:pPr algn="ctr"/>
              <a:endParaRPr lang="en-US" sz="3600" dirty="0">
                <a:solidFill>
                  <a:srgbClr val="586260"/>
                </a:solidFill>
                <a:latin typeface="Arial" panose="020B0604020202020204" pitchFamily="34" charset="0"/>
                <a:cs typeface="Arial" panose="020B0604020202020204" pitchFamily="34" charset="0"/>
              </a:endParaRPr>
            </a:p>
          </p:txBody>
        </p:sp>
      </p:grpSp>
      <p:sp>
        <p:nvSpPr>
          <p:cNvPr id="18" name="Arrow: Left 17">
            <a:extLst>
              <a:ext uri="{FF2B5EF4-FFF2-40B4-BE49-F238E27FC236}">
                <a16:creationId xmlns:a16="http://schemas.microsoft.com/office/drawing/2014/main" id="{A2E55D51-D410-60A8-83D6-B01597FFF277}"/>
              </a:ext>
            </a:extLst>
          </p:cNvPr>
          <p:cNvSpPr/>
          <p:nvPr/>
        </p:nvSpPr>
        <p:spPr>
          <a:xfrm flipH="1">
            <a:off x="7800978" y="8420100"/>
            <a:ext cx="528653" cy="426719"/>
          </a:xfrm>
          <a:prstGeom prst="leftArrow">
            <a:avLst/>
          </a:prstGeom>
          <a:solidFill>
            <a:srgbClr val="79924D"/>
          </a:solidFill>
          <a:ln>
            <a:solidFill>
              <a:srgbClr val="7992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79924D"/>
              </a:highlight>
            </a:endParaRPr>
          </a:p>
        </p:txBody>
      </p:sp>
      <p:sp>
        <p:nvSpPr>
          <p:cNvPr id="19" name="Arrow: Left 18">
            <a:extLst>
              <a:ext uri="{FF2B5EF4-FFF2-40B4-BE49-F238E27FC236}">
                <a16:creationId xmlns:a16="http://schemas.microsoft.com/office/drawing/2014/main" id="{C68E45BE-A282-9B57-47A7-AE40EB461E3C}"/>
              </a:ext>
            </a:extLst>
          </p:cNvPr>
          <p:cNvSpPr/>
          <p:nvPr/>
        </p:nvSpPr>
        <p:spPr>
          <a:xfrm flipH="1">
            <a:off x="10996839" y="8420100"/>
            <a:ext cx="528653" cy="426719"/>
          </a:xfrm>
          <a:prstGeom prst="leftArrow">
            <a:avLst/>
          </a:prstGeom>
          <a:solidFill>
            <a:srgbClr val="79924D"/>
          </a:solidFill>
          <a:ln>
            <a:solidFill>
              <a:srgbClr val="7992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79924D"/>
              </a:highlight>
            </a:endParaRPr>
          </a:p>
        </p:txBody>
      </p:sp>
      <p:sp>
        <p:nvSpPr>
          <p:cNvPr id="12" name="TextBox 11">
            <a:extLst>
              <a:ext uri="{FF2B5EF4-FFF2-40B4-BE49-F238E27FC236}">
                <a16:creationId xmlns:a16="http://schemas.microsoft.com/office/drawing/2014/main" id="{D7858709-5CB5-7B5D-1B02-AB87D3E8BA8F}"/>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197679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F00ADF99-68DB-045B-C27C-2197CD5CE3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99BFC6-54CC-C3D9-C3AF-6392D2CD99FA}"/>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1CEE17EE-1C5A-4032-66CB-B5E56761D141}"/>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E3A18BFA-21DD-15DF-6C23-9A5791487E1D}"/>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918FC709-65DD-20E9-230C-1F8D89161D2E}"/>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229E586A-F9DC-DE1E-7180-94E3C345AE6C}"/>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EA267FEA-4EB2-AF15-E7B2-96E6F55B841D}"/>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007F4E26-66D2-6DD8-6173-C872D848BFC8}"/>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1" name="TextBox 10">
            <a:extLst>
              <a:ext uri="{FF2B5EF4-FFF2-40B4-BE49-F238E27FC236}">
                <a16:creationId xmlns:a16="http://schemas.microsoft.com/office/drawing/2014/main" id="{57422C81-C65B-BD58-3767-09EFC319DB9B}"/>
              </a:ext>
            </a:extLst>
          </p:cNvPr>
          <p:cNvSpPr txBox="1"/>
          <p:nvPr/>
        </p:nvSpPr>
        <p:spPr>
          <a:xfrm>
            <a:off x="3545224" y="1626224"/>
            <a:ext cx="14255392" cy="1740220"/>
          </a:xfrm>
          <a:prstGeom prst="rect">
            <a:avLst/>
          </a:prstGeom>
          <a:noFill/>
        </p:spPr>
        <p:txBody>
          <a:bodyPr wrap="square">
            <a:spAutoFit/>
          </a:bodyPr>
          <a:lstStyle/>
          <a:p>
            <a:pPr>
              <a:lnSpc>
                <a:spcPct val="115000"/>
              </a:lnSpc>
              <a:spcAft>
                <a:spcPts val="800"/>
              </a:spcAft>
            </a:pP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Zechariah 7:11-12 ESV </a:t>
            </a:r>
          </a:p>
        </p:txBody>
      </p:sp>
      <p:sp>
        <p:nvSpPr>
          <p:cNvPr id="8" name="TextBox 7">
            <a:extLst>
              <a:ext uri="{FF2B5EF4-FFF2-40B4-BE49-F238E27FC236}">
                <a16:creationId xmlns:a16="http://schemas.microsoft.com/office/drawing/2014/main" id="{1A7D9C05-FB25-C0B3-FF5A-3B90E4B562E7}"/>
              </a:ext>
            </a:extLst>
          </p:cNvPr>
          <p:cNvSpPr txBox="1"/>
          <p:nvPr/>
        </p:nvSpPr>
        <p:spPr>
          <a:xfrm>
            <a:off x="2823695" y="3569777"/>
            <a:ext cx="13716000" cy="4955203"/>
          </a:xfrm>
          <a:prstGeom prst="rect">
            <a:avLst/>
          </a:prstGeom>
          <a:noFill/>
        </p:spPr>
        <p:txBody>
          <a:bodyPr wrap="square" rtlCol="0">
            <a:spAutoFit/>
          </a:bodyPr>
          <a:lstStyle/>
          <a:p>
            <a:pPr algn="ctr"/>
            <a:r>
              <a:rPr lang="en-US" sz="3600" dirty="0">
                <a:solidFill>
                  <a:srgbClr val="586260"/>
                </a:solidFill>
                <a:latin typeface="Arial" panose="020B0604020202020204" pitchFamily="34" charset="0"/>
                <a:cs typeface="Arial" panose="020B0604020202020204" pitchFamily="34" charset="0"/>
              </a:rPr>
              <a:t>“But they refused to pay attention and turned a stubborn shoulder and stopped their ears that they might not hear.*</a:t>
            </a:r>
          </a:p>
          <a:p>
            <a:pPr algn="ctr"/>
            <a:r>
              <a:rPr lang="en-US" sz="3600" dirty="0">
                <a:solidFill>
                  <a:srgbClr val="586260"/>
                </a:solidFill>
                <a:latin typeface="Arial" panose="020B0604020202020204" pitchFamily="34" charset="0"/>
                <a:cs typeface="Arial" panose="020B0604020202020204" pitchFamily="34" charset="0"/>
              </a:rPr>
              <a:t>They made their hearts diamond-hard </a:t>
            </a:r>
          </a:p>
          <a:p>
            <a:pPr algn="ctr"/>
            <a:r>
              <a:rPr lang="en-US" sz="3600" dirty="0">
                <a:solidFill>
                  <a:srgbClr val="586260"/>
                </a:solidFill>
                <a:latin typeface="Arial" panose="020B0604020202020204" pitchFamily="34" charset="0"/>
                <a:cs typeface="Arial" panose="020B0604020202020204" pitchFamily="34" charset="0"/>
              </a:rPr>
              <a:t>lest they should hear the law </a:t>
            </a:r>
          </a:p>
          <a:p>
            <a:pPr algn="ctr"/>
            <a:r>
              <a:rPr lang="en-US" sz="3600" dirty="0">
                <a:solidFill>
                  <a:srgbClr val="586260"/>
                </a:solidFill>
                <a:latin typeface="Arial" panose="020B0604020202020204" pitchFamily="34" charset="0"/>
                <a:cs typeface="Arial" panose="020B0604020202020204" pitchFamily="34" charset="0"/>
              </a:rPr>
              <a:t>and the words that the LORD of hosts had sent </a:t>
            </a:r>
          </a:p>
          <a:p>
            <a:pPr algn="ctr"/>
            <a:r>
              <a:rPr lang="en-US" sz="3600" dirty="0">
                <a:solidFill>
                  <a:srgbClr val="586260"/>
                </a:solidFill>
                <a:latin typeface="Arial" panose="020B0604020202020204" pitchFamily="34" charset="0"/>
                <a:cs typeface="Arial" panose="020B0604020202020204" pitchFamily="34" charset="0"/>
              </a:rPr>
              <a:t>by His Spirit through the former prophets.”</a:t>
            </a:r>
          </a:p>
          <a:p>
            <a:pPr algn="ctr"/>
            <a:r>
              <a:rPr lang="en-US" sz="3600" dirty="0">
                <a:solidFill>
                  <a:srgbClr val="586260"/>
                </a:solidFill>
                <a:latin typeface="Arial" panose="020B0604020202020204" pitchFamily="34" charset="0"/>
                <a:cs typeface="Arial" panose="020B0604020202020204" pitchFamily="34" charset="0"/>
              </a:rPr>
              <a:t>Zechariah 7:11-12 ESV</a:t>
            </a:r>
          </a:p>
          <a:p>
            <a:pPr algn="ctr"/>
            <a:endParaRPr lang="en-US" sz="3600" i="1" dirty="0">
              <a:solidFill>
                <a:srgbClr val="586260"/>
              </a:solidFill>
              <a:latin typeface="Arial" panose="020B0604020202020204" pitchFamily="34" charset="0"/>
              <a:cs typeface="Arial" panose="020B0604020202020204" pitchFamily="34" charset="0"/>
            </a:endParaRPr>
          </a:p>
          <a:p>
            <a:r>
              <a:rPr lang="en-US" sz="2800" i="1" dirty="0">
                <a:solidFill>
                  <a:srgbClr val="586260"/>
                </a:solidFill>
                <a:latin typeface="Arial" panose="020B0604020202020204" pitchFamily="34" charset="0"/>
                <a:cs typeface="Arial" panose="020B0604020202020204" pitchFamily="34" charset="0"/>
              </a:rPr>
              <a:t>* Hebrew: “and made their ears too heavy to hear”</a:t>
            </a:r>
          </a:p>
        </p:txBody>
      </p:sp>
      <p:sp>
        <p:nvSpPr>
          <p:cNvPr id="10" name="TextBox 9">
            <a:extLst>
              <a:ext uri="{FF2B5EF4-FFF2-40B4-BE49-F238E27FC236}">
                <a16:creationId xmlns:a16="http://schemas.microsoft.com/office/drawing/2014/main" id="{1C1F94C1-1852-2C74-296D-8C107CEC55E1}"/>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4838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40AB7223-3684-AD03-A233-03350BDB07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FE9620E-C323-6717-34F9-C5DC66EC4B61}"/>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4E53599F-BB35-B957-77DB-9C313756B112}"/>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2FE7130E-0613-D3F3-3C01-3BB257BD6FA2}"/>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DA42E92F-2D42-E95E-F872-245D5B273D4D}"/>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274585E6-6C83-01E5-0A6E-DA17418261CC}"/>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2A88F995-7D31-323A-00E0-F000BD26BD20}"/>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F8FF3CED-AE60-15E8-4C08-B94DB7ABC31A}"/>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grpSp>
        <p:nvGrpSpPr>
          <p:cNvPr id="12" name="Group 11">
            <a:extLst>
              <a:ext uri="{FF2B5EF4-FFF2-40B4-BE49-F238E27FC236}">
                <a16:creationId xmlns:a16="http://schemas.microsoft.com/office/drawing/2014/main" id="{F3919F85-3454-91F3-4AF8-6E4CB33A98FA}"/>
              </a:ext>
            </a:extLst>
          </p:cNvPr>
          <p:cNvGrpSpPr/>
          <p:nvPr/>
        </p:nvGrpSpPr>
        <p:grpSpPr>
          <a:xfrm>
            <a:off x="2656254" y="1980289"/>
            <a:ext cx="15240461" cy="4533864"/>
            <a:chOff x="2560155" y="1626224"/>
            <a:chExt cx="15240461" cy="4533864"/>
          </a:xfrm>
        </p:grpSpPr>
        <p:sp>
          <p:nvSpPr>
            <p:cNvPr id="11" name="TextBox 10">
              <a:extLst>
                <a:ext uri="{FF2B5EF4-FFF2-40B4-BE49-F238E27FC236}">
                  <a16:creationId xmlns:a16="http://schemas.microsoft.com/office/drawing/2014/main" id="{3B95E093-8586-353C-7CA1-A8FD2EB9E5E9}"/>
                </a:ext>
              </a:extLst>
            </p:cNvPr>
            <p:cNvSpPr txBox="1"/>
            <p:nvPr/>
          </p:nvSpPr>
          <p:spPr>
            <a:xfrm>
              <a:off x="2560155" y="1626224"/>
              <a:ext cx="15240461" cy="1740220"/>
            </a:xfrm>
            <a:prstGeom prst="rect">
              <a:avLst/>
            </a:prstGeom>
            <a:noFill/>
          </p:spPr>
          <p:txBody>
            <a:bodyPr wrap="square">
              <a:spAutoFit/>
            </a:bodyPr>
            <a:lstStyle/>
            <a:p>
              <a:pPr algn="ctr">
                <a:lnSpc>
                  <a:spcPct val="115000"/>
                </a:lnSpc>
                <a:spcAft>
                  <a:spcPts val="800"/>
                </a:spcAft>
              </a:pP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2 Corinthians 3:18 ESV </a:t>
              </a:r>
            </a:p>
          </p:txBody>
        </p:sp>
        <p:sp>
          <p:nvSpPr>
            <p:cNvPr id="8" name="TextBox 7">
              <a:extLst>
                <a:ext uri="{FF2B5EF4-FFF2-40B4-BE49-F238E27FC236}">
                  <a16:creationId xmlns:a16="http://schemas.microsoft.com/office/drawing/2014/main" id="{CB092D3E-3CFE-DFC2-6997-4115A33A353A}"/>
                </a:ext>
              </a:extLst>
            </p:cNvPr>
            <p:cNvSpPr txBox="1"/>
            <p:nvPr/>
          </p:nvSpPr>
          <p:spPr>
            <a:xfrm>
              <a:off x="2823695" y="3451654"/>
              <a:ext cx="13716000" cy="2708434"/>
            </a:xfrm>
            <a:prstGeom prst="rect">
              <a:avLst/>
            </a:prstGeom>
            <a:noFill/>
          </p:spPr>
          <p:txBody>
            <a:bodyPr wrap="square" rtlCol="0">
              <a:spAutoFit/>
            </a:bodyPr>
            <a:lstStyle/>
            <a:p>
              <a:r>
                <a:rPr lang="en-US" dirty="0"/>
                <a:t> </a:t>
              </a:r>
            </a:p>
            <a:p>
              <a:pPr lvl="1"/>
              <a:r>
                <a:rPr lang="en-US" sz="3800" dirty="0">
                  <a:solidFill>
                    <a:srgbClr val="586260"/>
                  </a:solidFill>
                  <a:latin typeface="Arial" panose="020B0604020202020204" pitchFamily="34" charset="0"/>
                  <a:cs typeface="Arial" panose="020B0604020202020204" pitchFamily="34" charset="0"/>
                </a:rPr>
                <a:t>“And we all...are being transformed into the same image from one degree of glory to another. For this comes from the Lord who is the Spirit. </a:t>
              </a:r>
            </a:p>
            <a:p>
              <a:r>
                <a:rPr lang="en-US" sz="3800" dirty="0">
                  <a:solidFill>
                    <a:srgbClr val="586260"/>
                  </a:solidFill>
                  <a:latin typeface="Arial" panose="020B0604020202020204" pitchFamily="34" charset="0"/>
                  <a:cs typeface="Arial" panose="020B0604020202020204" pitchFamily="34" charset="0"/>
                </a:rPr>
                <a:t> </a:t>
              </a:r>
            </a:p>
          </p:txBody>
        </p:sp>
      </p:grpSp>
      <p:sp>
        <p:nvSpPr>
          <p:cNvPr id="10" name="TextBox 9">
            <a:extLst>
              <a:ext uri="{FF2B5EF4-FFF2-40B4-BE49-F238E27FC236}">
                <a16:creationId xmlns:a16="http://schemas.microsoft.com/office/drawing/2014/main" id="{0E4015A5-A447-73D3-66C5-4073496817EF}"/>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07904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246232D4-725D-08F4-0797-437CB787C58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E92BB79-4ADC-5672-FDA9-F08ABD88491F}"/>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5F3D1A8A-67AF-DF77-13C4-61584B2BC971}"/>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0A2D0739-342A-C1D2-0591-EF974064965B}"/>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AC561520-EDAA-783B-14E0-015F53EF94A4}"/>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FAC41DB6-551F-61EE-42C9-75F4D49ED24B}"/>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3CE4D0E0-AF77-3D50-9B7D-46F56144ADF9}"/>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7BC68568-AE3B-8CD3-E82E-7D3E008F41BE}"/>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1" name="TextBox 10">
            <a:extLst>
              <a:ext uri="{FF2B5EF4-FFF2-40B4-BE49-F238E27FC236}">
                <a16:creationId xmlns:a16="http://schemas.microsoft.com/office/drawing/2014/main" id="{4CB75B72-DC6B-FABD-5049-D19F0737867D}"/>
              </a:ext>
            </a:extLst>
          </p:cNvPr>
          <p:cNvSpPr txBox="1"/>
          <p:nvPr/>
        </p:nvSpPr>
        <p:spPr>
          <a:xfrm>
            <a:off x="3615361" y="1795627"/>
            <a:ext cx="14672639" cy="675249"/>
          </a:xfrm>
          <a:prstGeom prst="rect">
            <a:avLst/>
          </a:prstGeom>
          <a:noFill/>
        </p:spPr>
        <p:txBody>
          <a:bodyPr wrap="square">
            <a:spAutoFit/>
          </a:bodyPr>
          <a:lstStyle/>
          <a:p>
            <a:pPr>
              <a:lnSpc>
                <a:spcPct val="115000"/>
              </a:lnSpc>
              <a:spcAft>
                <a:spcPts val="800"/>
              </a:spcAft>
            </a:pPr>
            <a:r>
              <a:rPr lang="en-US" sz="3600" kern="100" dirty="0">
                <a:solidFill>
                  <a:srgbClr val="586260"/>
                </a:solidFill>
                <a:latin typeface="Arial" panose="020B0604020202020204" pitchFamily="34" charset="0"/>
                <a:ea typeface="Aptos" panose="020B0004020202020204" pitchFamily="34" charset="0"/>
                <a:cs typeface="Arial" panose="020B0604020202020204" pitchFamily="34" charset="0"/>
              </a:rPr>
              <a:t>     </a:t>
            </a:r>
            <a:endParaRPr lang="en-US" sz="3600" b="1" kern="100" dirty="0">
              <a:solidFill>
                <a:srgbClr val="58626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4AE4B1A-698E-6BA7-9231-080E268269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906" y="578312"/>
            <a:ext cx="6162733" cy="9130375"/>
          </a:xfrm>
          <a:prstGeom prst="rect">
            <a:avLst/>
          </a:prstGeom>
          <a:noFill/>
          <a:ln w="28575">
            <a:solidFill>
              <a:srgbClr val="586260"/>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26B9746-770A-A03F-7B30-2C1F54C007F4}"/>
              </a:ext>
            </a:extLst>
          </p:cNvPr>
          <p:cNvSpPr txBox="1"/>
          <p:nvPr/>
        </p:nvSpPr>
        <p:spPr>
          <a:xfrm rot="20436003">
            <a:off x="2493563" y="5746401"/>
            <a:ext cx="5615258" cy="1740220"/>
          </a:xfrm>
          <a:prstGeom prst="rect">
            <a:avLst/>
          </a:prstGeom>
          <a:noFill/>
        </p:spPr>
        <p:txBody>
          <a:bodyPr wrap="square">
            <a:spAutoFit/>
          </a:bodyPr>
          <a:lstStyle/>
          <a:p>
            <a:pPr>
              <a:lnSpc>
                <a:spcPct val="115000"/>
              </a:lnSpc>
              <a:spcAft>
                <a:spcPts val="800"/>
              </a:spcAft>
            </a:pP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Ellie’s Magic Trick</a:t>
            </a:r>
          </a:p>
        </p:txBody>
      </p:sp>
      <p:sp>
        <p:nvSpPr>
          <p:cNvPr id="12" name="TextBox 11">
            <a:extLst>
              <a:ext uri="{FF2B5EF4-FFF2-40B4-BE49-F238E27FC236}">
                <a16:creationId xmlns:a16="http://schemas.microsoft.com/office/drawing/2014/main" id="{F210CD5B-DDCE-956F-05BF-5B8DAB6AC74C}"/>
              </a:ext>
            </a:extLst>
          </p:cNvPr>
          <p:cNvSpPr txBox="1"/>
          <p:nvPr/>
        </p:nvSpPr>
        <p:spPr>
          <a:xfrm rot="20436003">
            <a:off x="3207245" y="2970482"/>
            <a:ext cx="5615258" cy="1740220"/>
          </a:xfrm>
          <a:prstGeom prst="rect">
            <a:avLst/>
          </a:prstGeom>
          <a:noFill/>
        </p:spPr>
        <p:txBody>
          <a:bodyPr wrap="square">
            <a:spAutoFit/>
          </a:bodyPr>
          <a:lstStyle/>
          <a:p>
            <a:pPr>
              <a:lnSpc>
                <a:spcPct val="115000"/>
              </a:lnSpc>
              <a:spcAft>
                <a:spcPts val="800"/>
              </a:spcAft>
            </a:pP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Rusty’s Little Girl</a:t>
            </a:r>
          </a:p>
        </p:txBody>
      </p:sp>
      <p:sp>
        <p:nvSpPr>
          <p:cNvPr id="8" name="TextBox 7">
            <a:extLst>
              <a:ext uri="{FF2B5EF4-FFF2-40B4-BE49-F238E27FC236}">
                <a16:creationId xmlns:a16="http://schemas.microsoft.com/office/drawing/2014/main" id="{5872C200-490C-59E9-2443-32E0345F8262}"/>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216454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4318478B-F3EF-BAFF-CB66-13F635DDEA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4D19DBD-BDCC-D11E-BB8D-776391CA8032}"/>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A7FF55B4-655C-483C-F2FF-4B7D0957D671}"/>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874E99D3-5876-AED7-7B5B-9DF9D46E16A6}"/>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DBAE6F72-29FA-F51D-8E18-C617F0C8C736}"/>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2AD3CAB7-6260-3161-5577-BD962C1904F3}"/>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665A4D72-FB91-6C6F-1478-63615FB6BC16}"/>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EE08620F-189C-DA7C-53FD-A29491190024}"/>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grpSp>
        <p:nvGrpSpPr>
          <p:cNvPr id="12" name="Group 11">
            <a:extLst>
              <a:ext uri="{FF2B5EF4-FFF2-40B4-BE49-F238E27FC236}">
                <a16:creationId xmlns:a16="http://schemas.microsoft.com/office/drawing/2014/main" id="{274C455D-ACF2-DFEA-AB3B-A1FB8E4B3886}"/>
              </a:ext>
            </a:extLst>
          </p:cNvPr>
          <p:cNvGrpSpPr/>
          <p:nvPr/>
        </p:nvGrpSpPr>
        <p:grpSpPr>
          <a:xfrm>
            <a:off x="3391997" y="1768854"/>
            <a:ext cx="14022940" cy="6975134"/>
            <a:chOff x="3391997" y="1768854"/>
            <a:chExt cx="14022940" cy="6975134"/>
          </a:xfrm>
        </p:grpSpPr>
        <p:sp>
          <p:nvSpPr>
            <p:cNvPr id="8" name="TextBox 8">
              <a:extLst>
                <a:ext uri="{FF2B5EF4-FFF2-40B4-BE49-F238E27FC236}">
                  <a16:creationId xmlns:a16="http://schemas.microsoft.com/office/drawing/2014/main" id="{977FF303-0710-BBCD-3B27-A23444396E33}"/>
                </a:ext>
              </a:extLst>
            </p:cNvPr>
            <p:cNvSpPr txBox="1"/>
            <p:nvPr/>
          </p:nvSpPr>
          <p:spPr>
            <a:xfrm>
              <a:off x="3391997" y="1768854"/>
              <a:ext cx="13896090" cy="1574662"/>
            </a:xfrm>
            <a:prstGeom prst="rect">
              <a:avLst/>
            </a:prstGeom>
          </p:spPr>
          <p:txBody>
            <a:bodyPr wrap="square" lIns="0" tIns="0" rIns="0" bIns="0" rtlCol="0" anchor="t">
              <a:spAutoFit/>
            </a:bodyPr>
            <a:lstStyle/>
            <a:p>
              <a:pPr algn="ctr">
                <a:lnSpc>
                  <a:spcPts val="13070"/>
                </a:lnSpc>
                <a:spcBef>
                  <a:spcPct val="0"/>
                </a:spcBef>
              </a:pPr>
              <a:r>
                <a:rPr lang="en-US" sz="10000" spc="560" dirty="0">
                  <a:solidFill>
                    <a:srgbClr val="79924D"/>
                  </a:solidFill>
                  <a:latin typeface="Virtual"/>
                  <a:ea typeface="Virtual"/>
                  <a:cs typeface="Virtual"/>
                  <a:sym typeface="Virtual"/>
                </a:rPr>
                <a:t>The Fourth Voice: </a:t>
              </a:r>
              <a:r>
                <a:rPr lang="en-US" sz="10000" spc="560" dirty="0">
                  <a:solidFill>
                    <a:srgbClr val="79924D"/>
                  </a:solidFill>
                  <a:latin typeface="Virtual"/>
                  <a:ea typeface="Virtual"/>
                  <a:cs typeface="Arial" panose="020B0604020202020204" pitchFamily="34" charset="0"/>
                  <a:sym typeface="Virtual"/>
                </a:rPr>
                <a:t>God’s Holy Spirit</a:t>
              </a:r>
              <a:endParaRPr lang="en-US" sz="4000" spc="560" dirty="0">
                <a:solidFill>
                  <a:srgbClr val="79924D"/>
                </a:solidFill>
                <a:latin typeface="Arial" panose="020B0604020202020204" pitchFamily="34" charset="0"/>
                <a:ea typeface="Virtual"/>
                <a:cs typeface="Arial" panose="020B0604020202020204" pitchFamily="34" charset="0"/>
                <a:sym typeface="Virtual"/>
              </a:endParaRPr>
            </a:p>
          </p:txBody>
        </p:sp>
        <p:sp>
          <p:nvSpPr>
            <p:cNvPr id="10" name="TextBox 9">
              <a:extLst>
                <a:ext uri="{FF2B5EF4-FFF2-40B4-BE49-F238E27FC236}">
                  <a16:creationId xmlns:a16="http://schemas.microsoft.com/office/drawing/2014/main" id="{F34F3486-5687-20AB-2BD5-DB3612DDDA04}"/>
                </a:ext>
              </a:extLst>
            </p:cNvPr>
            <p:cNvSpPr txBox="1"/>
            <p:nvPr/>
          </p:nvSpPr>
          <p:spPr>
            <a:xfrm>
              <a:off x="3391997" y="3604119"/>
              <a:ext cx="14022940" cy="5139869"/>
            </a:xfrm>
            <a:prstGeom prst="rect">
              <a:avLst/>
            </a:prstGeom>
            <a:noFill/>
          </p:spPr>
          <p:txBody>
            <a:bodyPr wrap="square" rtlCol="0">
              <a:spAutoFit/>
            </a:bodyPr>
            <a:lstStyle/>
            <a:p>
              <a:pPr algn="ctr"/>
              <a:r>
                <a:rPr lang="en-US" sz="4400" b="1" dirty="0">
                  <a:solidFill>
                    <a:srgbClr val="79924D"/>
                  </a:solidFill>
                  <a:latin typeface="Arial "/>
                </a:rPr>
                <a:t>PROTECTOR</a:t>
              </a:r>
            </a:p>
            <a:p>
              <a:pPr algn="ctr"/>
              <a:endParaRPr lang="en-US" b="1" dirty="0">
                <a:solidFill>
                  <a:srgbClr val="586260"/>
                </a:solidFill>
                <a:latin typeface="Arial "/>
              </a:endParaRPr>
            </a:p>
            <a:p>
              <a:r>
                <a:rPr lang="en-US" sz="3800" dirty="0">
                  <a:solidFill>
                    <a:srgbClr val="586260"/>
                  </a:solidFill>
                  <a:latin typeface="Arial "/>
                </a:rPr>
                <a:t> “The Helper, the Holy Spirit, whom the Father will send in My name, He will teach you all things and bring to your remembrance all that I have said to you.</a:t>
              </a:r>
            </a:p>
            <a:p>
              <a:r>
                <a:rPr lang="en-US" sz="3800" dirty="0">
                  <a:solidFill>
                    <a:srgbClr val="586260"/>
                  </a:solidFill>
                  <a:latin typeface="Arial "/>
                </a:rPr>
                <a:t>     Peace, I leave with you; my peace I give to you. Not as the world gives do I give to you. Let not your hearts be troubled, neither let them be afraid.” </a:t>
              </a:r>
            </a:p>
            <a:p>
              <a:pPr algn="r"/>
              <a:r>
                <a:rPr lang="en-US" sz="3800" dirty="0">
                  <a:solidFill>
                    <a:srgbClr val="586260"/>
                  </a:solidFill>
                  <a:latin typeface="Arial "/>
                </a:rPr>
                <a:t>John 14:26-27 ESV</a:t>
              </a:r>
            </a:p>
          </p:txBody>
        </p:sp>
      </p:grpSp>
      <p:sp>
        <p:nvSpPr>
          <p:cNvPr id="11" name="TextBox 10">
            <a:extLst>
              <a:ext uri="{FF2B5EF4-FFF2-40B4-BE49-F238E27FC236}">
                <a16:creationId xmlns:a16="http://schemas.microsoft.com/office/drawing/2014/main" id="{DFD77326-E639-F201-1355-BEEC9078A9C0}"/>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19027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2F37B07C-CB4F-A474-8990-8A31AC811A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02DBB7-B381-7353-787E-CDE2DB5A453A}"/>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7926B365-A6AA-E2EF-F135-48648DD5A65E}"/>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967B9840-5F98-018C-1B75-628420929CC1}"/>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CE713B25-948A-433F-1806-4D0F56E7CE6B}"/>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43928549-D997-506C-191A-4CB52158B3AA}"/>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26464580-B87B-B8B5-C4CC-B9A9833B6735}"/>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17EE29E6-4FCF-8F3D-EE92-E219DC490DEC}"/>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FB0CD6E4-6853-3B8F-B905-2098562B9E68}"/>
              </a:ext>
            </a:extLst>
          </p:cNvPr>
          <p:cNvSpPr txBox="1"/>
          <p:nvPr/>
        </p:nvSpPr>
        <p:spPr>
          <a:xfrm>
            <a:off x="2560155" y="2832009"/>
            <a:ext cx="15727845" cy="3272691"/>
          </a:xfrm>
          <a:prstGeom prst="rect">
            <a:avLst/>
          </a:prstGeom>
          <a:noFill/>
        </p:spPr>
        <p:txBody>
          <a:bodyPr wrap="square">
            <a:spAutoFit/>
          </a:bodyPr>
          <a:lstStyle/>
          <a:p>
            <a:pPr marL="8890" marR="0" indent="-8890" algn="ctr">
              <a:spcAft>
                <a:spcPts val="800"/>
              </a:spcAft>
              <a:buNone/>
            </a:pPr>
            <a:r>
              <a:rPr lang="en-US" sz="10000" kern="100" dirty="0">
                <a:solidFill>
                  <a:srgbClr val="79924D"/>
                </a:solidFill>
                <a:effectLst/>
                <a:latin typeface="Virtual" panose="020B0604020202020204" charset="0"/>
                <a:ea typeface="Aptos" panose="020B0004020202020204" pitchFamily="34" charset="0"/>
                <a:cs typeface="Arial" panose="020B0604020202020204" pitchFamily="34" charset="0"/>
              </a:rPr>
              <a:t>Whoever has your ear</a:t>
            </a: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a:t>
            </a:r>
          </a:p>
          <a:p>
            <a:pPr marL="8890" marR="0" indent="-8890" algn="ctr">
              <a:spcAft>
                <a:spcPts val="800"/>
              </a:spcAft>
              <a:buNone/>
            </a:pPr>
            <a:r>
              <a:rPr lang="en-US" sz="10000" kern="100" dirty="0">
                <a:solidFill>
                  <a:srgbClr val="79924D"/>
                </a:solidFill>
                <a:effectLst/>
                <a:latin typeface="Virtual" panose="020B0604020202020204" charset="0"/>
                <a:ea typeface="Aptos" panose="020B0004020202020204" pitchFamily="34" charset="0"/>
                <a:cs typeface="Arial" panose="020B0604020202020204" pitchFamily="34" charset="0"/>
              </a:rPr>
              <a:t>Will eventually have you</a:t>
            </a: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r heart.</a:t>
            </a:r>
            <a:endParaRPr lang="en-US" sz="10000" kern="100" dirty="0">
              <a:solidFill>
                <a:srgbClr val="79924D"/>
              </a:solidFill>
              <a:effectLst/>
              <a:latin typeface="Virtual" panose="020B060402020202020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48683F9-2C09-1081-D777-935C4972D0BD}"/>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4588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BE96DF99-0263-970F-1D35-06AA44B526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BF7D41-E8C8-F40E-6E52-D6552CC94D2C}"/>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6FAB0BAC-889E-4032-50B4-C2106A6C2855}"/>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AC87262F-CCCC-3667-CC36-A363ABE41D28}"/>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D8A52464-4B57-8DC6-AD3B-F351C78074C5}"/>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983A8B26-5B6F-A7E0-AF07-9492E745CC21}"/>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A4CA45A6-2468-611B-24DF-BB257BC97370}"/>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86C9B535-1052-D7DA-8558-1F88144BF308}"/>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0566614B-5968-BFF4-F075-37DFD0932146}"/>
              </a:ext>
            </a:extLst>
          </p:cNvPr>
          <p:cNvSpPr txBox="1"/>
          <p:nvPr/>
        </p:nvSpPr>
        <p:spPr>
          <a:xfrm>
            <a:off x="0" y="2480902"/>
            <a:ext cx="18288000" cy="7017947"/>
          </a:xfrm>
          <a:prstGeom prst="rect">
            <a:avLst/>
          </a:prstGeom>
        </p:spPr>
        <p:txBody>
          <a:bodyPr wrap="square" lIns="0" tIns="0" rIns="0" bIns="0" rtlCol="0" anchor="t">
            <a:spAutoFit/>
          </a:bodyPr>
          <a:lstStyle/>
          <a:p>
            <a:pPr algn="ctr">
              <a:lnSpc>
                <a:spcPts val="13070"/>
              </a:lnSpc>
              <a:spcBef>
                <a:spcPct val="0"/>
              </a:spcBef>
            </a:pPr>
            <a:r>
              <a:rPr lang="en-US" sz="10000" spc="560" dirty="0">
                <a:solidFill>
                  <a:srgbClr val="79924D"/>
                </a:solidFill>
                <a:latin typeface="Virtual"/>
                <a:ea typeface="Virtual"/>
                <a:cs typeface="Virtual"/>
                <a:sym typeface="Virtual"/>
              </a:rPr>
              <a:t>Session Two</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Who Speaks Truth To Your Heart?</a:t>
            </a:r>
          </a:p>
          <a:p>
            <a:pPr algn="ctr">
              <a:lnSpc>
                <a:spcPct val="150000"/>
              </a:lnSpc>
              <a:spcBef>
                <a:spcPct val="0"/>
              </a:spcBef>
            </a:pPr>
            <a:endParaRPr lang="en-US" sz="1000" spc="560" dirty="0">
              <a:solidFill>
                <a:srgbClr val="79924D"/>
              </a:solidFill>
              <a:latin typeface="Arial" panose="020B0604020202020204" pitchFamily="34" charset="0"/>
              <a:ea typeface="Virtual"/>
              <a:cs typeface="Arial" panose="020B0604020202020204" pitchFamily="34" charset="0"/>
              <a:sym typeface="Virtual"/>
            </a:endParaRP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FOCUS: GOD’S WORD</a:t>
            </a:r>
          </a:p>
          <a:p>
            <a:pPr algn="ctr">
              <a:lnSpc>
                <a:spcPts val="13070"/>
              </a:lnSpc>
              <a:spcBef>
                <a:spcPct val="0"/>
              </a:spcBef>
            </a:pPr>
            <a:endParaRPr lang="en-US" sz="10000" spc="560" dirty="0">
              <a:solidFill>
                <a:srgbClr val="79924D"/>
              </a:solidFill>
              <a:latin typeface="Virtual"/>
              <a:ea typeface="Virtual"/>
              <a:cs typeface="Virtual"/>
              <a:sym typeface="Virtual"/>
            </a:endParaRPr>
          </a:p>
          <a:p>
            <a:pPr algn="ctr">
              <a:lnSpc>
                <a:spcPts val="13070"/>
              </a:lnSpc>
              <a:spcBef>
                <a:spcPct val="0"/>
              </a:spcBef>
            </a:pPr>
            <a:endParaRPr lang="en-US" sz="10000" spc="560" dirty="0">
              <a:solidFill>
                <a:srgbClr val="79924D"/>
              </a:solidFill>
              <a:latin typeface="Virtual"/>
              <a:ea typeface="Virtual"/>
              <a:cs typeface="Virtual"/>
              <a:sym typeface="Virtual"/>
            </a:endParaRPr>
          </a:p>
        </p:txBody>
      </p:sp>
      <p:sp>
        <p:nvSpPr>
          <p:cNvPr id="10" name="TextBox 9">
            <a:extLst>
              <a:ext uri="{FF2B5EF4-FFF2-40B4-BE49-F238E27FC236}">
                <a16:creationId xmlns:a16="http://schemas.microsoft.com/office/drawing/2014/main" id="{ED6240AD-3D46-C33C-6FE6-F23ED83AC9DD}"/>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760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2756BB95-3644-4663-7879-94D1347824D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B2A76A-FC82-A1FD-1013-5FB9725DE090}"/>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4D3B9865-87CE-E1F1-64F5-0E55765B4613}"/>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1844AF76-2FC7-D55D-A1DE-77D1335E5C34}"/>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ECC7153A-F770-D7E6-00C0-047AB8130959}"/>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008D42DE-C065-8004-92FD-3C30544F654C}"/>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97C785E7-CDF4-498B-3460-3687AEEDD36E}"/>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80E26924-28B6-F2F7-B7D2-C3E481CAC8A5}"/>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78B09840-31FA-91B3-7F38-65F1E6C3B434}"/>
              </a:ext>
            </a:extLst>
          </p:cNvPr>
          <p:cNvSpPr txBox="1"/>
          <p:nvPr/>
        </p:nvSpPr>
        <p:spPr>
          <a:xfrm>
            <a:off x="4900208" y="1359736"/>
            <a:ext cx="11088057" cy="7652159"/>
          </a:xfrm>
          <a:prstGeom prst="rect">
            <a:avLst/>
          </a:prstGeom>
          <a:noFill/>
        </p:spPr>
        <p:txBody>
          <a:bodyPr wrap="square">
            <a:spAutoFit/>
          </a:bodyPr>
          <a:lstStyle/>
          <a:p>
            <a:pPr marL="923290" lvl="2" indent="-8890">
              <a:lnSpc>
                <a:spcPct val="115000"/>
              </a:lnSpc>
              <a:spcAft>
                <a:spcPts val="800"/>
              </a:spcAft>
            </a:pPr>
            <a:r>
              <a:rPr lang="en-US" sz="10000" kern="100" dirty="0">
                <a:solidFill>
                  <a:srgbClr val="79924D"/>
                </a:solidFill>
                <a:effectLst/>
                <a:latin typeface="Virtual" panose="020B0604020202020204" charset="0"/>
                <a:ea typeface="Aptos" panose="020B0004020202020204" pitchFamily="34" charset="0"/>
                <a:cs typeface="Arial" panose="020B0604020202020204" pitchFamily="34" charset="0"/>
              </a:rPr>
              <a:t>Last Evening...</a:t>
            </a:r>
          </a:p>
          <a:p>
            <a:pPr marL="1380490" lvl="3" indent="-8890">
              <a:lnSpc>
                <a:spcPct val="115000"/>
              </a:lnSpc>
              <a:spcAft>
                <a:spcPts val="800"/>
              </a:spcAft>
            </a:pPr>
            <a:r>
              <a:rPr lang="en-US" sz="4000" i="1" kern="100" dirty="0">
                <a:solidFill>
                  <a:srgbClr val="586260"/>
                </a:solidFill>
                <a:latin typeface="Arial" panose="020B0604020202020204" pitchFamily="34" charset="0"/>
                <a:ea typeface="Aptos" panose="020B0004020202020204" pitchFamily="34" charset="0"/>
                <a:cs typeface="Arial" panose="020B0604020202020204" pitchFamily="34" charset="0"/>
              </a:rPr>
              <a:t>Sheep Have Excellent Hearing, &amp; They Know The Voice Of Their Shepherd.</a:t>
            </a:r>
          </a:p>
          <a:p>
            <a:pPr marL="1380490" lvl="3" indent="-8890">
              <a:lnSpc>
                <a:spcPct val="115000"/>
              </a:lnSpc>
              <a:spcAft>
                <a:spcPts val="800"/>
              </a:spcAft>
            </a:pPr>
            <a:endParaRPr lang="en-US" sz="1000" dirty="0">
              <a:solidFill>
                <a:srgbClr val="586260"/>
              </a:solidFill>
              <a:latin typeface="Arial" panose="020B0604020202020204" pitchFamily="34" charset="0"/>
              <a:cs typeface="Arial" panose="020B0604020202020204" pitchFamily="34" charset="0"/>
            </a:endParaRPr>
          </a:p>
          <a:p>
            <a:pPr marL="1837690" lvl="4" indent="-8890">
              <a:lnSpc>
                <a:spcPct val="115000"/>
              </a:lnSpc>
              <a:spcAft>
                <a:spcPts val="800"/>
              </a:spcAft>
            </a:pPr>
            <a:r>
              <a:rPr lang="en-US" sz="4000" dirty="0">
                <a:solidFill>
                  <a:srgbClr val="586260"/>
                </a:solidFill>
                <a:latin typeface="Arial" panose="020B0604020202020204" pitchFamily="34" charset="0"/>
                <a:cs typeface="Arial" panose="020B0604020202020204" pitchFamily="34" charset="0"/>
              </a:rPr>
              <a:t>Who Fills You Ears?</a:t>
            </a:r>
          </a:p>
          <a:p>
            <a:pPr marL="2400300" lvl="4" indent="-571500">
              <a:lnSpc>
                <a:spcPct val="115000"/>
              </a:lnSpc>
              <a:spcAft>
                <a:spcPts val="800"/>
              </a:spcAft>
              <a:buFont typeface="Arial" panose="020B0604020202020204" pitchFamily="34" charset="0"/>
              <a:buChar char="•"/>
            </a:pPr>
            <a:r>
              <a:rPr lang="en-US" sz="4000" dirty="0">
                <a:solidFill>
                  <a:srgbClr val="586260"/>
                </a:solidFill>
                <a:latin typeface="Arial" panose="020B0604020202020204" pitchFamily="34" charset="0"/>
                <a:cs typeface="Arial" panose="020B0604020202020204" pitchFamily="34" charset="0"/>
              </a:rPr>
              <a:t>Satan?</a:t>
            </a:r>
          </a:p>
          <a:p>
            <a:pPr marL="2400300" lvl="4" indent="-571500">
              <a:lnSpc>
                <a:spcPct val="115000"/>
              </a:lnSpc>
              <a:spcAft>
                <a:spcPts val="800"/>
              </a:spcAft>
              <a:buFont typeface="Arial" panose="020B0604020202020204" pitchFamily="34" charset="0"/>
              <a:buChar char="•"/>
            </a:pPr>
            <a:r>
              <a:rPr lang="en-US" sz="4000" dirty="0">
                <a:solidFill>
                  <a:srgbClr val="586260"/>
                </a:solidFill>
                <a:latin typeface="Arial" panose="020B0604020202020204" pitchFamily="34" charset="0"/>
                <a:cs typeface="Arial" panose="020B0604020202020204" pitchFamily="34" charset="0"/>
              </a:rPr>
              <a:t>Sin?</a:t>
            </a:r>
          </a:p>
          <a:p>
            <a:pPr marL="2400300" lvl="4" indent="-571500">
              <a:lnSpc>
                <a:spcPct val="115000"/>
              </a:lnSpc>
              <a:spcAft>
                <a:spcPts val="800"/>
              </a:spcAft>
              <a:buFont typeface="Arial" panose="020B0604020202020204" pitchFamily="34" charset="0"/>
              <a:buChar char="•"/>
            </a:pPr>
            <a:r>
              <a:rPr lang="en-US" sz="4000" dirty="0">
                <a:solidFill>
                  <a:srgbClr val="586260"/>
                </a:solidFill>
                <a:latin typeface="Arial" panose="020B0604020202020204" pitchFamily="34" charset="0"/>
                <a:cs typeface="Arial" panose="020B0604020202020204" pitchFamily="34" charset="0"/>
              </a:rPr>
              <a:t>Self?</a:t>
            </a:r>
          </a:p>
          <a:p>
            <a:pPr marL="2400300" lvl="4" indent="-571500">
              <a:lnSpc>
                <a:spcPct val="115000"/>
              </a:lnSpc>
              <a:spcAft>
                <a:spcPts val="800"/>
              </a:spcAft>
              <a:buFont typeface="Arial" panose="020B0604020202020204" pitchFamily="34" charset="0"/>
              <a:buChar char="•"/>
            </a:pPr>
            <a:r>
              <a:rPr lang="en-US" sz="4000" dirty="0">
                <a:solidFill>
                  <a:srgbClr val="586260"/>
                </a:solidFill>
                <a:latin typeface="Arial" panose="020B0604020202020204" pitchFamily="34" charset="0"/>
                <a:cs typeface="Arial" panose="020B0604020202020204" pitchFamily="34" charset="0"/>
              </a:rPr>
              <a:t>Spirit of God?</a:t>
            </a:r>
          </a:p>
        </p:txBody>
      </p:sp>
      <p:sp>
        <p:nvSpPr>
          <p:cNvPr id="8" name="TextBox 7">
            <a:extLst>
              <a:ext uri="{FF2B5EF4-FFF2-40B4-BE49-F238E27FC236}">
                <a16:creationId xmlns:a16="http://schemas.microsoft.com/office/drawing/2014/main" id="{8F60D630-B771-7A36-C21A-B1B6675256BE}"/>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2088925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319A485A-38E7-BF4A-7FBC-D139C3CE5B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75041BB-9CD7-DD74-C663-59AFB34C2760}"/>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3475463E-D7B5-102E-E572-E68055E038FD}"/>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AF6C89F1-61DC-619F-1E11-8D6D0656C9D8}"/>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B313625F-C30E-CB3D-DB69-F256211745A6}"/>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F90358E3-421C-DD1B-4B36-FADF53B812F4}"/>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76988AE2-52DB-EDCE-8FFC-F276CF4F01DE}"/>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76DE7F74-B4E0-07B0-B31C-23E9A2703E21}"/>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51614E0B-42C7-5200-DA39-D9396DF43D9C}"/>
              </a:ext>
            </a:extLst>
          </p:cNvPr>
          <p:cNvSpPr txBox="1"/>
          <p:nvPr/>
        </p:nvSpPr>
        <p:spPr>
          <a:xfrm>
            <a:off x="2560155" y="2832009"/>
            <a:ext cx="15727845" cy="3272691"/>
          </a:xfrm>
          <a:prstGeom prst="rect">
            <a:avLst/>
          </a:prstGeom>
          <a:noFill/>
        </p:spPr>
        <p:txBody>
          <a:bodyPr wrap="square">
            <a:spAutoFit/>
          </a:bodyPr>
          <a:lstStyle/>
          <a:p>
            <a:pPr marL="8890" marR="0" indent="-8890" algn="ctr">
              <a:spcAft>
                <a:spcPts val="800"/>
              </a:spcAft>
              <a:buNone/>
            </a:pPr>
            <a:r>
              <a:rPr lang="en-US" sz="10000" kern="100" dirty="0">
                <a:solidFill>
                  <a:srgbClr val="79924D"/>
                </a:solidFill>
                <a:effectLst/>
                <a:latin typeface="Virtual" panose="020B0604020202020204" charset="0"/>
                <a:ea typeface="Aptos" panose="020B0004020202020204" pitchFamily="34" charset="0"/>
                <a:cs typeface="Arial" panose="020B0604020202020204" pitchFamily="34" charset="0"/>
              </a:rPr>
              <a:t>Whoever has your ear</a:t>
            </a: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a:t>
            </a:r>
          </a:p>
          <a:p>
            <a:pPr marL="8890" marR="0" indent="-8890" algn="ctr">
              <a:spcAft>
                <a:spcPts val="800"/>
              </a:spcAft>
              <a:buNone/>
            </a:pPr>
            <a:r>
              <a:rPr lang="en-US" sz="10000" kern="100" dirty="0">
                <a:solidFill>
                  <a:srgbClr val="79924D"/>
                </a:solidFill>
                <a:effectLst/>
                <a:latin typeface="Virtual" panose="020B0604020202020204" charset="0"/>
                <a:ea typeface="Aptos" panose="020B0004020202020204" pitchFamily="34" charset="0"/>
                <a:cs typeface="Arial" panose="020B0604020202020204" pitchFamily="34" charset="0"/>
              </a:rPr>
              <a:t>Will eventually have you</a:t>
            </a: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r heart.</a:t>
            </a:r>
            <a:endParaRPr lang="en-US" sz="10000" kern="100" dirty="0">
              <a:solidFill>
                <a:srgbClr val="79924D"/>
              </a:solidFill>
              <a:effectLst/>
              <a:latin typeface="Virtual" panose="020B060402020202020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D20790A-C1AC-6A25-5342-67CF82423819}"/>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86664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0E65E358-9154-CE9F-5574-BCD7BEE82B4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B799D7E-D9B7-51D3-E804-B744CCFE9499}"/>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0B5D5C21-C979-482F-FB1A-9EA252C0055E}"/>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16C8547F-83E9-B211-9A1F-9D69BB3F2959}"/>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2AF726B0-7E5E-BC11-5232-348C9F53C11B}"/>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DC11D0A1-3AF9-433C-9018-BABDC11E0A78}"/>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08FFFC70-D6A6-ED70-1822-CCC21E54DE91}"/>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BED456C8-28EA-48A3-CD56-DD606EA8C901}"/>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2711AE73-2522-5CCE-2AF4-9BBF9F9B6213}"/>
              </a:ext>
            </a:extLst>
          </p:cNvPr>
          <p:cNvSpPr txBox="1"/>
          <p:nvPr/>
        </p:nvSpPr>
        <p:spPr>
          <a:xfrm>
            <a:off x="3733800" y="2095500"/>
            <a:ext cx="13270394" cy="4703852"/>
          </a:xfrm>
          <a:prstGeom prst="rect">
            <a:avLst/>
          </a:prstGeom>
          <a:noFill/>
        </p:spPr>
        <p:txBody>
          <a:bodyPr wrap="square">
            <a:spAutoFit/>
          </a:bodyPr>
          <a:lstStyle/>
          <a:p>
            <a:pPr marL="8890" marR="0" indent="-8890" algn="ctr">
              <a:lnSpc>
                <a:spcPct val="115000"/>
              </a:lnSpc>
              <a:spcAft>
                <a:spcPts val="800"/>
              </a:spcAft>
              <a:buNone/>
            </a:pPr>
            <a:r>
              <a:rPr lang="en-US" sz="10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Sheep Fact #2</a:t>
            </a:r>
          </a:p>
          <a:p>
            <a:pPr algn="ctr"/>
            <a:r>
              <a:rPr lang="en-US" sz="4000" dirty="0">
                <a:solidFill>
                  <a:srgbClr val="586260"/>
                </a:solidFill>
                <a:latin typeface="Arial" panose="020B0604020202020204" pitchFamily="34" charset="0"/>
                <a:cs typeface="Arial" panose="020B0604020202020204" pitchFamily="34" charset="0"/>
              </a:rPr>
              <a:t>A SHEEP’S APPETITE IS AN INDICATOR OF ITS HEALTH.</a:t>
            </a:r>
          </a:p>
          <a:p>
            <a:pPr algn="ctr"/>
            <a:endParaRPr lang="en-US" dirty="0">
              <a:solidFill>
                <a:srgbClr val="586260"/>
              </a:solidFill>
              <a:latin typeface="Arial" panose="020B0604020202020204" pitchFamily="34" charset="0"/>
              <a:cs typeface="Arial" panose="020B0604020202020204" pitchFamily="34" charset="0"/>
            </a:endParaRPr>
          </a:p>
          <a:p>
            <a:pPr algn="ctr"/>
            <a:r>
              <a:rPr lang="en-US" sz="4000" dirty="0">
                <a:solidFill>
                  <a:srgbClr val="586260"/>
                </a:solidFill>
                <a:latin typeface="Arial" panose="020B0604020202020204" pitchFamily="34" charset="0"/>
                <a:cs typeface="Arial" panose="020B0604020202020204" pitchFamily="34" charset="0"/>
              </a:rPr>
              <a:t>Lack of appetite is the most common symptom exhibited by a sick sheep.</a:t>
            </a:r>
          </a:p>
        </p:txBody>
      </p:sp>
      <p:sp>
        <p:nvSpPr>
          <p:cNvPr id="8" name="TextBox 7">
            <a:extLst>
              <a:ext uri="{FF2B5EF4-FFF2-40B4-BE49-F238E27FC236}">
                <a16:creationId xmlns:a16="http://schemas.microsoft.com/office/drawing/2014/main" id="{4E49C595-0929-0F32-C2EE-96259CD3AFED}"/>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93915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21C94B14-4D39-D599-593E-03AEB335DD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01BDAE-74A1-1F1B-6AA6-A8C194F40F6A}"/>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3AA5A57E-D196-3635-707E-DB888E348DF9}"/>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9AEEA54F-F629-39CD-3FED-DE71F4405344}"/>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E9B34F33-1882-2664-27C1-2BE22407E734}"/>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7DADAC5F-11ED-5875-B6D8-A62B72A3F137}"/>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7D4813AB-F6C0-8874-DB0D-8AE6B8F85779}"/>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3959A636-4486-5A03-7F56-5F27C31599C4}"/>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37E39F34-B6DC-DFEC-162C-9636470213BB}"/>
              </a:ext>
            </a:extLst>
          </p:cNvPr>
          <p:cNvSpPr txBox="1"/>
          <p:nvPr/>
        </p:nvSpPr>
        <p:spPr>
          <a:xfrm>
            <a:off x="0" y="3069406"/>
            <a:ext cx="18288000" cy="3260508"/>
          </a:xfrm>
          <a:prstGeom prst="rect">
            <a:avLst/>
          </a:prstGeom>
        </p:spPr>
        <p:txBody>
          <a:bodyPr wrap="square" lIns="0" tIns="0" rIns="0" bIns="0" rtlCol="0" anchor="t">
            <a:spAutoFit/>
          </a:bodyPr>
          <a:lstStyle/>
          <a:p>
            <a:pPr algn="ctr">
              <a:lnSpc>
                <a:spcPts val="13070"/>
              </a:lnSpc>
              <a:spcBef>
                <a:spcPct val="0"/>
              </a:spcBef>
            </a:pPr>
            <a:r>
              <a:rPr lang="en-US" sz="10000" spc="560" dirty="0">
                <a:solidFill>
                  <a:srgbClr val="79924D"/>
                </a:solidFill>
                <a:latin typeface="Virtual"/>
                <a:ea typeface="Virtual"/>
                <a:cs typeface="Virtual"/>
                <a:sym typeface="Virtual"/>
              </a:rPr>
              <a:t>She’s Listening</a:t>
            </a:r>
          </a:p>
          <a:p>
            <a:pPr algn="ctr">
              <a:lnSpc>
                <a:spcPts val="13070"/>
              </a:lnSpc>
              <a:spcBef>
                <a:spcPct val="0"/>
              </a:spcBef>
            </a:pPr>
            <a:endParaRPr lang="en-US" sz="10000" spc="560" dirty="0">
              <a:solidFill>
                <a:srgbClr val="79924D"/>
              </a:solidFill>
              <a:latin typeface="Virtual"/>
              <a:ea typeface="Virtual"/>
              <a:cs typeface="Virtual"/>
              <a:sym typeface="Virtual"/>
            </a:endParaRPr>
          </a:p>
        </p:txBody>
      </p:sp>
    </p:spTree>
    <p:extLst>
      <p:ext uri="{BB962C8B-B14F-4D97-AF65-F5344CB8AC3E}">
        <p14:creationId xmlns:p14="http://schemas.microsoft.com/office/powerpoint/2010/main" val="387402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60A7383B-00FC-CEDA-D69F-E2BEAD390B9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2F961A-0F53-F9B1-EE8B-777BA02D0961}"/>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2BBB577C-5281-ABA2-803A-4D2301B7DD8F}"/>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F3337B03-3091-5851-C9C4-DC3D2DE53EB7}"/>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DB32475D-AE1B-1756-7303-1EF41B07AC1B}"/>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79198BC8-20E4-909E-46A5-96F26BCC4656}"/>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418F3ACA-CB80-8603-6F3E-FF36FC57ED3F}"/>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CAD42E26-D278-8E8D-9B98-8651B090073D}"/>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6DC98B3C-79AE-FD2E-4579-617856B4162C}"/>
              </a:ext>
            </a:extLst>
          </p:cNvPr>
          <p:cNvSpPr txBox="1"/>
          <p:nvPr/>
        </p:nvSpPr>
        <p:spPr>
          <a:xfrm>
            <a:off x="2560155" y="2832009"/>
            <a:ext cx="15727845" cy="1631216"/>
          </a:xfrm>
          <a:prstGeom prst="rect">
            <a:avLst/>
          </a:prstGeom>
          <a:noFill/>
        </p:spPr>
        <p:txBody>
          <a:bodyPr wrap="square">
            <a:spAutoFit/>
          </a:bodyPr>
          <a:lstStyle/>
          <a:p>
            <a:pPr marL="8890" marR="0" indent="-8890" algn="ctr">
              <a:spcAft>
                <a:spcPts val="800"/>
              </a:spcAft>
              <a:buNone/>
            </a:pPr>
            <a:r>
              <a:rPr lang="en-US" sz="10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How’s</a:t>
            </a:r>
            <a:r>
              <a:rPr lang="en-US" sz="10000" kern="100" dirty="0">
                <a:solidFill>
                  <a:srgbClr val="79924D"/>
                </a:solidFill>
                <a:effectLst/>
                <a:latin typeface="Virtual" panose="020B0604020202020204" charset="0"/>
                <a:ea typeface="Aptos" panose="020B0004020202020204" pitchFamily="34" charset="0"/>
                <a:cs typeface="Arial" panose="020B0604020202020204" pitchFamily="34" charset="0"/>
              </a:rPr>
              <a:t> Your Appetite?</a:t>
            </a:r>
          </a:p>
        </p:txBody>
      </p:sp>
      <p:sp>
        <p:nvSpPr>
          <p:cNvPr id="8" name="TextBox 7">
            <a:extLst>
              <a:ext uri="{FF2B5EF4-FFF2-40B4-BE49-F238E27FC236}">
                <a16:creationId xmlns:a16="http://schemas.microsoft.com/office/drawing/2014/main" id="{2DD90A6E-0087-A68B-8E00-09EDDCFB8401}"/>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5488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E9C58AFB-D20F-9351-2CDD-1A34CDC22D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7D72CE-C256-19AF-164B-A7DB8D4F9B0C}"/>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D5C03CB4-8B86-D723-448D-93CC95FD9126}"/>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DE183BB8-CA11-B795-2AE5-9CD547BDC6A4}"/>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87C53E1B-5683-49F6-8F27-9E0E3F5F18F1}"/>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52B1EF3D-4FA2-4A1F-A5B1-145F44317AF6}"/>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FFFC3706-0324-898D-A8DC-D55C5360FE1A}"/>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E86A3CCA-6CAE-3C05-BD99-A51A9FD77B46}"/>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AF79A160-926D-400A-6B6C-5245A1F036CA}"/>
              </a:ext>
            </a:extLst>
          </p:cNvPr>
          <p:cNvSpPr txBox="1"/>
          <p:nvPr/>
        </p:nvSpPr>
        <p:spPr>
          <a:xfrm>
            <a:off x="2560155" y="2472347"/>
            <a:ext cx="15727845" cy="4914166"/>
          </a:xfrm>
          <a:prstGeom prst="rect">
            <a:avLst/>
          </a:prstGeom>
          <a:noFill/>
        </p:spPr>
        <p:txBody>
          <a:bodyPr wrap="square">
            <a:spAutoFit/>
          </a:bodyPr>
          <a:lstStyle/>
          <a:p>
            <a:pPr marL="8890" marR="0" indent="-8890" algn="ctr">
              <a:spcAft>
                <a:spcPts val="800"/>
              </a:spcAft>
              <a:buNone/>
            </a:pPr>
            <a:r>
              <a:rPr lang="en-US" sz="10000" kern="100" spc="300" dirty="0">
                <a:solidFill>
                  <a:srgbClr val="79924D"/>
                </a:solidFill>
                <a:effectLst/>
                <a:latin typeface="Virtual" panose="020B0604020202020204" charset="0"/>
                <a:ea typeface="Aptos" panose="020B0004020202020204" pitchFamily="34" charset="0"/>
                <a:cs typeface="Arial" panose="020B0604020202020204" pitchFamily="34" charset="0"/>
              </a:rPr>
              <a:t>The Bible is God’s written revelation of who </a:t>
            </a:r>
          </a:p>
          <a:p>
            <a:pPr marL="8890" marR="0" indent="-8890" algn="ctr">
              <a:spcAft>
                <a:spcPts val="800"/>
              </a:spcAft>
              <a:buNone/>
            </a:pPr>
            <a:r>
              <a:rPr lang="en-US" sz="10000" kern="100" spc="300" dirty="0">
                <a:solidFill>
                  <a:srgbClr val="79924D"/>
                </a:solidFill>
                <a:effectLst/>
                <a:latin typeface="Virtual" panose="020B0604020202020204" charset="0"/>
                <a:ea typeface="Aptos" panose="020B0004020202020204" pitchFamily="34" charset="0"/>
                <a:cs typeface="Arial" panose="020B0604020202020204" pitchFamily="34" charset="0"/>
              </a:rPr>
              <a:t>He is and His redemptive plan for His Creation –</a:t>
            </a:r>
          </a:p>
          <a:p>
            <a:pPr marL="8890" marR="0" indent="-8890" algn="ctr">
              <a:spcAft>
                <a:spcPts val="800"/>
              </a:spcAft>
              <a:buNone/>
            </a:pPr>
            <a:r>
              <a:rPr lang="en-US" sz="10000" kern="100" spc="300" dirty="0">
                <a:solidFill>
                  <a:srgbClr val="79924D"/>
                </a:solidFill>
                <a:latin typeface="Virtual" panose="020B0604020202020204" charset="0"/>
                <a:ea typeface="Aptos" panose="020B0004020202020204" pitchFamily="34" charset="0"/>
                <a:cs typeface="Arial" panose="020B0604020202020204" pitchFamily="34" charset="0"/>
              </a:rPr>
              <a:t>Past, Present, and Future</a:t>
            </a:r>
            <a:endParaRPr lang="en-US" sz="10000" kern="100" spc="300" dirty="0">
              <a:solidFill>
                <a:srgbClr val="79924D"/>
              </a:solidFill>
              <a:effectLst/>
              <a:latin typeface="Virtual" panose="020B060402020202020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22CB664-837C-2D6F-6162-87F7C90078C8}"/>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55121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094CE5F0-DF3E-7D80-2DA3-09A0A816A6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4CEE9D-C93D-2986-AA6E-19EC74FFE1C1}"/>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B72B5C68-811F-4B5E-81F3-B20AF8A4135C}"/>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EB60F5DA-0927-0D26-9D12-C2C358E6C4E8}"/>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8A650C58-0C80-35BF-FA51-039613D905C8}"/>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DA4228A3-EF92-41BA-DBAB-0322CC9CD6AF}"/>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8F2A47B3-57C4-700C-6664-62ADDA24FF5B}"/>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116912AC-FB19-0565-0F9C-ED65AFE94E5A}"/>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FD850C8F-2A9F-8807-F3E0-414C63B6B9C0}"/>
              </a:ext>
            </a:extLst>
          </p:cNvPr>
          <p:cNvSpPr txBox="1"/>
          <p:nvPr/>
        </p:nvSpPr>
        <p:spPr>
          <a:xfrm>
            <a:off x="2562023" y="1139588"/>
            <a:ext cx="15727845" cy="1631216"/>
          </a:xfrm>
          <a:prstGeom prst="rect">
            <a:avLst/>
          </a:prstGeom>
          <a:noFill/>
        </p:spPr>
        <p:txBody>
          <a:bodyPr wrap="square">
            <a:spAutoFit/>
          </a:bodyPr>
          <a:lstStyle/>
          <a:p>
            <a:pPr marL="8890" marR="0" indent="-8890" algn="ctr">
              <a:spcAft>
                <a:spcPts val="800"/>
              </a:spcAft>
              <a:buNone/>
            </a:pPr>
            <a:r>
              <a:rPr lang="en-US" sz="10000" kern="100" spc="600" dirty="0">
                <a:solidFill>
                  <a:srgbClr val="79924D"/>
                </a:solidFill>
                <a:latin typeface="Virtual" panose="020B0604020202020204" charset="0"/>
                <a:ea typeface="Aptos" panose="020B0004020202020204" pitchFamily="34" charset="0"/>
                <a:cs typeface="Arial" panose="020B0604020202020204" pitchFamily="34" charset="0"/>
              </a:rPr>
              <a:t>Past, Present, and Future</a:t>
            </a:r>
          </a:p>
        </p:txBody>
      </p:sp>
      <p:sp>
        <p:nvSpPr>
          <p:cNvPr id="8" name="TextBox 7">
            <a:extLst>
              <a:ext uri="{FF2B5EF4-FFF2-40B4-BE49-F238E27FC236}">
                <a16:creationId xmlns:a16="http://schemas.microsoft.com/office/drawing/2014/main" id="{0BFEDAD9-28F1-8D4C-1595-253E0D1B0E5B}"/>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
        <p:nvSpPr>
          <p:cNvPr id="11" name="TextBox 10">
            <a:extLst>
              <a:ext uri="{FF2B5EF4-FFF2-40B4-BE49-F238E27FC236}">
                <a16:creationId xmlns:a16="http://schemas.microsoft.com/office/drawing/2014/main" id="{441538A1-6035-044C-E0F1-36C7647CA5E6}"/>
              </a:ext>
            </a:extLst>
          </p:cNvPr>
          <p:cNvSpPr txBox="1"/>
          <p:nvPr/>
        </p:nvSpPr>
        <p:spPr>
          <a:xfrm>
            <a:off x="3118208" y="2708476"/>
            <a:ext cx="13798192" cy="6740307"/>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pPr lvl="0" fontAlgn="base">
              <a:spcAft>
                <a:spcPts val="1200"/>
              </a:spcAft>
            </a:pPr>
            <a:r>
              <a:rPr lang="en-US" sz="2800" b="1" spc="75" dirty="0">
                <a:solidFill>
                  <a:srgbClr val="79924D"/>
                </a:solidFill>
                <a:latin typeface="Arial" panose="020B0604020202020204" pitchFamily="34" charset="0"/>
                <a:ea typeface="Times New Roman" panose="02020603050405020304" pitchFamily="18" charset="0"/>
                <a:cs typeface="Arial" panose="020B0604020202020204" pitchFamily="34" charset="0"/>
              </a:rPr>
              <a:t>PAST:</a:t>
            </a:r>
            <a:r>
              <a:rPr lang="en-US" sz="2800" spc="75" dirty="0">
                <a:solidFill>
                  <a:srgbClr val="79924D"/>
                </a:solidFill>
                <a:latin typeface="Arial" panose="020B0604020202020204" pitchFamily="34" charset="0"/>
                <a:ea typeface="Times New Roman" panose="02020603050405020304" pitchFamily="18" charset="0"/>
                <a:cs typeface="Arial" panose="020B0604020202020204" pitchFamily="34" charset="0"/>
              </a:rPr>
              <a:t> </a:t>
            </a:r>
            <a:r>
              <a:rPr lang="en-US" sz="2800" spc="75" dirty="0">
                <a:solidFill>
                  <a:srgbClr val="586260"/>
                </a:solidFill>
                <a:latin typeface="Arial" panose="020B0604020202020204" pitchFamily="34" charset="0"/>
                <a:ea typeface="Times New Roman" panose="02020603050405020304" pitchFamily="18" charset="0"/>
                <a:cs typeface="Arial" panose="020B0604020202020204" pitchFamily="34" charset="0"/>
              </a:rPr>
              <a:t>"In the beginning was the Word, and the Word was with God, and the Word was God. –And the Word became flesh and dwelt among us, and we have seen His glory, glory as of the only Son from the Father, full of grace and truth."  John 1:1, 14 ESV</a:t>
            </a:r>
          </a:p>
          <a:p>
            <a:pPr lvl="0" fontAlgn="base">
              <a:spcAft>
                <a:spcPts val="1200"/>
              </a:spcAft>
              <a:defRPr/>
            </a:pPr>
            <a:r>
              <a:rPr lang="en-US" sz="2800" b="1" dirty="0">
                <a:solidFill>
                  <a:srgbClr val="79924D"/>
                </a:solidFill>
                <a:latin typeface="Arial" panose="020B0604020202020204" pitchFamily="34" charset="0"/>
                <a:cs typeface="Arial" panose="020B0604020202020204" pitchFamily="34" charset="0"/>
              </a:rPr>
              <a:t>PRESENT: </a:t>
            </a:r>
            <a:r>
              <a:rPr lang="en-US" sz="2800" dirty="0">
                <a:solidFill>
                  <a:srgbClr val="586260"/>
                </a:solidFill>
                <a:latin typeface="Arial" panose="020B0604020202020204" pitchFamily="34" charset="0"/>
                <a:cs typeface="Arial" panose="020B0604020202020204" pitchFamily="34" charset="0"/>
              </a:rPr>
              <a:t>"If anyone loves Me, he will keep My word, and My Father will love him, and we will come to him and make Our home with him. Whoever does not love Me does not keep My words. And the word that you hear is not Mine but the Father's who sent Me."  John 14:23-24 ESV</a:t>
            </a:r>
            <a:endParaRPr lang="en-US" sz="2800" spc="75" dirty="0">
              <a:solidFill>
                <a:srgbClr val="586260"/>
              </a:solidFill>
              <a:latin typeface="Arial" panose="020B0604020202020204" pitchFamily="34" charset="0"/>
              <a:cs typeface="Arial" panose="020B0604020202020204" pitchFamily="34" charset="0"/>
            </a:endParaRPr>
          </a:p>
          <a:p>
            <a:pPr lvl="0" fontAlgn="base">
              <a:spcAft>
                <a:spcPts val="800"/>
              </a:spcAft>
              <a:defRPr/>
            </a:pPr>
            <a:r>
              <a:rPr lang="en-US" sz="2800" b="1" spc="75" dirty="0">
                <a:solidFill>
                  <a:srgbClr val="79924D"/>
                </a:solidFill>
                <a:latin typeface="Arial" panose="020B0604020202020204" pitchFamily="34" charset="0"/>
                <a:ea typeface="Times New Roman" panose="02020603050405020304" pitchFamily="18" charset="0"/>
                <a:cs typeface="Arial" panose="020B0604020202020204" pitchFamily="34" charset="0"/>
              </a:rPr>
              <a:t>FUTURE: </a:t>
            </a:r>
            <a:r>
              <a:rPr lang="en-US" sz="2800" spc="75" dirty="0">
                <a:solidFill>
                  <a:srgbClr val="586260"/>
                </a:solidFill>
                <a:latin typeface="Arial" panose="020B0604020202020204" pitchFamily="34" charset="0"/>
                <a:ea typeface="Times New Roman" panose="02020603050405020304" pitchFamily="18" charset="0"/>
                <a:cs typeface="Arial" panose="020B0604020202020204" pitchFamily="34" charset="0"/>
              </a:rPr>
              <a:t>"Then I saw heaven opened, and behold, a white horse! The One sitting on it is called Faithful and True, and in righteousness He judges and makes war. His eyes are like a flame of fire, and on his head are many diadems, and He has a name written that no one knows but Himself. He is clothed in a robe dipped in blood, and the name by which He is called is The Word of God."  Revelation 19:11-13 ESV</a:t>
            </a:r>
          </a:p>
        </p:txBody>
      </p:sp>
    </p:spTree>
    <p:extLst>
      <p:ext uri="{BB962C8B-B14F-4D97-AF65-F5344CB8AC3E}">
        <p14:creationId xmlns:p14="http://schemas.microsoft.com/office/powerpoint/2010/main" val="116719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0C907733-AB72-6CE7-DB39-6EE7E768D07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7ED624-FD51-1AAE-2A31-B1F853210187}"/>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F2212439-0C69-7D0B-560A-8ACA11EDE717}"/>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08F45C88-684C-B7B2-1B35-33B65B453DF0}"/>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1B070596-CD59-39CE-BE92-C47B517CF0F4}"/>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C4B6BD17-A175-E06F-503B-6A2770487203}"/>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BEEA91C3-C738-88B8-4821-5303B5B5B941}"/>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67AE565B-D55A-D368-1B00-FEC81A93DA5D}"/>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grpSp>
        <p:nvGrpSpPr>
          <p:cNvPr id="12" name="Group 11">
            <a:extLst>
              <a:ext uri="{FF2B5EF4-FFF2-40B4-BE49-F238E27FC236}">
                <a16:creationId xmlns:a16="http://schemas.microsoft.com/office/drawing/2014/main" id="{68D8F2F4-0FB6-9855-EF55-F4A2359CA67A}"/>
              </a:ext>
            </a:extLst>
          </p:cNvPr>
          <p:cNvGrpSpPr/>
          <p:nvPr/>
        </p:nvGrpSpPr>
        <p:grpSpPr>
          <a:xfrm>
            <a:off x="2560155" y="1446072"/>
            <a:ext cx="14813445" cy="2583875"/>
            <a:chOff x="1921970" y="2214876"/>
            <a:chExt cx="14813445" cy="2583875"/>
          </a:xfrm>
        </p:grpSpPr>
        <p:sp>
          <p:nvSpPr>
            <p:cNvPr id="11" name="TextBox 10">
              <a:extLst>
                <a:ext uri="{FF2B5EF4-FFF2-40B4-BE49-F238E27FC236}">
                  <a16:creationId xmlns:a16="http://schemas.microsoft.com/office/drawing/2014/main" id="{46ED2BBA-51D2-4B43-5804-88D5D1304F8C}"/>
                </a:ext>
              </a:extLst>
            </p:cNvPr>
            <p:cNvSpPr txBox="1"/>
            <p:nvPr/>
          </p:nvSpPr>
          <p:spPr>
            <a:xfrm>
              <a:off x="1921970" y="2214876"/>
              <a:ext cx="14813445" cy="1740220"/>
            </a:xfrm>
            <a:prstGeom prst="rect">
              <a:avLst/>
            </a:prstGeom>
            <a:noFill/>
          </p:spPr>
          <p:txBody>
            <a:bodyPr wrap="square">
              <a:spAutoFit/>
            </a:bodyPr>
            <a:lstStyle/>
            <a:p>
              <a:pPr algn="ctr">
                <a:lnSpc>
                  <a:spcPct val="115000"/>
                </a:lnSpc>
                <a:spcAft>
                  <a:spcPts val="800"/>
                </a:spcAft>
              </a:pPr>
              <a:r>
                <a:rPr lang="en-US" sz="10000" kern="100" spc="600" dirty="0">
                  <a:solidFill>
                    <a:srgbClr val="79924D"/>
                  </a:solidFill>
                  <a:latin typeface="Virtual" panose="020B0604020202020204" charset="0"/>
                  <a:ea typeface="Aptos" panose="020B0004020202020204" pitchFamily="34" charset="0"/>
                  <a:cs typeface="Arial" panose="020B0604020202020204" pitchFamily="34" charset="0"/>
                </a:rPr>
                <a:t>The Word of God Is...</a:t>
              </a:r>
            </a:p>
          </p:txBody>
        </p:sp>
        <p:sp>
          <p:nvSpPr>
            <p:cNvPr id="8" name="TextBox 7">
              <a:extLst>
                <a:ext uri="{FF2B5EF4-FFF2-40B4-BE49-F238E27FC236}">
                  <a16:creationId xmlns:a16="http://schemas.microsoft.com/office/drawing/2014/main" id="{38512AB7-6041-8C0A-DD5E-094F5BACF788}"/>
                </a:ext>
              </a:extLst>
            </p:cNvPr>
            <p:cNvSpPr txBox="1"/>
            <p:nvPr/>
          </p:nvSpPr>
          <p:spPr>
            <a:xfrm>
              <a:off x="3508402" y="4429419"/>
              <a:ext cx="12476287" cy="369332"/>
            </a:xfrm>
            <a:prstGeom prst="rect">
              <a:avLst/>
            </a:prstGeom>
            <a:noFill/>
          </p:spPr>
          <p:txBody>
            <a:bodyPr wrap="square" rtlCol="0">
              <a:spAutoFit/>
            </a:bodyPr>
            <a:lstStyle/>
            <a:p>
              <a:r>
                <a:rPr lang="en-US" dirty="0"/>
                <a:t> </a:t>
              </a:r>
            </a:p>
          </p:txBody>
        </p:sp>
      </p:grpSp>
      <p:sp>
        <p:nvSpPr>
          <p:cNvPr id="10" name="TextBox 9">
            <a:extLst>
              <a:ext uri="{FF2B5EF4-FFF2-40B4-BE49-F238E27FC236}">
                <a16:creationId xmlns:a16="http://schemas.microsoft.com/office/drawing/2014/main" id="{0F54ADD4-DDED-C4AF-E62C-BAFF2DC70211}"/>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
        <p:nvSpPr>
          <p:cNvPr id="14" name="TextBox 13">
            <a:extLst>
              <a:ext uri="{FF2B5EF4-FFF2-40B4-BE49-F238E27FC236}">
                <a16:creationId xmlns:a16="http://schemas.microsoft.com/office/drawing/2014/main" id="{5B0407FA-45C8-15E0-592A-F86AA2AA5109}"/>
              </a:ext>
            </a:extLst>
          </p:cNvPr>
          <p:cNvSpPr txBox="1"/>
          <p:nvPr/>
        </p:nvSpPr>
        <p:spPr>
          <a:xfrm>
            <a:off x="6132403" y="3194895"/>
            <a:ext cx="9448618" cy="6550511"/>
          </a:xfrm>
          <a:prstGeom prst="rect">
            <a:avLst/>
          </a:prstGeom>
          <a:noFill/>
        </p:spPr>
        <p:txBody>
          <a:bodyPr wrap="square">
            <a:spAutoFit/>
          </a:bodyPr>
          <a:lstStyle/>
          <a:p>
            <a:pPr marL="2400300" lvl="4" indent="-571500" fontAlgn="base">
              <a:lnSpc>
                <a:spcPct val="150000"/>
              </a:lnSpc>
              <a:buFont typeface="Arial" panose="020B0604020202020204" pitchFamily="34" charset="0"/>
              <a:buChar char="•"/>
            </a:pPr>
            <a:r>
              <a:rPr lang="en-US" sz="4000" dirty="0">
                <a:solidFill>
                  <a:srgbClr val="79924D"/>
                </a:solidFill>
                <a:latin typeface="Calibri" panose="020F0502020204030204" pitchFamily="34" charset="0"/>
                <a:ea typeface="Calibri" panose="020F0502020204030204" pitchFamily="34" charset="0"/>
                <a:cs typeface="Calibri" panose="020F0502020204030204" pitchFamily="34" charset="0"/>
              </a:rPr>
              <a:t>INSPIRED </a:t>
            </a:r>
          </a:p>
          <a:p>
            <a:pPr marL="2400300" lvl="4" indent="-571500" fontAlgn="base">
              <a:lnSpc>
                <a:spcPct val="150000"/>
              </a:lnSpc>
              <a:buFont typeface="Arial" panose="020B0604020202020204" pitchFamily="34" charset="0"/>
              <a:buChar char="•"/>
            </a:pPr>
            <a:r>
              <a:rPr lang="en-US" sz="4000" dirty="0">
                <a:solidFill>
                  <a:srgbClr val="79924D"/>
                </a:solidFill>
                <a:latin typeface="Calibri" panose="020F0502020204030204" pitchFamily="34" charset="0"/>
                <a:ea typeface="Calibri" panose="020F0502020204030204" pitchFamily="34" charset="0"/>
                <a:cs typeface="Calibri" panose="020F0502020204030204" pitchFamily="34" charset="0"/>
              </a:rPr>
              <a:t>THE AUTHORITY</a:t>
            </a:r>
          </a:p>
          <a:p>
            <a:pPr marL="2400300" lvl="4" indent="-571500" fontAlgn="base">
              <a:lnSpc>
                <a:spcPct val="150000"/>
              </a:lnSpc>
              <a:buFont typeface="Arial" panose="020B0604020202020204" pitchFamily="34" charset="0"/>
              <a:buChar char="•"/>
            </a:pPr>
            <a:r>
              <a:rPr lang="en-US" sz="4000" dirty="0">
                <a:solidFill>
                  <a:srgbClr val="79924D"/>
                </a:solidFill>
                <a:latin typeface="Calibri" panose="020F0502020204030204" pitchFamily="34" charset="0"/>
                <a:ea typeface="Calibri" panose="020F0502020204030204" pitchFamily="34" charset="0"/>
                <a:cs typeface="Calibri" panose="020F0502020204030204" pitchFamily="34" charset="0"/>
              </a:rPr>
              <a:t>INERRANT</a:t>
            </a:r>
          </a:p>
          <a:p>
            <a:pPr marL="2400300" lvl="4" indent="-571500" fontAlgn="base">
              <a:lnSpc>
                <a:spcPct val="150000"/>
              </a:lnSpc>
              <a:buFont typeface="Arial" panose="020B0604020202020204" pitchFamily="34" charset="0"/>
              <a:buChar char="•"/>
            </a:pPr>
            <a:r>
              <a:rPr lang="en-US" sz="4000" dirty="0">
                <a:solidFill>
                  <a:srgbClr val="79924D"/>
                </a:solidFill>
                <a:latin typeface="Calibri" panose="020F0502020204030204" pitchFamily="34" charset="0"/>
                <a:ea typeface="Calibri" panose="020F0502020204030204" pitchFamily="34" charset="0"/>
                <a:cs typeface="Calibri" panose="020F0502020204030204" pitchFamily="34" charset="0"/>
              </a:rPr>
              <a:t>INFALLIBLE</a:t>
            </a:r>
          </a:p>
          <a:p>
            <a:pPr marL="2400300" lvl="4" indent="-571500" fontAlgn="base">
              <a:lnSpc>
                <a:spcPct val="150000"/>
              </a:lnSpc>
              <a:buFont typeface="Arial" panose="020B0604020202020204" pitchFamily="34" charset="0"/>
              <a:buChar char="•"/>
            </a:pPr>
            <a:r>
              <a:rPr lang="en-US" sz="4000" dirty="0">
                <a:solidFill>
                  <a:srgbClr val="79924D"/>
                </a:solidFill>
                <a:latin typeface="Calibri" panose="020F0502020204030204" pitchFamily="34" charset="0"/>
                <a:ea typeface="Calibri" panose="020F0502020204030204" pitchFamily="34" charset="0"/>
                <a:cs typeface="Calibri" panose="020F0502020204030204" pitchFamily="34" charset="0"/>
              </a:rPr>
              <a:t>SUFFICIENT</a:t>
            </a:r>
          </a:p>
          <a:p>
            <a:pPr marL="1028700" lvl="1" indent="-571500" fontAlgn="base">
              <a:buFont typeface="Calibri" panose="020F0502020204030204" pitchFamily="34" charset="0"/>
              <a:buChar char="-"/>
            </a:pPr>
            <a:endParaRPr lang="en-US" sz="2400" b="1" dirty="0">
              <a:solidFill>
                <a:srgbClr val="79924D"/>
              </a:solidFill>
              <a:latin typeface="Arial" panose="020B0604020202020204" pitchFamily="34" charset="0"/>
              <a:ea typeface="Calibri" panose="020F0502020204030204" pitchFamily="34" charset="0"/>
              <a:cs typeface="Arial" panose="020B0604020202020204" pitchFamily="34" charset="0"/>
            </a:endParaRPr>
          </a:p>
          <a:p>
            <a:pPr marL="571500" indent="-571500" fontAlgn="base">
              <a:lnSpc>
                <a:spcPts val="5025"/>
              </a:lnSpc>
              <a:buFont typeface="Arial" panose="020B0604020202020204" pitchFamily="34" charset="0"/>
              <a:buChar char="•"/>
            </a:pPr>
            <a:endParaRPr lang="en-US" sz="2400" b="1" dirty="0">
              <a:solidFill>
                <a:srgbClr val="79924D"/>
              </a:solidFill>
              <a:latin typeface="Calibri" panose="020F0502020204030204" pitchFamily="34" charset="0"/>
              <a:ea typeface="Calibri" panose="020F0502020204030204" pitchFamily="34" charset="0"/>
              <a:cs typeface="Calibri" panose="020F0502020204030204" pitchFamily="34" charset="0"/>
            </a:endParaRPr>
          </a:p>
          <a:p>
            <a:endParaRPr lang="en-US" b="1" dirty="0">
              <a:solidFill>
                <a:srgbClr val="79924D"/>
              </a:solidFill>
              <a:latin typeface="Calibri" panose="020F0502020204030204" pitchFamily="34" charset="0"/>
              <a:ea typeface="Calibri" panose="020F0502020204030204" pitchFamily="34" charset="0"/>
              <a:cs typeface="Calibri" panose="020F0502020204030204" pitchFamily="34" charset="0"/>
            </a:endParaRPr>
          </a:p>
          <a:p>
            <a:endParaRPr lang="en-US" b="1" dirty="0">
              <a:solidFill>
                <a:srgbClr val="79924D"/>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b="1" i="1" dirty="0"/>
          </a:p>
        </p:txBody>
      </p:sp>
    </p:spTree>
    <p:extLst>
      <p:ext uri="{BB962C8B-B14F-4D97-AF65-F5344CB8AC3E}">
        <p14:creationId xmlns:p14="http://schemas.microsoft.com/office/powerpoint/2010/main" val="308273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0BB071C0-1002-D973-157E-C3F13C6A1DF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7F6B54-5344-D10E-8A86-83257857E0C0}"/>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98121FC0-C9EF-844A-F754-9FF721936517}"/>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5F605CC1-A03B-EDDE-CBC8-27146EA243CD}"/>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5DD883CF-BA7B-2AB3-9E02-40B66A96FD81}"/>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F1A57641-5803-F64C-E130-5444D918D4D7}"/>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77BBD310-BFE3-42EC-6887-20BDF1A5B670}"/>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C4799367-0C04-7CB9-B20B-87A8578E2DD1}"/>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grpSp>
        <p:nvGrpSpPr>
          <p:cNvPr id="12" name="Group 11">
            <a:extLst>
              <a:ext uri="{FF2B5EF4-FFF2-40B4-BE49-F238E27FC236}">
                <a16:creationId xmlns:a16="http://schemas.microsoft.com/office/drawing/2014/main" id="{437AA496-35D6-2183-66AF-8A33B4EF6390}"/>
              </a:ext>
            </a:extLst>
          </p:cNvPr>
          <p:cNvGrpSpPr/>
          <p:nvPr/>
        </p:nvGrpSpPr>
        <p:grpSpPr>
          <a:xfrm>
            <a:off x="2656254" y="2914034"/>
            <a:ext cx="15240461" cy="4006522"/>
            <a:chOff x="2096430" y="2761999"/>
            <a:chExt cx="15240461" cy="4006522"/>
          </a:xfrm>
        </p:grpSpPr>
        <p:sp>
          <p:nvSpPr>
            <p:cNvPr id="11" name="TextBox 10">
              <a:extLst>
                <a:ext uri="{FF2B5EF4-FFF2-40B4-BE49-F238E27FC236}">
                  <a16:creationId xmlns:a16="http://schemas.microsoft.com/office/drawing/2014/main" id="{956A3779-5E35-456E-D20D-F0FB2EFB0722}"/>
                </a:ext>
              </a:extLst>
            </p:cNvPr>
            <p:cNvSpPr txBox="1"/>
            <p:nvPr/>
          </p:nvSpPr>
          <p:spPr>
            <a:xfrm>
              <a:off x="2096430" y="2761999"/>
              <a:ext cx="15240461" cy="1740220"/>
            </a:xfrm>
            <a:prstGeom prst="rect">
              <a:avLst/>
            </a:prstGeom>
            <a:noFill/>
          </p:spPr>
          <p:txBody>
            <a:bodyPr wrap="square">
              <a:spAutoFit/>
            </a:bodyPr>
            <a:lstStyle/>
            <a:p>
              <a:pPr algn="ctr">
                <a:lnSpc>
                  <a:spcPct val="115000"/>
                </a:lnSpc>
                <a:spcAft>
                  <a:spcPts val="800"/>
                </a:spcAft>
              </a:pPr>
              <a:r>
                <a:rPr lang="en-US" sz="10000" kern="100" spc="300" dirty="0">
                  <a:solidFill>
                    <a:srgbClr val="79924D"/>
                  </a:solidFill>
                  <a:latin typeface="Virtual" panose="020B0604020202020204" charset="0"/>
                  <a:ea typeface="Aptos" panose="020B0004020202020204" pitchFamily="34" charset="0"/>
                  <a:cs typeface="Arial" panose="020B0604020202020204" pitchFamily="34" charset="0"/>
                </a:rPr>
                <a:t>Psalm 119:103 ESV</a:t>
              </a:r>
            </a:p>
          </p:txBody>
        </p:sp>
        <p:sp>
          <p:nvSpPr>
            <p:cNvPr id="8" name="TextBox 7">
              <a:extLst>
                <a:ext uri="{FF2B5EF4-FFF2-40B4-BE49-F238E27FC236}">
                  <a16:creationId xmlns:a16="http://schemas.microsoft.com/office/drawing/2014/main" id="{57799A05-26CF-0B1E-3095-6D5FB1E19387}"/>
                </a:ext>
              </a:extLst>
            </p:cNvPr>
            <p:cNvSpPr txBox="1"/>
            <p:nvPr/>
          </p:nvSpPr>
          <p:spPr>
            <a:xfrm>
              <a:off x="3508402" y="4429419"/>
              <a:ext cx="12476287" cy="2339102"/>
            </a:xfrm>
            <a:prstGeom prst="rect">
              <a:avLst/>
            </a:prstGeom>
            <a:noFill/>
          </p:spPr>
          <p:txBody>
            <a:bodyPr wrap="square" rtlCol="0">
              <a:spAutoFit/>
            </a:bodyPr>
            <a:lstStyle/>
            <a:p>
              <a:r>
                <a:rPr lang="en-US" dirty="0"/>
                <a:t> </a:t>
              </a:r>
            </a:p>
            <a:p>
              <a:r>
                <a:rPr lang="en-US" sz="4400" kern="100" dirty="0">
                  <a:solidFill>
                    <a:srgbClr val="586260"/>
                  </a:solidFill>
                  <a:latin typeface="Arial" panose="020B0604020202020204" pitchFamily="34" charset="0"/>
                  <a:ea typeface="Aptos" panose="020B0004020202020204" pitchFamily="34" charset="0"/>
                  <a:cs typeface="Arial" panose="020B0604020202020204" pitchFamily="34" charset="0"/>
                </a:rPr>
                <a:t>“How sweet are your words to my taste, sweeter than honey to my mouth!”</a:t>
              </a:r>
            </a:p>
            <a:p>
              <a:endParaRPr lang="en-US" sz="4000" dirty="0">
                <a:solidFill>
                  <a:srgbClr val="586260"/>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FA77072B-CDA9-6A24-23B1-4C0C933227F3}"/>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4021135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A92F4AC4-BE26-992D-16EF-79D085D2C3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9BB98A3-BA47-4F63-129A-33A4448C3532}"/>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BABE3DC1-AB87-FEC2-F9C6-BB31DBA0938B}"/>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4175C2B3-E13F-BA6D-1C4A-535BA8E67937}"/>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8D84C422-0340-E32F-0801-8904550F33F0}"/>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A274AFAD-9909-FC6D-89EA-884D3BFA8B84}"/>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7FE8109D-6168-05AC-004D-102F9C263C76}"/>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9FF87E7D-DA79-108D-C501-3D46C2958BF8}"/>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grpSp>
        <p:nvGrpSpPr>
          <p:cNvPr id="12" name="Group 11">
            <a:extLst>
              <a:ext uri="{FF2B5EF4-FFF2-40B4-BE49-F238E27FC236}">
                <a16:creationId xmlns:a16="http://schemas.microsoft.com/office/drawing/2014/main" id="{0D27117D-228F-E100-5958-1EF7F482CE5C}"/>
              </a:ext>
            </a:extLst>
          </p:cNvPr>
          <p:cNvGrpSpPr/>
          <p:nvPr/>
        </p:nvGrpSpPr>
        <p:grpSpPr>
          <a:xfrm>
            <a:off x="2763055" y="2953890"/>
            <a:ext cx="15240461" cy="3977680"/>
            <a:chOff x="2126316" y="2545255"/>
            <a:chExt cx="15240461" cy="3977680"/>
          </a:xfrm>
        </p:grpSpPr>
        <p:sp>
          <p:nvSpPr>
            <p:cNvPr id="11" name="TextBox 10">
              <a:extLst>
                <a:ext uri="{FF2B5EF4-FFF2-40B4-BE49-F238E27FC236}">
                  <a16:creationId xmlns:a16="http://schemas.microsoft.com/office/drawing/2014/main" id="{3CE47CB9-A887-45F9-5337-E1E20CC9C51E}"/>
                </a:ext>
              </a:extLst>
            </p:cNvPr>
            <p:cNvSpPr txBox="1"/>
            <p:nvPr/>
          </p:nvSpPr>
          <p:spPr>
            <a:xfrm>
              <a:off x="2126316" y="2545255"/>
              <a:ext cx="15240461" cy="1740220"/>
            </a:xfrm>
            <a:prstGeom prst="rect">
              <a:avLst/>
            </a:prstGeom>
            <a:noFill/>
          </p:spPr>
          <p:txBody>
            <a:bodyPr wrap="square">
              <a:spAutoFit/>
            </a:bodyPr>
            <a:lstStyle/>
            <a:p>
              <a:pPr algn="ctr">
                <a:lnSpc>
                  <a:spcPct val="115000"/>
                </a:lnSpc>
                <a:spcAft>
                  <a:spcPts val="800"/>
                </a:spcAft>
              </a:pPr>
              <a:endParaRPr lang="en-US" sz="10000" kern="100" dirty="0">
                <a:solidFill>
                  <a:srgbClr val="79924D"/>
                </a:solidFill>
                <a:latin typeface="Virtual" panose="020B060402020202020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F830C3-44A6-8E41-0F91-6B0562A59DA4}"/>
                </a:ext>
              </a:extLst>
            </p:cNvPr>
            <p:cNvSpPr txBox="1"/>
            <p:nvPr/>
          </p:nvSpPr>
          <p:spPr>
            <a:xfrm>
              <a:off x="3223867" y="3845279"/>
              <a:ext cx="13045358" cy="2677656"/>
            </a:xfrm>
            <a:prstGeom prst="rect">
              <a:avLst/>
            </a:prstGeom>
            <a:noFill/>
          </p:spPr>
          <p:txBody>
            <a:bodyPr wrap="square" rtlCol="0">
              <a:spAutoFit/>
            </a:bodyPr>
            <a:lstStyle/>
            <a:p>
              <a:endParaRPr lang="en-US" sz="4000" kern="100" dirty="0">
                <a:solidFill>
                  <a:srgbClr val="79924D"/>
                </a:solidFill>
                <a:latin typeface="Arial" panose="020B0604020202020204" pitchFamily="34" charset="0"/>
                <a:ea typeface="Calibri" panose="020F0502020204030204" pitchFamily="34" charset="0"/>
                <a:cs typeface="Arial" panose="020B0604020202020204" pitchFamily="34" charset="0"/>
              </a:endParaRPr>
            </a:p>
            <a:p>
              <a:pPr algn="ctr"/>
              <a:r>
                <a:rPr lang="en-US" sz="4400" dirty="0">
                  <a:solidFill>
                    <a:srgbClr val="586260"/>
                  </a:solidFill>
                  <a:latin typeface="Arial" panose="020B0604020202020204" pitchFamily="34" charset="0"/>
                  <a:cs typeface="Arial" panose="020B0604020202020204" pitchFamily="34" charset="0"/>
                </a:rPr>
                <a:t>“Listen, you women, to the words of the LORD; </a:t>
              </a:r>
            </a:p>
            <a:p>
              <a:pPr algn="ctr"/>
              <a:r>
                <a:rPr lang="en-US" sz="4400" dirty="0">
                  <a:solidFill>
                    <a:srgbClr val="586260"/>
                  </a:solidFill>
                  <a:latin typeface="Arial" panose="020B0604020202020204" pitchFamily="34" charset="0"/>
                  <a:cs typeface="Arial" panose="020B0604020202020204" pitchFamily="34" charset="0"/>
                </a:rPr>
                <a:t>open your ears to what HE has to say.” </a:t>
              </a:r>
            </a:p>
            <a:p>
              <a:endParaRPr lang="en-US" sz="4000" dirty="0">
                <a:solidFill>
                  <a:srgbClr val="586260"/>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2798A04E-1C92-DF87-FB81-031943DAF2BB}"/>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
        <p:nvSpPr>
          <p:cNvPr id="15" name="TextBox 14">
            <a:extLst>
              <a:ext uri="{FF2B5EF4-FFF2-40B4-BE49-F238E27FC236}">
                <a16:creationId xmlns:a16="http://schemas.microsoft.com/office/drawing/2014/main" id="{9C688076-F086-20BE-72AD-A56891F120A7}"/>
              </a:ext>
            </a:extLst>
          </p:cNvPr>
          <p:cNvSpPr txBox="1"/>
          <p:nvPr/>
        </p:nvSpPr>
        <p:spPr>
          <a:xfrm>
            <a:off x="4486599" y="3032347"/>
            <a:ext cx="10323870" cy="1740220"/>
          </a:xfrm>
          <a:prstGeom prst="rect">
            <a:avLst/>
          </a:prstGeom>
          <a:noFill/>
        </p:spPr>
        <p:txBody>
          <a:bodyPr wrap="square">
            <a:spAutoFit/>
          </a:bodyPr>
          <a:lstStyle/>
          <a:p>
            <a:pPr algn="ctr">
              <a:lnSpc>
                <a:spcPct val="115000"/>
              </a:lnSpc>
              <a:spcAft>
                <a:spcPts val="800"/>
              </a:spcAft>
            </a:pPr>
            <a:r>
              <a:rPr lang="en-US" sz="10000" kern="100" spc="600" dirty="0">
                <a:solidFill>
                  <a:srgbClr val="79924D"/>
                </a:solidFill>
                <a:latin typeface="Virtual" panose="020B0604020202020204" charset="0"/>
                <a:ea typeface="Aptos" panose="020B0004020202020204" pitchFamily="34" charset="0"/>
                <a:cs typeface="Arial" panose="020B0604020202020204" pitchFamily="34" charset="0"/>
              </a:rPr>
              <a:t>Jeremiah 9:20 NLT</a:t>
            </a:r>
          </a:p>
        </p:txBody>
      </p:sp>
    </p:spTree>
    <p:extLst>
      <p:ext uri="{BB962C8B-B14F-4D97-AF65-F5344CB8AC3E}">
        <p14:creationId xmlns:p14="http://schemas.microsoft.com/office/powerpoint/2010/main" val="933749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9509A89D-9396-B013-8EF8-0426433BC7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A2825F-3E66-CACF-E778-5DB19D5FA214}"/>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14590691-B13B-F337-8B10-1A2044718444}"/>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4DFAF857-BBDF-7721-8711-4B839BBA8BD7}"/>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1FD95ADA-2560-5836-93A3-01A460B6A246}"/>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A40D7674-8C19-435E-83C6-F7226BB4D727}"/>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C8931EA1-5F11-EBE8-94BC-842F95EA7839}"/>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078E26C5-573F-458E-D0B0-26181DC2737C}"/>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grpSp>
        <p:nvGrpSpPr>
          <p:cNvPr id="12" name="Group 11">
            <a:extLst>
              <a:ext uri="{FF2B5EF4-FFF2-40B4-BE49-F238E27FC236}">
                <a16:creationId xmlns:a16="http://schemas.microsoft.com/office/drawing/2014/main" id="{48725F55-ADF0-2ADD-E80F-65AC1B323A4F}"/>
              </a:ext>
            </a:extLst>
          </p:cNvPr>
          <p:cNvGrpSpPr/>
          <p:nvPr/>
        </p:nvGrpSpPr>
        <p:grpSpPr>
          <a:xfrm>
            <a:off x="2763055" y="2953890"/>
            <a:ext cx="15240461" cy="2623463"/>
            <a:chOff x="2126316" y="2545255"/>
            <a:chExt cx="15240461" cy="2623463"/>
          </a:xfrm>
        </p:grpSpPr>
        <p:sp>
          <p:nvSpPr>
            <p:cNvPr id="11" name="TextBox 10">
              <a:extLst>
                <a:ext uri="{FF2B5EF4-FFF2-40B4-BE49-F238E27FC236}">
                  <a16:creationId xmlns:a16="http://schemas.microsoft.com/office/drawing/2014/main" id="{1022DD70-44AC-13A1-1889-B5C1A82ED2E2}"/>
                </a:ext>
              </a:extLst>
            </p:cNvPr>
            <p:cNvSpPr txBox="1"/>
            <p:nvPr/>
          </p:nvSpPr>
          <p:spPr>
            <a:xfrm>
              <a:off x="2126316" y="2545255"/>
              <a:ext cx="15240461" cy="1740220"/>
            </a:xfrm>
            <a:prstGeom prst="rect">
              <a:avLst/>
            </a:prstGeom>
            <a:noFill/>
          </p:spPr>
          <p:txBody>
            <a:bodyPr wrap="square">
              <a:spAutoFit/>
            </a:bodyPr>
            <a:lstStyle/>
            <a:p>
              <a:pPr algn="ctr">
                <a:lnSpc>
                  <a:spcPct val="115000"/>
                </a:lnSpc>
                <a:spcAft>
                  <a:spcPts val="800"/>
                </a:spcAft>
              </a:pPr>
              <a:endParaRPr lang="en-US" sz="10000" kern="100" dirty="0">
                <a:solidFill>
                  <a:srgbClr val="79924D"/>
                </a:solidFill>
                <a:latin typeface="Virtual" panose="020B060402020202020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5601C3E-5FE3-8984-3CF0-6A21AAFB58B6}"/>
                </a:ext>
              </a:extLst>
            </p:cNvPr>
            <p:cNvSpPr txBox="1"/>
            <p:nvPr/>
          </p:nvSpPr>
          <p:spPr>
            <a:xfrm>
              <a:off x="3223867" y="3845279"/>
              <a:ext cx="13045358" cy="1323439"/>
            </a:xfrm>
            <a:prstGeom prst="rect">
              <a:avLst/>
            </a:prstGeom>
            <a:noFill/>
          </p:spPr>
          <p:txBody>
            <a:bodyPr wrap="square" rtlCol="0">
              <a:spAutoFit/>
            </a:bodyPr>
            <a:lstStyle/>
            <a:p>
              <a:endParaRPr lang="en-US" sz="4000" kern="100" dirty="0">
                <a:solidFill>
                  <a:srgbClr val="79924D"/>
                </a:solidFill>
                <a:latin typeface="Arial" panose="020B0604020202020204" pitchFamily="34" charset="0"/>
                <a:ea typeface="Calibri" panose="020F0502020204030204" pitchFamily="34" charset="0"/>
                <a:cs typeface="Arial" panose="020B0604020202020204" pitchFamily="34" charset="0"/>
              </a:endParaRPr>
            </a:p>
            <a:p>
              <a:endParaRPr lang="en-US" sz="4000" dirty="0">
                <a:solidFill>
                  <a:srgbClr val="586260"/>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6EF5636C-584C-F770-A822-D98D4580D440}"/>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
        <p:nvSpPr>
          <p:cNvPr id="15" name="TextBox 14">
            <a:extLst>
              <a:ext uri="{FF2B5EF4-FFF2-40B4-BE49-F238E27FC236}">
                <a16:creationId xmlns:a16="http://schemas.microsoft.com/office/drawing/2014/main" id="{03A08319-466D-993F-3F06-FB75C7267CF2}"/>
              </a:ext>
            </a:extLst>
          </p:cNvPr>
          <p:cNvSpPr txBox="1"/>
          <p:nvPr/>
        </p:nvSpPr>
        <p:spPr>
          <a:xfrm>
            <a:off x="4545321" y="2567264"/>
            <a:ext cx="10323870" cy="1740220"/>
          </a:xfrm>
          <a:prstGeom prst="rect">
            <a:avLst/>
          </a:prstGeom>
          <a:noFill/>
        </p:spPr>
        <p:txBody>
          <a:bodyPr wrap="square">
            <a:spAutoFit/>
          </a:bodyPr>
          <a:lstStyle/>
          <a:p>
            <a:pPr algn="ctr">
              <a:lnSpc>
                <a:spcPct val="115000"/>
              </a:lnSpc>
              <a:spcAft>
                <a:spcPts val="800"/>
              </a:spcAft>
            </a:pPr>
            <a:r>
              <a:rPr lang="en-US" sz="10000" kern="100" spc="600" dirty="0">
                <a:solidFill>
                  <a:srgbClr val="79924D"/>
                </a:solidFill>
                <a:latin typeface="Virtual" panose="020B0604020202020204" charset="0"/>
                <a:ea typeface="Aptos" panose="020B0004020202020204" pitchFamily="34" charset="0"/>
                <a:cs typeface="Arial" panose="020B0604020202020204" pitchFamily="34" charset="0"/>
              </a:rPr>
              <a:t>John 10:27 NIV</a:t>
            </a:r>
          </a:p>
        </p:txBody>
      </p:sp>
      <p:sp>
        <p:nvSpPr>
          <p:cNvPr id="14" name="TextBox 13">
            <a:extLst>
              <a:ext uri="{FF2B5EF4-FFF2-40B4-BE49-F238E27FC236}">
                <a16:creationId xmlns:a16="http://schemas.microsoft.com/office/drawing/2014/main" id="{AC9F5E9C-BA95-78CF-18D9-237DB5D2460D}"/>
              </a:ext>
            </a:extLst>
          </p:cNvPr>
          <p:cNvSpPr txBox="1"/>
          <p:nvPr/>
        </p:nvSpPr>
        <p:spPr>
          <a:xfrm>
            <a:off x="4453742" y="4185822"/>
            <a:ext cx="10323870" cy="2748253"/>
          </a:xfrm>
          <a:prstGeom prst="rect">
            <a:avLst/>
          </a:prstGeom>
          <a:noFill/>
        </p:spPr>
        <p:txBody>
          <a:bodyPr wrap="square">
            <a:spAutoFit/>
          </a:bodyPr>
          <a:lstStyle/>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“My sheep listen to My voice;</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I know them, and they follow me.”</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John 10:27 NIV</a:t>
            </a:r>
          </a:p>
        </p:txBody>
      </p:sp>
    </p:spTree>
    <p:extLst>
      <p:ext uri="{BB962C8B-B14F-4D97-AF65-F5344CB8AC3E}">
        <p14:creationId xmlns:p14="http://schemas.microsoft.com/office/powerpoint/2010/main" val="3477977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8BA6BF29-370C-DF82-4D2D-1B9904E36D5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7EE670-11B7-8194-C3FF-4EB2EA0EFE99}"/>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169F7789-1283-8B0D-B563-687B58DD4AAE}"/>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8F037D9B-E5AD-D9B3-E86B-17A6A8F49444}"/>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8EDC06A1-57B1-FB02-F2AA-06A2D438268F}"/>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20D0556C-441D-9D5B-7115-5DD9B5FA4588}"/>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E84C5A68-2549-3376-3107-BF23B57EE56C}"/>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7B2A787C-BE96-10EC-2CC3-D0455A189034}"/>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AED9AD7C-C98B-5E26-DE5D-C61664D9DD96}"/>
              </a:ext>
            </a:extLst>
          </p:cNvPr>
          <p:cNvSpPr txBox="1"/>
          <p:nvPr/>
        </p:nvSpPr>
        <p:spPr>
          <a:xfrm>
            <a:off x="0" y="2480902"/>
            <a:ext cx="18288000" cy="6787114"/>
          </a:xfrm>
          <a:prstGeom prst="rect">
            <a:avLst/>
          </a:prstGeom>
        </p:spPr>
        <p:txBody>
          <a:bodyPr wrap="square" lIns="0" tIns="0" rIns="0" bIns="0" rtlCol="0" anchor="t">
            <a:spAutoFit/>
          </a:bodyPr>
          <a:lstStyle/>
          <a:p>
            <a:pPr algn="ctr">
              <a:lnSpc>
                <a:spcPts val="13070"/>
              </a:lnSpc>
              <a:spcBef>
                <a:spcPct val="0"/>
              </a:spcBef>
            </a:pPr>
            <a:r>
              <a:rPr lang="en-US" sz="10000" spc="600" dirty="0">
                <a:solidFill>
                  <a:srgbClr val="79924D"/>
                </a:solidFill>
                <a:latin typeface="Virtual"/>
                <a:ea typeface="Virtual"/>
                <a:cs typeface="Virtual"/>
                <a:sym typeface="Virtual"/>
              </a:rPr>
              <a:t>Session Three</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Who Guides &amp; Guards Your Steps?</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FOCUS: GOD’S HOLY SPIRIT</a:t>
            </a:r>
          </a:p>
          <a:p>
            <a:pPr algn="ctr">
              <a:lnSpc>
                <a:spcPts val="13070"/>
              </a:lnSpc>
              <a:spcBef>
                <a:spcPct val="0"/>
              </a:spcBef>
            </a:pPr>
            <a:endParaRPr lang="en-US" sz="10000" spc="560" dirty="0">
              <a:solidFill>
                <a:srgbClr val="79924D"/>
              </a:solidFill>
              <a:latin typeface="Virtual"/>
              <a:ea typeface="Virtual"/>
              <a:cs typeface="Virtual"/>
              <a:sym typeface="Virtual"/>
            </a:endParaRPr>
          </a:p>
          <a:p>
            <a:pPr algn="ctr">
              <a:lnSpc>
                <a:spcPts val="13070"/>
              </a:lnSpc>
              <a:spcBef>
                <a:spcPct val="0"/>
              </a:spcBef>
            </a:pPr>
            <a:endParaRPr lang="en-US" sz="10000" spc="560" dirty="0">
              <a:solidFill>
                <a:srgbClr val="79924D"/>
              </a:solidFill>
              <a:latin typeface="Virtual"/>
              <a:ea typeface="Virtual"/>
              <a:cs typeface="Virtual"/>
              <a:sym typeface="Virtual"/>
            </a:endParaRPr>
          </a:p>
        </p:txBody>
      </p:sp>
      <p:sp>
        <p:nvSpPr>
          <p:cNvPr id="10" name="TextBox 9">
            <a:extLst>
              <a:ext uri="{FF2B5EF4-FFF2-40B4-BE49-F238E27FC236}">
                <a16:creationId xmlns:a16="http://schemas.microsoft.com/office/drawing/2014/main" id="{12ED5FC6-382F-BB15-A390-A04CFEB318EF}"/>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420774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E7076128-6B7D-3E4A-BB16-68721DD5E1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752E6D-18E8-7CCD-8C71-4655AC19A8D8}"/>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BB2648A9-37E7-0877-BD0D-F07411DE2BEF}"/>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C566E484-088C-082D-40DE-F9987A21E1AD}"/>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6A4D0421-3DF2-4E62-4B95-B7B247688482}"/>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0C4F038D-794D-05F3-9454-2CF607DD8D26}"/>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EF9757E5-C198-142E-8444-39EE44FEB2E3}"/>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297377C4-3745-6FAA-D123-32FF92BA39F6}"/>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grpSp>
        <p:nvGrpSpPr>
          <p:cNvPr id="12" name="Group 11">
            <a:extLst>
              <a:ext uri="{FF2B5EF4-FFF2-40B4-BE49-F238E27FC236}">
                <a16:creationId xmlns:a16="http://schemas.microsoft.com/office/drawing/2014/main" id="{96B56CC8-3C3B-D397-A543-A5D4B7152492}"/>
              </a:ext>
            </a:extLst>
          </p:cNvPr>
          <p:cNvGrpSpPr/>
          <p:nvPr/>
        </p:nvGrpSpPr>
        <p:grpSpPr>
          <a:xfrm>
            <a:off x="2763055" y="2953890"/>
            <a:ext cx="15240461" cy="2623463"/>
            <a:chOff x="2126316" y="2545255"/>
            <a:chExt cx="15240461" cy="2623463"/>
          </a:xfrm>
        </p:grpSpPr>
        <p:sp>
          <p:nvSpPr>
            <p:cNvPr id="11" name="TextBox 10">
              <a:extLst>
                <a:ext uri="{FF2B5EF4-FFF2-40B4-BE49-F238E27FC236}">
                  <a16:creationId xmlns:a16="http://schemas.microsoft.com/office/drawing/2014/main" id="{F6BA1517-7735-8330-04BC-BF3ADF21C355}"/>
                </a:ext>
              </a:extLst>
            </p:cNvPr>
            <p:cNvSpPr txBox="1"/>
            <p:nvPr/>
          </p:nvSpPr>
          <p:spPr>
            <a:xfrm>
              <a:off x="2126316" y="2545255"/>
              <a:ext cx="15240461" cy="1740220"/>
            </a:xfrm>
            <a:prstGeom prst="rect">
              <a:avLst/>
            </a:prstGeom>
            <a:noFill/>
          </p:spPr>
          <p:txBody>
            <a:bodyPr wrap="square">
              <a:spAutoFit/>
            </a:bodyPr>
            <a:lstStyle/>
            <a:p>
              <a:pPr algn="ctr">
                <a:lnSpc>
                  <a:spcPct val="115000"/>
                </a:lnSpc>
                <a:spcAft>
                  <a:spcPts val="800"/>
                </a:spcAft>
              </a:pPr>
              <a:endParaRPr lang="en-US" sz="10000" kern="100" dirty="0">
                <a:solidFill>
                  <a:srgbClr val="79924D"/>
                </a:solidFill>
                <a:latin typeface="Virtual" panose="020B060402020202020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6949C6A-5DFB-8152-6F0B-F642F36F8A4D}"/>
                </a:ext>
              </a:extLst>
            </p:cNvPr>
            <p:cNvSpPr txBox="1"/>
            <p:nvPr/>
          </p:nvSpPr>
          <p:spPr>
            <a:xfrm>
              <a:off x="3223867" y="3845279"/>
              <a:ext cx="13045358" cy="1323439"/>
            </a:xfrm>
            <a:prstGeom prst="rect">
              <a:avLst/>
            </a:prstGeom>
            <a:noFill/>
          </p:spPr>
          <p:txBody>
            <a:bodyPr wrap="square" rtlCol="0">
              <a:spAutoFit/>
            </a:bodyPr>
            <a:lstStyle/>
            <a:p>
              <a:endParaRPr lang="en-US" sz="4000" kern="100" dirty="0">
                <a:solidFill>
                  <a:srgbClr val="79924D"/>
                </a:solidFill>
                <a:latin typeface="Arial" panose="020B0604020202020204" pitchFamily="34" charset="0"/>
                <a:ea typeface="Calibri" panose="020F0502020204030204" pitchFamily="34" charset="0"/>
                <a:cs typeface="Arial" panose="020B0604020202020204" pitchFamily="34" charset="0"/>
              </a:endParaRPr>
            </a:p>
            <a:p>
              <a:endParaRPr lang="en-US" sz="4000" dirty="0">
                <a:solidFill>
                  <a:srgbClr val="586260"/>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5F4252C2-3163-FD57-2AF0-C1F861BB87F3}"/>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grpSp>
        <p:nvGrpSpPr>
          <p:cNvPr id="13" name="Group 12">
            <a:extLst>
              <a:ext uri="{FF2B5EF4-FFF2-40B4-BE49-F238E27FC236}">
                <a16:creationId xmlns:a16="http://schemas.microsoft.com/office/drawing/2014/main" id="{0371C1C1-B198-28C3-E57A-1804B61F0325}"/>
              </a:ext>
            </a:extLst>
          </p:cNvPr>
          <p:cNvGrpSpPr/>
          <p:nvPr/>
        </p:nvGrpSpPr>
        <p:grpSpPr>
          <a:xfrm>
            <a:off x="2581490" y="1146835"/>
            <a:ext cx="14639709" cy="5986483"/>
            <a:chOff x="2547078" y="1369656"/>
            <a:chExt cx="14561786" cy="5986483"/>
          </a:xfrm>
        </p:grpSpPr>
        <p:sp>
          <p:nvSpPr>
            <p:cNvPr id="15" name="TextBox 14">
              <a:extLst>
                <a:ext uri="{FF2B5EF4-FFF2-40B4-BE49-F238E27FC236}">
                  <a16:creationId xmlns:a16="http://schemas.microsoft.com/office/drawing/2014/main" id="{A0F8A67B-7759-793F-B688-2215464552BE}"/>
                </a:ext>
              </a:extLst>
            </p:cNvPr>
            <p:cNvSpPr txBox="1"/>
            <p:nvPr/>
          </p:nvSpPr>
          <p:spPr>
            <a:xfrm>
              <a:off x="2547078" y="1369656"/>
              <a:ext cx="13806758" cy="1740220"/>
            </a:xfrm>
            <a:prstGeom prst="rect">
              <a:avLst/>
            </a:prstGeom>
            <a:noFill/>
          </p:spPr>
          <p:txBody>
            <a:bodyPr wrap="square">
              <a:spAutoFit/>
            </a:bodyPr>
            <a:lstStyle/>
            <a:p>
              <a:pPr algn="ctr">
                <a:lnSpc>
                  <a:spcPct val="115000"/>
                </a:lnSpc>
                <a:spcAft>
                  <a:spcPts val="800"/>
                </a:spcAft>
              </a:pPr>
              <a:r>
                <a:rPr lang="en-US" sz="10000" kern="100" spc="600" dirty="0">
                  <a:solidFill>
                    <a:srgbClr val="79924D"/>
                  </a:solidFill>
                  <a:latin typeface="Virtual" panose="020B0604020202020204" charset="0"/>
                  <a:ea typeface="Aptos" panose="020B0004020202020204" pitchFamily="34" charset="0"/>
                  <a:cs typeface="Arial" panose="020B0604020202020204" pitchFamily="34" charset="0"/>
                </a:rPr>
                <a:t>John 10:2-4 ESV</a:t>
              </a:r>
            </a:p>
          </p:txBody>
        </p:sp>
        <p:sp>
          <p:nvSpPr>
            <p:cNvPr id="14" name="TextBox 13">
              <a:extLst>
                <a:ext uri="{FF2B5EF4-FFF2-40B4-BE49-F238E27FC236}">
                  <a16:creationId xmlns:a16="http://schemas.microsoft.com/office/drawing/2014/main" id="{67BB196F-555B-EEF0-CE8E-57082F1707D5}"/>
                </a:ext>
              </a:extLst>
            </p:cNvPr>
            <p:cNvSpPr txBox="1"/>
            <p:nvPr/>
          </p:nvSpPr>
          <p:spPr>
            <a:xfrm>
              <a:off x="2823696" y="2986353"/>
              <a:ext cx="14285168" cy="4369786"/>
            </a:xfrm>
            <a:prstGeom prst="rect">
              <a:avLst/>
            </a:prstGeom>
            <a:noFill/>
          </p:spPr>
          <p:txBody>
            <a:bodyPr wrap="square">
              <a:spAutoFit/>
            </a:bodyPr>
            <a:lstStyle/>
            <a:p>
              <a:pPr>
                <a:lnSpc>
                  <a:spcPct val="150000"/>
                </a:lnSpc>
                <a:spcBef>
                  <a:spcPct val="0"/>
                </a:spcBef>
              </a:pPr>
              <a:r>
                <a:rPr lang="en-US" sz="3800" dirty="0">
                  <a:solidFill>
                    <a:srgbClr val="79924D"/>
                  </a:solidFill>
                  <a:latin typeface="Arial" panose="020B0604020202020204" pitchFamily="34" charset="0"/>
                  <a:ea typeface="Virtual"/>
                  <a:cs typeface="Arial" panose="020B0604020202020204" pitchFamily="34" charset="0"/>
                  <a:sym typeface="Virtual"/>
                </a:rPr>
                <a:t>     “</a:t>
              </a:r>
              <a:r>
                <a:rPr lang="en-US" sz="3800" dirty="0">
                  <a:solidFill>
                    <a:srgbClr val="586260"/>
                  </a:solidFill>
                  <a:latin typeface="Arial" panose="020B0604020202020204" pitchFamily="34" charset="0"/>
                  <a:ea typeface="Virtual"/>
                  <a:cs typeface="Arial" panose="020B0604020202020204" pitchFamily="34" charset="0"/>
                  <a:sym typeface="Virtual"/>
                </a:rPr>
                <a:t>But He who enters by the door is the shepherd of the sheep. To Him the gatekeeper opens. The sheep hear His voice, and He calls his own sheep by name and leads them out.</a:t>
              </a:r>
            </a:p>
            <a:p>
              <a:pPr>
                <a:lnSpc>
                  <a:spcPct val="150000"/>
                </a:lnSpc>
                <a:spcBef>
                  <a:spcPct val="0"/>
                </a:spcBef>
              </a:pPr>
              <a:r>
                <a:rPr lang="en-US" sz="3800" dirty="0">
                  <a:solidFill>
                    <a:srgbClr val="586260"/>
                  </a:solidFill>
                  <a:latin typeface="Arial" panose="020B0604020202020204" pitchFamily="34" charset="0"/>
                  <a:ea typeface="Virtual"/>
                  <a:cs typeface="Arial" panose="020B0604020202020204" pitchFamily="34" charset="0"/>
                  <a:sym typeface="Virtual"/>
                </a:rPr>
                <a:t>     When He has brought out all His own, He goes before them, and the sheep follow Him, for they know His voice.”</a:t>
              </a:r>
            </a:p>
          </p:txBody>
        </p:sp>
      </p:grpSp>
    </p:spTree>
    <p:extLst>
      <p:ext uri="{BB962C8B-B14F-4D97-AF65-F5344CB8AC3E}">
        <p14:creationId xmlns:p14="http://schemas.microsoft.com/office/powerpoint/2010/main" val="322987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DFF1F7A8-B7E5-623C-ABFF-CE12A96BCA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FB3C2E-0798-21F7-4A0A-4A22D6A2992C}"/>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0862E817-9D32-2A40-C8C4-E65C98E24329}"/>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75DB5B62-DD88-9C38-775E-6CB5B71EA8CC}"/>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9954E63F-904C-977D-755D-C4C3AD11CF98}"/>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F3DF512B-7930-23F0-8395-0549AB832B34}"/>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86AFB69D-B5EF-0040-BC06-D62D1EC54702}"/>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A29FF8BB-CC93-3D4F-D233-3C7366615CC8}"/>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805F33E5-B435-28E1-5A77-221F615E8480}"/>
              </a:ext>
            </a:extLst>
          </p:cNvPr>
          <p:cNvSpPr txBox="1"/>
          <p:nvPr/>
        </p:nvSpPr>
        <p:spPr>
          <a:xfrm>
            <a:off x="3733800" y="2095500"/>
            <a:ext cx="13270394" cy="5257850"/>
          </a:xfrm>
          <a:prstGeom prst="rect">
            <a:avLst/>
          </a:prstGeom>
          <a:noFill/>
        </p:spPr>
        <p:txBody>
          <a:bodyPr wrap="square">
            <a:spAutoFit/>
          </a:bodyPr>
          <a:lstStyle/>
          <a:p>
            <a:pPr marL="8890" marR="0" indent="-8890" algn="ctr">
              <a:lnSpc>
                <a:spcPct val="115000"/>
              </a:lnSpc>
              <a:spcAft>
                <a:spcPts val="800"/>
              </a:spcAft>
              <a:buNone/>
            </a:pPr>
            <a:r>
              <a:rPr lang="en-US" sz="10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Sheep Fact #3</a:t>
            </a:r>
          </a:p>
          <a:p>
            <a:pPr algn="ctr"/>
            <a:r>
              <a:rPr lang="en-US" sz="4000" dirty="0">
                <a:solidFill>
                  <a:srgbClr val="586260"/>
                </a:solidFill>
                <a:latin typeface="Arial" panose="020B0604020202020204" pitchFamily="34" charset="0"/>
                <a:cs typeface="Arial" panose="020B0604020202020204" pitchFamily="34" charset="0"/>
              </a:rPr>
              <a:t>SHEEP NEED A TRUSTED LEADER.</a:t>
            </a:r>
          </a:p>
          <a:p>
            <a:pPr algn="ctr"/>
            <a:endParaRPr lang="en-US" sz="1400" dirty="0">
              <a:solidFill>
                <a:srgbClr val="586260"/>
              </a:solidFill>
              <a:latin typeface="Arial" panose="020B0604020202020204" pitchFamily="34" charset="0"/>
              <a:cs typeface="Arial" panose="020B0604020202020204" pitchFamily="34" charset="0"/>
            </a:endParaRPr>
          </a:p>
          <a:p>
            <a:pPr algn="ctr"/>
            <a:r>
              <a:rPr lang="en-US" sz="4000" dirty="0">
                <a:solidFill>
                  <a:srgbClr val="586260"/>
                </a:solidFill>
                <a:latin typeface="Arial" panose="020B0604020202020204" pitchFamily="34" charset="0"/>
                <a:cs typeface="Arial" panose="020B0604020202020204" pitchFamily="34" charset="0"/>
              </a:rPr>
              <a:t>Without a Shepherd, </a:t>
            </a:r>
          </a:p>
          <a:p>
            <a:pPr algn="ctr"/>
            <a:r>
              <a:rPr lang="en-US" sz="4000" dirty="0">
                <a:solidFill>
                  <a:srgbClr val="586260"/>
                </a:solidFill>
                <a:latin typeface="Arial" panose="020B0604020202020204" pitchFamily="34" charset="0"/>
                <a:cs typeface="Arial" panose="020B0604020202020204" pitchFamily="34" charset="0"/>
              </a:rPr>
              <a:t>The flock will follow the most dominant sheep </a:t>
            </a:r>
          </a:p>
          <a:p>
            <a:pPr algn="ctr"/>
            <a:r>
              <a:rPr lang="en-US" sz="4000" dirty="0">
                <a:solidFill>
                  <a:srgbClr val="586260"/>
                </a:solidFill>
                <a:latin typeface="Arial" panose="020B0604020202020204" pitchFamily="34" charset="0"/>
                <a:cs typeface="Arial" panose="020B0604020202020204" pitchFamily="34" charset="0"/>
              </a:rPr>
              <a:t>in the flock, usually a ram—</a:t>
            </a:r>
          </a:p>
          <a:p>
            <a:pPr algn="ctr"/>
            <a:r>
              <a:rPr lang="en-US" sz="4000" dirty="0">
                <a:solidFill>
                  <a:srgbClr val="586260"/>
                </a:solidFill>
                <a:latin typeface="Arial" panose="020B0604020202020204" pitchFamily="34" charset="0"/>
                <a:cs typeface="Arial" panose="020B0604020202020204" pitchFamily="34" charset="0"/>
              </a:rPr>
              <a:t>Whether he’s a good leader or not!.</a:t>
            </a:r>
          </a:p>
        </p:txBody>
      </p:sp>
      <p:sp>
        <p:nvSpPr>
          <p:cNvPr id="8" name="TextBox 7">
            <a:extLst>
              <a:ext uri="{FF2B5EF4-FFF2-40B4-BE49-F238E27FC236}">
                <a16:creationId xmlns:a16="http://schemas.microsoft.com/office/drawing/2014/main" id="{5B3D993D-F18E-E77C-41F2-069827344D1F}"/>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56426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AB4BF043-AD1D-B52A-4875-49D10C9B9DC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A558973-9ACD-7B88-4D0A-1AEC4A7D4CC0}"/>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E971D59F-A2DD-615D-6108-6E9D1E99BE17}"/>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34C2FFFC-2730-4E96-2874-B760C4D88907}"/>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B971C88B-1316-A71C-9166-A5421ABB791B}"/>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1C4E3D08-F7B1-54B9-67A0-810B7111200A}"/>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9B70363F-ED02-D058-709A-DA249509ACB1}"/>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8B89EDFE-773F-0482-D430-651C27A49FE4}"/>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3DC5097E-F25E-F48C-8E08-F07AFF9DA5C9}"/>
              </a:ext>
            </a:extLst>
          </p:cNvPr>
          <p:cNvSpPr txBox="1"/>
          <p:nvPr/>
        </p:nvSpPr>
        <p:spPr>
          <a:xfrm>
            <a:off x="0" y="2480902"/>
            <a:ext cx="18288000" cy="5863785"/>
          </a:xfrm>
          <a:prstGeom prst="rect">
            <a:avLst/>
          </a:prstGeom>
        </p:spPr>
        <p:txBody>
          <a:bodyPr wrap="square" lIns="0" tIns="0" rIns="0" bIns="0" rtlCol="0" anchor="t">
            <a:spAutoFit/>
          </a:bodyPr>
          <a:lstStyle/>
          <a:p>
            <a:pPr algn="ctr">
              <a:lnSpc>
                <a:spcPts val="13070"/>
              </a:lnSpc>
              <a:spcBef>
                <a:spcPct val="0"/>
              </a:spcBef>
            </a:pPr>
            <a:r>
              <a:rPr lang="en-US" sz="10000" spc="560" dirty="0">
                <a:solidFill>
                  <a:srgbClr val="79924D"/>
                </a:solidFill>
                <a:latin typeface="Virtual"/>
                <a:ea typeface="Virtual"/>
                <a:cs typeface="Virtual"/>
                <a:sym typeface="Virtual"/>
              </a:rPr>
              <a:t>Session One</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Who Fills Your Ears?</a:t>
            </a:r>
          </a:p>
          <a:p>
            <a:pPr algn="ctr">
              <a:lnSpc>
                <a:spcPts val="13070"/>
              </a:lnSpc>
              <a:spcBef>
                <a:spcPct val="0"/>
              </a:spcBef>
            </a:pPr>
            <a:endParaRPr lang="en-US" sz="10000" spc="560" dirty="0">
              <a:solidFill>
                <a:srgbClr val="79924D"/>
              </a:solidFill>
              <a:latin typeface="Virtual"/>
              <a:ea typeface="Virtual"/>
              <a:cs typeface="Virtual"/>
              <a:sym typeface="Virtual"/>
            </a:endParaRPr>
          </a:p>
          <a:p>
            <a:pPr algn="ctr">
              <a:lnSpc>
                <a:spcPts val="13070"/>
              </a:lnSpc>
              <a:spcBef>
                <a:spcPct val="0"/>
              </a:spcBef>
            </a:pPr>
            <a:endParaRPr lang="en-US" sz="10000" spc="560" dirty="0">
              <a:solidFill>
                <a:srgbClr val="79924D"/>
              </a:solidFill>
              <a:latin typeface="Virtual"/>
              <a:ea typeface="Virtual"/>
              <a:cs typeface="Virtual"/>
              <a:sym typeface="Virtual"/>
            </a:endParaRPr>
          </a:p>
        </p:txBody>
      </p:sp>
      <p:sp>
        <p:nvSpPr>
          <p:cNvPr id="11" name="TextBox 10">
            <a:extLst>
              <a:ext uri="{FF2B5EF4-FFF2-40B4-BE49-F238E27FC236}">
                <a16:creationId xmlns:a16="http://schemas.microsoft.com/office/drawing/2014/main" id="{8658B4B6-8336-27DD-5028-923C962AB8DA}"/>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1287141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C6C58FB3-1B0A-5199-4247-F3DC9E0EED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D8CCD84-EDF4-4E25-75BE-346F3B57E904}"/>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59A80B1D-A3AF-22F3-0A4C-9C41688B7923}"/>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0DA29D7E-3828-77B4-8266-D38FD43564A3}"/>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8443178E-23CC-9AED-0A78-17467210E12D}"/>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F181F529-8AD2-562F-527F-A837B2AD3CF2}"/>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F8765E38-0F7D-844F-2D67-D13EB553DF3F}"/>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40208A98-C8C2-67D5-C5D8-8254C0DFF21A}"/>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A35F2EDB-2DB3-F17F-D617-1C59022414B4}"/>
              </a:ext>
            </a:extLst>
          </p:cNvPr>
          <p:cNvSpPr txBox="1"/>
          <p:nvPr/>
        </p:nvSpPr>
        <p:spPr>
          <a:xfrm>
            <a:off x="3287926" y="1629458"/>
            <a:ext cx="14026792" cy="7012176"/>
          </a:xfrm>
          <a:prstGeom prst="rect">
            <a:avLst/>
          </a:prstGeom>
          <a:noFill/>
        </p:spPr>
        <p:txBody>
          <a:bodyPr wrap="square">
            <a:spAutoFit/>
          </a:bodyPr>
          <a:lstStyle/>
          <a:p>
            <a:pPr marL="8890" marR="0" indent="-8890" algn="ctr">
              <a:lnSpc>
                <a:spcPct val="115000"/>
              </a:lnSpc>
              <a:spcAft>
                <a:spcPts val="800"/>
              </a:spcAft>
              <a:buNone/>
            </a:pPr>
            <a:r>
              <a:rPr lang="en-US" sz="10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John 14</a:t>
            </a:r>
          </a:p>
          <a:p>
            <a:pPr algn="ctr"/>
            <a:r>
              <a:rPr lang="en-US" sz="4000" dirty="0">
                <a:solidFill>
                  <a:srgbClr val="586260"/>
                </a:solidFill>
                <a:latin typeface="Arial" panose="020B0604020202020204" pitchFamily="34" charset="0"/>
                <a:cs typeface="Arial" panose="020B0604020202020204" pitchFamily="34" charset="0"/>
              </a:rPr>
              <a:t>Our Good Shepherd would never leave His flock untended,  without a Guide and Helper.</a:t>
            </a:r>
          </a:p>
          <a:p>
            <a:pPr algn="ctr"/>
            <a:endParaRPr lang="en-US" sz="1200" dirty="0">
              <a:solidFill>
                <a:srgbClr val="586260"/>
              </a:solidFill>
              <a:latin typeface="Arial" panose="020B0604020202020204" pitchFamily="34" charset="0"/>
              <a:cs typeface="Arial" panose="020B0604020202020204" pitchFamily="34" charset="0"/>
            </a:endParaRPr>
          </a:p>
          <a:p>
            <a:pPr algn="ctr"/>
            <a:endParaRPr lang="en-US" sz="4000" dirty="0">
              <a:solidFill>
                <a:srgbClr val="586260"/>
              </a:solidFill>
              <a:latin typeface="Arial" panose="020B0604020202020204" pitchFamily="34" charset="0"/>
              <a:cs typeface="Arial" panose="020B0604020202020204" pitchFamily="34" charset="0"/>
            </a:endParaRPr>
          </a:p>
          <a:p>
            <a:pPr algn="ctr"/>
            <a:endParaRPr lang="en-US" sz="1200" i="1" dirty="0">
              <a:solidFill>
                <a:srgbClr val="586260"/>
              </a:solidFill>
              <a:latin typeface="Arial" panose="020B0604020202020204" pitchFamily="34" charset="0"/>
              <a:cs typeface="Arial" panose="020B0604020202020204" pitchFamily="34" charset="0"/>
            </a:endParaRPr>
          </a:p>
          <a:p>
            <a:pPr algn="ctr"/>
            <a:r>
              <a:rPr lang="en-US" sz="4000" i="1" dirty="0">
                <a:solidFill>
                  <a:srgbClr val="586260"/>
                </a:solidFill>
                <a:latin typeface="Arial" panose="020B0604020202020204" pitchFamily="34" charset="0"/>
                <a:cs typeface="Arial" panose="020B0604020202020204" pitchFamily="34" charset="0"/>
              </a:rPr>
              <a:t>“I will not leave you as orphans.” v.18</a:t>
            </a:r>
          </a:p>
          <a:p>
            <a:pPr algn="ctr"/>
            <a:endParaRPr lang="en-US" sz="1200" i="1" dirty="0">
              <a:solidFill>
                <a:srgbClr val="586260"/>
              </a:solidFill>
              <a:latin typeface="Arial" panose="020B0604020202020204" pitchFamily="34" charset="0"/>
              <a:cs typeface="Arial" panose="020B0604020202020204" pitchFamily="34" charset="0"/>
            </a:endParaRPr>
          </a:p>
          <a:p>
            <a:pPr algn="ctr"/>
            <a:endParaRPr lang="en-US" sz="4000" i="1" dirty="0">
              <a:solidFill>
                <a:srgbClr val="586260"/>
              </a:solidFill>
              <a:latin typeface="Arial" panose="020B0604020202020204" pitchFamily="34" charset="0"/>
              <a:cs typeface="Arial" panose="020B0604020202020204" pitchFamily="34" charset="0"/>
            </a:endParaRPr>
          </a:p>
          <a:p>
            <a:pPr algn="ctr"/>
            <a:endParaRPr lang="en-US" sz="4000" i="1" dirty="0">
              <a:solidFill>
                <a:srgbClr val="586260"/>
              </a:solidFill>
              <a:latin typeface="Arial" panose="020B0604020202020204" pitchFamily="34" charset="0"/>
              <a:cs typeface="Arial" panose="020B0604020202020204" pitchFamily="34" charset="0"/>
            </a:endParaRPr>
          </a:p>
          <a:p>
            <a:pPr algn="ctr"/>
            <a:endParaRPr lang="en-US" sz="1200" i="1" dirty="0">
              <a:solidFill>
                <a:srgbClr val="586260"/>
              </a:solidFill>
              <a:latin typeface="Arial" panose="020B0604020202020204" pitchFamily="34" charset="0"/>
              <a:cs typeface="Arial" panose="020B0604020202020204" pitchFamily="34" charset="0"/>
            </a:endParaRPr>
          </a:p>
          <a:p>
            <a:pPr algn="ctr"/>
            <a:endParaRPr lang="en-US" sz="4000" dirty="0">
              <a:solidFill>
                <a:srgbClr val="5862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772F298-377A-1BC0-1964-A6ECA8F2B97F}"/>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157032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5C4BF304-8192-DB97-2006-47ACDC1913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6C7077-89AB-EEC7-08BF-1B94CE7B5F32}"/>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DFB5DB1D-C4B8-71E7-5E9F-3E1699B9C991}"/>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80B91981-1E77-944D-23E0-099B59FCAC66}"/>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5E539AAB-24B5-665E-B467-42819FE59A54}"/>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1653933C-7D8E-F8EE-BC66-C4E875DD0CCD}"/>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80EE9C89-9248-66D1-03F7-7025CD0F5F79}"/>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82D5BA5D-E4A5-2451-39F8-CEF84337F4F2}"/>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9E729CC9-234D-82FD-5FFD-79855A1156BE}"/>
              </a:ext>
            </a:extLst>
          </p:cNvPr>
          <p:cNvSpPr txBox="1"/>
          <p:nvPr/>
        </p:nvSpPr>
        <p:spPr>
          <a:xfrm>
            <a:off x="2746815" y="1104900"/>
            <a:ext cx="14026792" cy="9112751"/>
          </a:xfrm>
          <a:prstGeom prst="rect">
            <a:avLst/>
          </a:prstGeom>
          <a:noFill/>
        </p:spPr>
        <p:txBody>
          <a:bodyPr wrap="square">
            <a:spAutoFit/>
          </a:bodyPr>
          <a:lstStyle/>
          <a:p>
            <a:pPr marL="8890" marR="0" indent="-8890" algn="ctr">
              <a:lnSpc>
                <a:spcPct val="115000"/>
              </a:lnSpc>
              <a:spcAft>
                <a:spcPts val="800"/>
              </a:spcAft>
              <a:buNone/>
            </a:pPr>
            <a:r>
              <a:rPr lang="en-US" sz="9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God the Holy Spirit</a:t>
            </a:r>
            <a:endParaRPr lang="en-US" sz="9000" i="1" spc="600" dirty="0">
              <a:solidFill>
                <a:srgbClr val="586260"/>
              </a:solidFill>
              <a:latin typeface="Virtual" panose="020B0604020202020204" charset="0"/>
              <a:cs typeface="Arial" panose="020B0604020202020204" pitchFamily="34" charset="0"/>
            </a:endParaRPr>
          </a:p>
          <a:p>
            <a:pPr lvl="0"/>
            <a:r>
              <a:rPr lang="en-US" sz="3600" i="1" dirty="0">
                <a:solidFill>
                  <a:srgbClr val="586260"/>
                </a:solidFill>
                <a:latin typeface="Arial" panose="020B0604020202020204" pitchFamily="34" charset="0"/>
                <a:cs typeface="Arial" panose="020B0604020202020204" pitchFamily="34" charset="0"/>
              </a:rPr>
              <a:t>Jesus describes the Comforter, Guide &amp; Helper, HE will –</a:t>
            </a:r>
            <a:endParaRPr lang="en-US" sz="3600" dirty="0">
              <a:solidFill>
                <a:srgbClr val="586260"/>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3600" i="1" dirty="0">
                <a:solidFill>
                  <a:srgbClr val="586260"/>
                </a:solidFill>
                <a:latin typeface="Arial" panose="020B0604020202020204" pitchFamily="34" charset="0"/>
                <a:cs typeface="Arial" panose="020B0604020202020204" pitchFamily="34" charset="0"/>
              </a:rPr>
              <a:t>Be forever with them</a:t>
            </a:r>
            <a:endParaRPr lang="en-US" sz="3600" dirty="0">
              <a:solidFill>
                <a:srgbClr val="586260"/>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3600" i="1" dirty="0">
                <a:solidFill>
                  <a:srgbClr val="586260"/>
                </a:solidFill>
                <a:latin typeface="Arial" panose="020B0604020202020204" pitchFamily="34" charset="0"/>
                <a:cs typeface="Arial" panose="020B0604020202020204" pitchFamily="34" charset="0"/>
              </a:rPr>
              <a:t>Dwell with them and in them</a:t>
            </a:r>
            <a:endParaRPr lang="en-US" sz="3600" dirty="0">
              <a:solidFill>
                <a:srgbClr val="586260"/>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3600" i="1" dirty="0">
                <a:solidFill>
                  <a:srgbClr val="586260"/>
                </a:solidFill>
                <a:latin typeface="Arial" panose="020B0604020202020204" pitchFamily="34" charset="0"/>
                <a:cs typeface="Arial" panose="020B0604020202020204" pitchFamily="34" charset="0"/>
              </a:rPr>
              <a:t>Teach &amp; remind them of Jesus’ Teachings &amp; Truth</a:t>
            </a:r>
            <a:endParaRPr lang="en-US" sz="3600" dirty="0">
              <a:solidFill>
                <a:srgbClr val="586260"/>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3600" i="1" dirty="0">
                <a:solidFill>
                  <a:srgbClr val="586260"/>
                </a:solidFill>
                <a:latin typeface="Arial" panose="020B0604020202020204" pitchFamily="34" charset="0"/>
                <a:cs typeface="Arial" panose="020B0604020202020204" pitchFamily="34" charset="0"/>
              </a:rPr>
              <a:t>Guide them to the Truth, HE speaks only Truth, He is the Spirit of Truth</a:t>
            </a:r>
            <a:endParaRPr lang="en-US" sz="3600" dirty="0">
              <a:solidFill>
                <a:srgbClr val="586260"/>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3600" i="1" dirty="0">
                <a:solidFill>
                  <a:srgbClr val="586260"/>
                </a:solidFill>
                <a:latin typeface="Arial" panose="020B0604020202020204" pitchFamily="34" charset="0"/>
                <a:cs typeface="Arial" panose="020B0604020202020204" pitchFamily="34" charset="0"/>
              </a:rPr>
              <a:t>Speak with authority what the Father gives Him to speak</a:t>
            </a:r>
          </a:p>
          <a:p>
            <a:pPr marL="1028700" lvl="1" indent="-571500">
              <a:buFont typeface="Arial" panose="020B0604020202020204" pitchFamily="34" charset="0"/>
              <a:buChar char="•"/>
            </a:pPr>
            <a:r>
              <a:rPr lang="en-US" sz="3600" i="1" dirty="0">
                <a:solidFill>
                  <a:srgbClr val="586260"/>
                </a:solidFill>
                <a:latin typeface="Arial" panose="020B0604020202020204" pitchFamily="34" charset="0"/>
                <a:cs typeface="Arial" panose="020B0604020202020204" pitchFamily="34" charset="0"/>
              </a:rPr>
              <a:t>Declare the things that are to come</a:t>
            </a:r>
          </a:p>
          <a:p>
            <a:pPr marL="1028700" lvl="1" indent="-571500">
              <a:buFont typeface="Arial" panose="020B0604020202020204" pitchFamily="34" charset="0"/>
              <a:buChar char="•"/>
            </a:pPr>
            <a:r>
              <a:rPr lang="en-US" sz="3600" i="1" dirty="0">
                <a:solidFill>
                  <a:srgbClr val="586260"/>
                </a:solidFill>
                <a:latin typeface="Arial" panose="020B0604020202020204" pitchFamily="34" charset="0"/>
                <a:cs typeface="Arial" panose="020B0604020202020204" pitchFamily="34" charset="0"/>
              </a:rPr>
              <a:t>Convict the world of sin, righteousness, judgment</a:t>
            </a:r>
          </a:p>
          <a:p>
            <a:pPr marL="1028700" lvl="1" indent="-571500">
              <a:buFont typeface="Arial" panose="020B0604020202020204" pitchFamily="34" charset="0"/>
              <a:buChar char="•"/>
            </a:pPr>
            <a:r>
              <a:rPr lang="en-US" sz="3600" i="1" dirty="0">
                <a:solidFill>
                  <a:srgbClr val="586260"/>
                </a:solidFill>
                <a:latin typeface="Arial" panose="020B0604020202020204" pitchFamily="34" charset="0"/>
                <a:cs typeface="Arial" panose="020B0604020202020204" pitchFamily="34" charset="0"/>
              </a:rPr>
              <a:t>Bear witness to and glorify Jesus </a:t>
            </a:r>
            <a:endParaRPr lang="en-US" sz="4000" i="1" dirty="0">
              <a:solidFill>
                <a:srgbClr val="586260"/>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endParaRPr lang="en-US" sz="4000" i="1" dirty="0">
              <a:solidFill>
                <a:srgbClr val="586260"/>
              </a:solidFill>
              <a:latin typeface="Arial" panose="020B0604020202020204" pitchFamily="34" charset="0"/>
              <a:cs typeface="Arial" panose="020B0604020202020204" pitchFamily="34" charset="0"/>
            </a:endParaRPr>
          </a:p>
          <a:p>
            <a:pPr lvl="1" algn="ctr"/>
            <a:r>
              <a:rPr lang="en-US" sz="3600" i="1" dirty="0">
                <a:solidFill>
                  <a:srgbClr val="586260"/>
                </a:solidFill>
                <a:latin typeface="Arial" panose="020B0604020202020204" pitchFamily="34" charset="0"/>
                <a:cs typeface="Arial" panose="020B0604020202020204" pitchFamily="34" charset="0"/>
              </a:rPr>
              <a:t>John 14:15-17, 26; 15:26-27; 16:8-15</a:t>
            </a:r>
            <a:endParaRPr lang="en-US" sz="3600" dirty="0">
              <a:solidFill>
                <a:srgbClr val="586260"/>
              </a:solidFill>
              <a:latin typeface="Arial" panose="020B0604020202020204" pitchFamily="34" charset="0"/>
              <a:cs typeface="Arial" panose="020B0604020202020204" pitchFamily="34" charset="0"/>
            </a:endParaRPr>
          </a:p>
          <a:p>
            <a:pPr algn="ctr"/>
            <a:endParaRPr lang="en-US" sz="4000" dirty="0">
              <a:solidFill>
                <a:srgbClr val="5862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8BB09E1-3496-A866-7376-FD1571C64B80}"/>
              </a:ext>
            </a:extLst>
          </p:cNvPr>
          <p:cNvSpPr txBox="1"/>
          <p:nvPr/>
        </p:nvSpPr>
        <p:spPr>
          <a:xfrm>
            <a:off x="0" y="-13932"/>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133047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8B0677B6-3951-BDE9-2236-E3990E5587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79F59B-D876-1C29-45D3-F9627EFBFBB4}"/>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34CF347B-B81C-8541-6F12-4A0AD36F7E7D}"/>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ED81D7D5-4E15-F7AA-2AC4-6EDAFBCD5C44}"/>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7270815E-1910-D023-CC34-41C20C46492B}"/>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F06292B8-1DCE-08CC-821B-45FB70D69194}"/>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1347E130-4E1A-F9A0-066B-211C1E2AA51A}"/>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F19C7BCB-D001-780A-742E-3B3442A0A1E7}"/>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F5F49EA0-B35A-DF0B-FD0F-54C8AEC7E433}"/>
              </a:ext>
            </a:extLst>
          </p:cNvPr>
          <p:cNvSpPr txBox="1"/>
          <p:nvPr/>
        </p:nvSpPr>
        <p:spPr>
          <a:xfrm>
            <a:off x="2746815" y="1104900"/>
            <a:ext cx="13636185" cy="1575431"/>
          </a:xfrm>
          <a:prstGeom prst="rect">
            <a:avLst/>
          </a:prstGeom>
          <a:noFill/>
        </p:spPr>
        <p:txBody>
          <a:bodyPr wrap="square">
            <a:spAutoFit/>
          </a:bodyPr>
          <a:lstStyle/>
          <a:p>
            <a:pPr marL="8890" marR="0" indent="-8890" algn="ctr">
              <a:lnSpc>
                <a:spcPct val="115000"/>
              </a:lnSpc>
              <a:spcAft>
                <a:spcPts val="800"/>
              </a:spcAft>
              <a:buNone/>
            </a:pPr>
            <a:r>
              <a:rPr lang="en-US" sz="9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God the Holy Spirit</a:t>
            </a:r>
            <a:endParaRPr lang="en-US" sz="9000" i="1" spc="600" dirty="0">
              <a:solidFill>
                <a:srgbClr val="586260"/>
              </a:solidFill>
              <a:latin typeface="Virtual" panose="020B0604020202020204" charset="0"/>
              <a:cs typeface="Arial" panose="020B0604020202020204" pitchFamily="34" charset="0"/>
            </a:endParaRPr>
          </a:p>
        </p:txBody>
      </p:sp>
      <p:sp>
        <p:nvSpPr>
          <p:cNvPr id="8" name="TextBox 7">
            <a:extLst>
              <a:ext uri="{FF2B5EF4-FFF2-40B4-BE49-F238E27FC236}">
                <a16:creationId xmlns:a16="http://schemas.microsoft.com/office/drawing/2014/main" id="{836BB1CC-3030-A0FA-D433-9007C3D1F933}"/>
              </a:ext>
            </a:extLst>
          </p:cNvPr>
          <p:cNvSpPr txBox="1"/>
          <p:nvPr/>
        </p:nvSpPr>
        <p:spPr>
          <a:xfrm>
            <a:off x="0" y="-172732"/>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grpSp>
        <p:nvGrpSpPr>
          <p:cNvPr id="11" name="Group 10">
            <a:extLst>
              <a:ext uri="{FF2B5EF4-FFF2-40B4-BE49-F238E27FC236}">
                <a16:creationId xmlns:a16="http://schemas.microsoft.com/office/drawing/2014/main" id="{CD28A067-86B1-3654-F095-CB7D84E4BCDA}"/>
              </a:ext>
            </a:extLst>
          </p:cNvPr>
          <p:cNvGrpSpPr/>
          <p:nvPr/>
        </p:nvGrpSpPr>
        <p:grpSpPr>
          <a:xfrm>
            <a:off x="5533927" y="3248423"/>
            <a:ext cx="8061960" cy="4672230"/>
            <a:chOff x="0" y="0"/>
            <a:chExt cx="4292600" cy="2886822"/>
          </a:xfrm>
        </p:grpSpPr>
        <p:sp>
          <p:nvSpPr>
            <p:cNvPr id="12" name="Isosceles Triangle 11">
              <a:extLst>
                <a:ext uri="{FF2B5EF4-FFF2-40B4-BE49-F238E27FC236}">
                  <a16:creationId xmlns:a16="http://schemas.microsoft.com/office/drawing/2014/main" id="{C0D63375-601A-64D6-F826-BAF5417D6F2B}"/>
                </a:ext>
              </a:extLst>
            </p:cNvPr>
            <p:cNvSpPr/>
            <p:nvPr/>
          </p:nvSpPr>
          <p:spPr>
            <a:xfrm>
              <a:off x="752475" y="342900"/>
              <a:ext cx="2394715" cy="2284894"/>
            </a:xfrm>
            <a:prstGeom prst="triangle">
              <a:avLst>
                <a:gd name="adj" fmla="val 5079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13" name="Text Box 36">
              <a:extLst>
                <a:ext uri="{FF2B5EF4-FFF2-40B4-BE49-F238E27FC236}">
                  <a16:creationId xmlns:a16="http://schemas.microsoft.com/office/drawing/2014/main" id="{6D13878A-D66E-DE3D-DF23-54873379D2DD}"/>
                </a:ext>
              </a:extLst>
            </p:cNvPr>
            <p:cNvSpPr txBox="1"/>
            <p:nvPr/>
          </p:nvSpPr>
          <p:spPr>
            <a:xfrm>
              <a:off x="1619250" y="0"/>
              <a:ext cx="695560" cy="248397"/>
            </a:xfrm>
            <a:prstGeom prst="rect">
              <a:avLst/>
            </a:prstGeom>
            <a:solidFill>
              <a:schemeClr val="lt1"/>
            </a:solidFill>
            <a:ln w="19050">
              <a:solidFill>
                <a:prstClr val="black"/>
              </a:solidFill>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FATHER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35">
              <a:extLst>
                <a:ext uri="{FF2B5EF4-FFF2-40B4-BE49-F238E27FC236}">
                  <a16:creationId xmlns:a16="http://schemas.microsoft.com/office/drawing/2014/main" id="{CF5C3206-BCB0-2EFF-4215-D98A2F0587BC}"/>
                </a:ext>
              </a:extLst>
            </p:cNvPr>
            <p:cNvSpPr txBox="1"/>
            <p:nvPr/>
          </p:nvSpPr>
          <p:spPr>
            <a:xfrm>
              <a:off x="1657350" y="1485900"/>
              <a:ext cx="615985" cy="377067"/>
            </a:xfrm>
            <a:prstGeom prst="rect">
              <a:avLst/>
            </a:prstGeom>
            <a:solidFill>
              <a:schemeClr val="bg1"/>
            </a:solidFill>
            <a:ln w="12700">
              <a:solidFill>
                <a:schemeClr val="tx1"/>
              </a:solidFill>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ln w="9525" cap="rnd" cmpd="sng" algn="ctr">
                    <a:solidFill>
                      <a:srgbClr val="000000"/>
                    </a:solidFill>
                    <a:prstDash val="solid"/>
                    <a:bevel/>
                  </a:ln>
                  <a:effectLst/>
                  <a:latin typeface="Calibri" panose="020F0502020204030204" pitchFamily="34" charset="0"/>
                  <a:ea typeface="Calibri" panose="020F0502020204030204" pitchFamily="34" charset="0"/>
                  <a:cs typeface="Times New Roman" panose="02020603050405020304" pitchFamily="18" charset="0"/>
                </a:rPr>
                <a:t>GOD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F152175D-B19F-9E61-98CB-0F8C120DD559}"/>
                </a:ext>
              </a:extLst>
            </p:cNvPr>
            <p:cNvCxnSpPr/>
            <p:nvPr/>
          </p:nvCxnSpPr>
          <p:spPr>
            <a:xfrm flipV="1">
              <a:off x="723900" y="390525"/>
              <a:ext cx="1053277" cy="1927561"/>
            </a:xfrm>
            <a:prstGeom prst="line">
              <a:avLst/>
            </a:prstGeom>
            <a:ln>
              <a:solidFill>
                <a:srgbClr val="7992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7BABA9-65F3-9C6F-06E7-64B73932DBDF}"/>
                </a:ext>
              </a:extLst>
            </p:cNvPr>
            <p:cNvCxnSpPr/>
            <p:nvPr/>
          </p:nvCxnSpPr>
          <p:spPr>
            <a:xfrm>
              <a:off x="2124075" y="390525"/>
              <a:ext cx="1053277" cy="1927230"/>
            </a:xfrm>
            <a:prstGeom prst="line">
              <a:avLst/>
            </a:prstGeom>
            <a:ln>
              <a:solidFill>
                <a:srgbClr val="79924D"/>
              </a:solidFill>
            </a:ln>
          </p:spPr>
          <p:style>
            <a:lnRef idx="1">
              <a:schemeClr val="accent1"/>
            </a:lnRef>
            <a:fillRef idx="0">
              <a:schemeClr val="accent1"/>
            </a:fillRef>
            <a:effectRef idx="0">
              <a:schemeClr val="accent1"/>
            </a:effectRef>
            <a:fontRef idx="minor">
              <a:schemeClr val="tx1"/>
            </a:fontRef>
          </p:style>
        </p:cxnSp>
        <p:sp>
          <p:nvSpPr>
            <p:cNvPr id="17" name="Text Box 42">
              <a:extLst>
                <a:ext uri="{FF2B5EF4-FFF2-40B4-BE49-F238E27FC236}">
                  <a16:creationId xmlns:a16="http://schemas.microsoft.com/office/drawing/2014/main" id="{172715BF-371D-F67C-1D0C-B301B720654E}"/>
                </a:ext>
              </a:extLst>
            </p:cNvPr>
            <p:cNvSpPr txBox="1"/>
            <p:nvPr/>
          </p:nvSpPr>
          <p:spPr>
            <a:xfrm rot="17920339">
              <a:off x="876300" y="1238250"/>
              <a:ext cx="695098" cy="28399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IS NOT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43">
              <a:extLst>
                <a:ext uri="{FF2B5EF4-FFF2-40B4-BE49-F238E27FC236}">
                  <a16:creationId xmlns:a16="http://schemas.microsoft.com/office/drawing/2014/main" id="{CE364323-9A58-D756-F7D6-D20C096BA8BB}"/>
                </a:ext>
              </a:extLst>
            </p:cNvPr>
            <p:cNvSpPr txBox="1"/>
            <p:nvPr/>
          </p:nvSpPr>
          <p:spPr>
            <a:xfrm rot="3719742">
              <a:off x="2343150" y="1238250"/>
              <a:ext cx="695099" cy="248414"/>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IS NOT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B9ABF302-CA1D-0403-998C-323F3E712563}"/>
                </a:ext>
              </a:extLst>
            </p:cNvPr>
            <p:cNvCxnSpPr/>
            <p:nvPr/>
          </p:nvCxnSpPr>
          <p:spPr>
            <a:xfrm flipV="1">
              <a:off x="762000" y="1885950"/>
              <a:ext cx="900088" cy="7346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CBC15BB-C2BB-6E39-04E4-9DD96749EAA7}"/>
                </a:ext>
              </a:extLst>
            </p:cNvPr>
            <p:cNvCxnSpPr/>
            <p:nvPr/>
          </p:nvCxnSpPr>
          <p:spPr>
            <a:xfrm>
              <a:off x="1971675" y="390525"/>
              <a:ext cx="0" cy="110307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Text Box 48">
              <a:extLst>
                <a:ext uri="{FF2B5EF4-FFF2-40B4-BE49-F238E27FC236}">
                  <a16:creationId xmlns:a16="http://schemas.microsoft.com/office/drawing/2014/main" id="{1544068A-FBC8-3539-AA1F-13DD0E01F2C8}"/>
                </a:ext>
              </a:extLst>
            </p:cNvPr>
            <p:cNvSpPr txBox="1"/>
            <p:nvPr/>
          </p:nvSpPr>
          <p:spPr>
            <a:xfrm>
              <a:off x="1800225" y="904875"/>
              <a:ext cx="327921" cy="238461"/>
            </a:xfrm>
            <a:prstGeom prst="rect">
              <a:avLst/>
            </a:prstGeom>
            <a:solidFill>
              <a:schemeClr val="lt1"/>
            </a:solidFill>
            <a:ln w="6350">
              <a:solidFill>
                <a:prstClr val="black"/>
              </a:solidFill>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E5293047-C03A-2A45-DB62-1FA98DC1DB14}"/>
                </a:ext>
              </a:extLst>
            </p:cNvPr>
            <p:cNvCxnSpPr/>
            <p:nvPr/>
          </p:nvCxnSpPr>
          <p:spPr>
            <a:xfrm flipH="1" flipV="1">
              <a:off x="2238375" y="1885950"/>
              <a:ext cx="914845" cy="735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37">
              <a:extLst>
                <a:ext uri="{FF2B5EF4-FFF2-40B4-BE49-F238E27FC236}">
                  <a16:creationId xmlns:a16="http://schemas.microsoft.com/office/drawing/2014/main" id="{E73D9C3B-FB81-085F-D1E6-4AB1D2401E08}"/>
                </a:ext>
              </a:extLst>
            </p:cNvPr>
            <p:cNvSpPr txBox="1"/>
            <p:nvPr/>
          </p:nvSpPr>
          <p:spPr>
            <a:xfrm>
              <a:off x="0" y="2457450"/>
              <a:ext cx="695560" cy="248397"/>
            </a:xfrm>
            <a:prstGeom prst="rect">
              <a:avLst/>
            </a:prstGeom>
            <a:solidFill>
              <a:schemeClr val="lt1"/>
            </a:solidFill>
            <a:ln w="19050">
              <a:solidFill>
                <a:prstClr val="black"/>
              </a:solidFill>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38">
              <a:extLst>
                <a:ext uri="{FF2B5EF4-FFF2-40B4-BE49-F238E27FC236}">
                  <a16:creationId xmlns:a16="http://schemas.microsoft.com/office/drawing/2014/main" id="{471D109A-E111-0F14-790C-A3D3C229F171}"/>
                </a:ext>
              </a:extLst>
            </p:cNvPr>
            <p:cNvSpPr txBox="1"/>
            <p:nvPr/>
          </p:nvSpPr>
          <p:spPr>
            <a:xfrm>
              <a:off x="3219450" y="2466975"/>
              <a:ext cx="1073150" cy="248397"/>
            </a:xfrm>
            <a:prstGeom prst="rect">
              <a:avLst/>
            </a:prstGeom>
            <a:solidFill>
              <a:schemeClr val="lt1"/>
            </a:solidFill>
            <a:ln w="19050">
              <a:solidFill>
                <a:prstClr val="black"/>
              </a:solidFill>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HOLY SPIRIT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B87E1CDD-B519-FAB2-D0F7-6C85BD2F6A47}"/>
                </a:ext>
              </a:extLst>
            </p:cNvPr>
            <p:cNvCxnSpPr/>
            <p:nvPr/>
          </p:nvCxnSpPr>
          <p:spPr>
            <a:xfrm flipV="1">
              <a:off x="752475" y="2762250"/>
              <a:ext cx="2394604" cy="0"/>
            </a:xfrm>
            <a:prstGeom prst="line">
              <a:avLst/>
            </a:prstGeom>
            <a:ln>
              <a:solidFill>
                <a:srgbClr val="79924D"/>
              </a:solidFill>
            </a:ln>
          </p:spPr>
          <p:style>
            <a:lnRef idx="1">
              <a:schemeClr val="accent1"/>
            </a:lnRef>
            <a:fillRef idx="0">
              <a:schemeClr val="accent1"/>
            </a:fillRef>
            <a:effectRef idx="0">
              <a:schemeClr val="accent1"/>
            </a:effectRef>
            <a:fontRef idx="minor">
              <a:schemeClr val="tx1"/>
            </a:fontRef>
          </p:style>
        </p:cxnSp>
        <p:sp>
          <p:nvSpPr>
            <p:cNvPr id="26" name="Text Box 44">
              <a:extLst>
                <a:ext uri="{FF2B5EF4-FFF2-40B4-BE49-F238E27FC236}">
                  <a16:creationId xmlns:a16="http://schemas.microsoft.com/office/drawing/2014/main" id="{7268BD1F-F0C6-B6C5-5CD4-8E866986282D}"/>
                </a:ext>
              </a:extLst>
            </p:cNvPr>
            <p:cNvSpPr txBox="1"/>
            <p:nvPr/>
          </p:nvSpPr>
          <p:spPr>
            <a:xfrm>
              <a:off x="1600200" y="2638425"/>
              <a:ext cx="695560" cy="24839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IS NOT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49">
              <a:extLst>
                <a:ext uri="{FF2B5EF4-FFF2-40B4-BE49-F238E27FC236}">
                  <a16:creationId xmlns:a16="http://schemas.microsoft.com/office/drawing/2014/main" id="{3EB8E112-5E1C-6C41-BA21-D23E11FB1654}"/>
                </a:ext>
              </a:extLst>
            </p:cNvPr>
            <p:cNvSpPr txBox="1"/>
            <p:nvPr/>
          </p:nvSpPr>
          <p:spPr>
            <a:xfrm>
              <a:off x="1143000" y="2076450"/>
              <a:ext cx="327921" cy="238461"/>
            </a:xfrm>
            <a:prstGeom prst="rect">
              <a:avLst/>
            </a:prstGeom>
            <a:solidFill>
              <a:schemeClr val="lt1"/>
            </a:solidFill>
            <a:ln w="6350">
              <a:solidFill>
                <a:prstClr val="black"/>
              </a:solidFill>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50">
              <a:extLst>
                <a:ext uri="{FF2B5EF4-FFF2-40B4-BE49-F238E27FC236}">
                  <a16:creationId xmlns:a16="http://schemas.microsoft.com/office/drawing/2014/main" id="{856D07C3-4ABE-2435-5E9E-4E45B5727E18}"/>
                </a:ext>
              </a:extLst>
            </p:cNvPr>
            <p:cNvSpPr txBox="1"/>
            <p:nvPr/>
          </p:nvSpPr>
          <p:spPr>
            <a:xfrm>
              <a:off x="2419350" y="2076450"/>
              <a:ext cx="327921" cy="238461"/>
            </a:xfrm>
            <a:prstGeom prst="rect">
              <a:avLst/>
            </a:prstGeom>
            <a:solidFill>
              <a:schemeClr val="lt1"/>
            </a:solidFill>
            <a:ln w="6350">
              <a:solidFill>
                <a:prstClr val="black"/>
              </a:solidFill>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0" name="TextBox 29">
            <a:extLst>
              <a:ext uri="{FF2B5EF4-FFF2-40B4-BE49-F238E27FC236}">
                <a16:creationId xmlns:a16="http://schemas.microsoft.com/office/drawing/2014/main" id="{2CDD31DF-0226-EA6F-5B4F-8A0579EF91AE}"/>
              </a:ext>
            </a:extLst>
          </p:cNvPr>
          <p:cNvSpPr txBox="1"/>
          <p:nvPr/>
        </p:nvSpPr>
        <p:spPr>
          <a:xfrm>
            <a:off x="1673521" y="3296066"/>
            <a:ext cx="7034476" cy="2597827"/>
          </a:xfrm>
          <a:prstGeom prst="rect">
            <a:avLst/>
          </a:prstGeom>
          <a:noFill/>
        </p:spPr>
        <p:txBody>
          <a:bodyPr wrap="square">
            <a:spAutoFit/>
          </a:bodyPr>
          <a:lstStyle/>
          <a:p>
            <a:pPr algn="ctr" fontAlgn="base">
              <a:lnSpc>
                <a:spcPct val="150000"/>
              </a:lnSpc>
            </a:pPr>
            <a:r>
              <a:rPr lang="en-US" sz="2800" dirty="0">
                <a:solidFill>
                  <a:srgbClr val="586260"/>
                </a:solidFill>
                <a:latin typeface="Arial" panose="020B0604020202020204" pitchFamily="34" charset="0"/>
                <a:cs typeface="Arial" panose="020B0604020202020204" pitchFamily="34" charset="0"/>
              </a:rPr>
              <a:t>UNITY and DISTINCTION </a:t>
            </a:r>
          </a:p>
          <a:p>
            <a:pPr algn="ctr" fontAlgn="base">
              <a:lnSpc>
                <a:spcPct val="150000"/>
              </a:lnSpc>
            </a:pPr>
            <a:r>
              <a:rPr lang="en-US" sz="2800" dirty="0">
                <a:solidFill>
                  <a:srgbClr val="586260"/>
                </a:solidFill>
                <a:latin typeface="Arial" panose="020B0604020202020204" pitchFamily="34" charset="0"/>
                <a:cs typeface="Arial" panose="020B0604020202020204" pitchFamily="34" charset="0"/>
              </a:rPr>
              <a:t>COEXISTENCE </a:t>
            </a:r>
          </a:p>
          <a:p>
            <a:pPr algn="ctr" fontAlgn="base">
              <a:lnSpc>
                <a:spcPct val="150000"/>
              </a:lnSpc>
            </a:pPr>
            <a:r>
              <a:rPr lang="en-US" sz="2800" dirty="0">
                <a:solidFill>
                  <a:srgbClr val="586260"/>
                </a:solidFill>
                <a:latin typeface="Arial" panose="020B0604020202020204" pitchFamily="34" charset="0"/>
                <a:cs typeface="Arial" panose="020B0604020202020204" pitchFamily="34" charset="0"/>
              </a:rPr>
              <a:t>Without </a:t>
            </a:r>
          </a:p>
          <a:p>
            <a:pPr algn="ctr" fontAlgn="base">
              <a:lnSpc>
                <a:spcPct val="150000"/>
              </a:lnSpc>
            </a:pPr>
            <a:r>
              <a:rPr lang="en-US" sz="2800" dirty="0">
                <a:solidFill>
                  <a:srgbClr val="586260"/>
                </a:solidFill>
                <a:latin typeface="Arial" panose="020B0604020202020204" pitchFamily="34" charset="0"/>
                <a:cs typeface="Arial" panose="020B0604020202020204" pitchFamily="34" charset="0"/>
              </a:rPr>
              <a:t>COMPROMISE </a:t>
            </a:r>
          </a:p>
        </p:txBody>
      </p:sp>
      <p:sp>
        <p:nvSpPr>
          <p:cNvPr id="34" name="TextBox 33">
            <a:extLst>
              <a:ext uri="{FF2B5EF4-FFF2-40B4-BE49-F238E27FC236}">
                <a16:creationId xmlns:a16="http://schemas.microsoft.com/office/drawing/2014/main" id="{F5799FCA-3ADD-1B00-03E4-F7680353190E}"/>
              </a:ext>
            </a:extLst>
          </p:cNvPr>
          <p:cNvSpPr txBox="1"/>
          <p:nvPr/>
        </p:nvSpPr>
        <p:spPr>
          <a:xfrm>
            <a:off x="4233078" y="8359809"/>
            <a:ext cx="10306594" cy="1249125"/>
          </a:xfrm>
          <a:prstGeom prst="rect">
            <a:avLst/>
          </a:prstGeom>
          <a:noFill/>
        </p:spPr>
        <p:txBody>
          <a:bodyPr wrap="square">
            <a:spAutoFit/>
          </a:bodyPr>
          <a:lstStyle/>
          <a:p>
            <a:pPr marL="0" marR="0" algn="ctr">
              <a:lnSpc>
                <a:spcPct val="107000"/>
              </a:lnSpc>
              <a:spcBef>
                <a:spcPts val="0"/>
              </a:spcBef>
              <a:spcAft>
                <a:spcPts val="0"/>
              </a:spcAft>
            </a:pPr>
            <a:r>
              <a:rPr lang="en-US" sz="2400" dirty="0">
                <a:solidFill>
                  <a:srgbClr val="79924D"/>
                </a:solidFill>
                <a:effectLst/>
                <a:latin typeface="Arial" panose="020B0604020202020204" pitchFamily="34" charset="0"/>
                <a:ea typeface="Calibri" panose="020F0502020204030204" pitchFamily="34" charset="0"/>
                <a:cs typeface="Arial" panose="020B0604020202020204" pitchFamily="34" charset="0"/>
              </a:rPr>
              <a:t>“According to the foreknowledge of God the Father, in the sanctification of the Spirit, for obedience to Jesus Christ and for sprinkling with His blood: May grace and peace be multiplied to you.” 1 Peter 1:2 ESV</a:t>
            </a:r>
          </a:p>
        </p:txBody>
      </p:sp>
      <p:sp>
        <p:nvSpPr>
          <p:cNvPr id="36" name="TextBox 35">
            <a:extLst>
              <a:ext uri="{FF2B5EF4-FFF2-40B4-BE49-F238E27FC236}">
                <a16:creationId xmlns:a16="http://schemas.microsoft.com/office/drawing/2014/main" id="{BB6504CF-5BBF-2111-E221-D97341B52C13}"/>
              </a:ext>
            </a:extLst>
          </p:cNvPr>
          <p:cNvSpPr txBox="1"/>
          <p:nvPr/>
        </p:nvSpPr>
        <p:spPr>
          <a:xfrm>
            <a:off x="12222592" y="3119487"/>
            <a:ext cx="5578530" cy="3336811"/>
          </a:xfrm>
          <a:prstGeom prst="rect">
            <a:avLst/>
          </a:prstGeom>
          <a:noFill/>
        </p:spPr>
        <p:txBody>
          <a:bodyPr wrap="square">
            <a:spAutoFit/>
          </a:bodyPr>
          <a:lstStyle/>
          <a:p>
            <a:pPr fontAlgn="base"/>
            <a:r>
              <a:rPr lang="en-US" sz="2000" dirty="0">
                <a:solidFill>
                  <a:srgbClr val="586260"/>
                </a:solidFill>
                <a:latin typeface="Arial" panose="020B0604020202020204" pitchFamily="34" charset="0"/>
                <a:cs typeface="Arial" panose="020B0604020202020204" pitchFamily="34" charset="0"/>
              </a:rPr>
              <a:t>“The one God (“He”) is also, and equally, “they,”</a:t>
            </a:r>
          </a:p>
          <a:p>
            <a:pPr fontAlgn="base"/>
            <a:r>
              <a:rPr lang="en-US" sz="2000" dirty="0">
                <a:solidFill>
                  <a:srgbClr val="586260"/>
                </a:solidFill>
                <a:latin typeface="Arial" panose="020B0604020202020204" pitchFamily="34" charset="0"/>
                <a:cs typeface="Arial" panose="020B0604020202020204" pitchFamily="34" charset="0"/>
              </a:rPr>
              <a:t>[God the Father, the Son, and the Holy Spirit]</a:t>
            </a:r>
          </a:p>
          <a:p>
            <a:pPr fontAlgn="base"/>
            <a:r>
              <a:rPr lang="en-US" sz="2000" dirty="0">
                <a:solidFill>
                  <a:srgbClr val="586260"/>
                </a:solidFill>
                <a:latin typeface="Arial" panose="020B0604020202020204" pitchFamily="34" charset="0"/>
                <a:cs typeface="Arial" panose="020B0604020202020204" pitchFamily="34" charset="0"/>
              </a:rPr>
              <a:t>And “they” are always together and always cooperating…</a:t>
            </a:r>
          </a:p>
          <a:p>
            <a:pPr lvl="1" fontAlgn="base">
              <a:spcBef>
                <a:spcPts val="1500"/>
              </a:spcBef>
              <a:spcAft>
                <a:spcPts val="750"/>
              </a:spcAft>
            </a:pPr>
            <a:r>
              <a:rPr lang="en-US" sz="2000" dirty="0">
                <a:solidFill>
                  <a:srgbClr val="586260"/>
                </a:solidFill>
                <a:latin typeface="Arial" panose="020B0604020202020204" pitchFamily="34" charset="0"/>
                <a:cs typeface="Arial" panose="020B0604020202020204" pitchFamily="34" charset="0"/>
              </a:rPr>
              <a:t>The Father </a:t>
            </a:r>
            <a:r>
              <a:rPr lang="en-US" sz="2000" i="1" dirty="0">
                <a:solidFill>
                  <a:srgbClr val="586260"/>
                </a:solidFill>
                <a:latin typeface="Arial" panose="020B0604020202020204" pitchFamily="34" charset="0"/>
                <a:cs typeface="Arial" panose="020B0604020202020204" pitchFamily="34" charset="0"/>
              </a:rPr>
              <a:t>initiating</a:t>
            </a:r>
            <a:r>
              <a:rPr lang="en-US" sz="2000" dirty="0">
                <a:solidFill>
                  <a:srgbClr val="586260"/>
                </a:solidFill>
                <a:latin typeface="Arial" panose="020B0604020202020204" pitchFamily="34" charset="0"/>
                <a:cs typeface="Arial" panose="020B0604020202020204" pitchFamily="34" charset="0"/>
              </a:rPr>
              <a:t>,</a:t>
            </a:r>
          </a:p>
          <a:p>
            <a:pPr lvl="1" fontAlgn="base">
              <a:spcBef>
                <a:spcPts val="1500"/>
              </a:spcBef>
              <a:spcAft>
                <a:spcPts val="750"/>
              </a:spcAft>
            </a:pPr>
            <a:r>
              <a:rPr lang="en-US" sz="2000" dirty="0">
                <a:solidFill>
                  <a:srgbClr val="586260"/>
                </a:solidFill>
                <a:latin typeface="Arial" panose="020B0604020202020204" pitchFamily="34" charset="0"/>
                <a:cs typeface="Arial" panose="020B0604020202020204" pitchFamily="34" charset="0"/>
              </a:rPr>
              <a:t>The Son </a:t>
            </a:r>
            <a:r>
              <a:rPr lang="en-US" sz="2000" i="1" dirty="0">
                <a:solidFill>
                  <a:srgbClr val="586260"/>
                </a:solidFill>
                <a:latin typeface="Arial" panose="020B0604020202020204" pitchFamily="34" charset="0"/>
                <a:cs typeface="Arial" panose="020B0604020202020204" pitchFamily="34" charset="0"/>
              </a:rPr>
              <a:t>complying</a:t>
            </a:r>
            <a:r>
              <a:rPr lang="en-US" sz="2000" dirty="0">
                <a:solidFill>
                  <a:srgbClr val="586260"/>
                </a:solidFill>
                <a:latin typeface="Arial" panose="020B0604020202020204" pitchFamily="34" charset="0"/>
                <a:cs typeface="Arial" panose="020B0604020202020204" pitchFamily="34" charset="0"/>
              </a:rPr>
              <a:t>, and </a:t>
            </a:r>
          </a:p>
          <a:p>
            <a:pPr lvl="1" fontAlgn="base">
              <a:spcBef>
                <a:spcPts val="1500"/>
              </a:spcBef>
              <a:spcAft>
                <a:spcPts val="750"/>
              </a:spcAft>
            </a:pPr>
            <a:r>
              <a:rPr lang="en-US" sz="2000" dirty="0">
                <a:solidFill>
                  <a:srgbClr val="586260"/>
                </a:solidFill>
                <a:latin typeface="Arial" panose="020B0604020202020204" pitchFamily="34" charset="0"/>
                <a:cs typeface="Arial" panose="020B0604020202020204" pitchFamily="34" charset="0"/>
              </a:rPr>
              <a:t>The Spirit </a:t>
            </a:r>
            <a:r>
              <a:rPr lang="en-US" sz="2000" i="1" dirty="0">
                <a:solidFill>
                  <a:srgbClr val="586260"/>
                </a:solidFill>
                <a:latin typeface="Arial" panose="020B0604020202020204" pitchFamily="34" charset="0"/>
                <a:cs typeface="Arial" panose="020B0604020202020204" pitchFamily="34" charset="0"/>
              </a:rPr>
              <a:t>executing</a:t>
            </a:r>
            <a:r>
              <a:rPr lang="en-US" sz="2000" dirty="0">
                <a:solidFill>
                  <a:srgbClr val="586260"/>
                </a:solidFill>
                <a:latin typeface="Arial" panose="020B0604020202020204" pitchFamily="34" charset="0"/>
                <a:cs typeface="Arial" panose="020B0604020202020204" pitchFamily="34" charset="0"/>
              </a:rPr>
              <a:t> the will of both, which is His will also.”                           </a:t>
            </a:r>
            <a:r>
              <a:rPr lang="en-US" sz="1600" dirty="0">
                <a:solidFill>
                  <a:srgbClr val="58626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586260"/>
                </a:solidFill>
                <a:latin typeface="Calibri" panose="020F0502020204030204" pitchFamily="34" charset="0"/>
                <a:ea typeface="Calibri" panose="020F0502020204030204" pitchFamily="34" charset="0"/>
                <a:cs typeface="Times New Roman" panose="02020603050405020304" pitchFamily="18" charset="0"/>
              </a:rPr>
              <a:t>J. I . Packer</a:t>
            </a:r>
            <a:endParaRPr lang="en-US" sz="1000" dirty="0">
              <a:solidFill>
                <a:srgbClr val="5862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1921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46EDB2D2-B9F6-83BC-E466-872DFB2D9EA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5D0B18-B491-4B6D-DFA7-E82D14AFD95A}"/>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B54555DA-7927-B5FC-A5C8-A8DB293AA835}"/>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BFC438D0-E0AA-2898-37F9-9896E507FDC3}"/>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35A7DB15-E264-AAF4-29EB-6FE402F4131E}"/>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411A5C92-7D84-D929-DCF0-45F253FA8EE9}"/>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06F1611A-3978-E543-DA11-62AD4CE2C1A2}"/>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C9259EF0-A0EB-16BC-911F-185F06A6494D}"/>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7">
            <a:extLst>
              <a:ext uri="{FF2B5EF4-FFF2-40B4-BE49-F238E27FC236}">
                <a16:creationId xmlns:a16="http://schemas.microsoft.com/office/drawing/2014/main" id="{D099B6C3-3F2B-A473-9CF5-5989DF37627C}"/>
              </a:ext>
            </a:extLst>
          </p:cNvPr>
          <p:cNvSpPr txBox="1"/>
          <p:nvPr/>
        </p:nvSpPr>
        <p:spPr>
          <a:xfrm>
            <a:off x="-96100" y="-166505"/>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grpSp>
        <p:nvGrpSpPr>
          <p:cNvPr id="17" name="Group 16">
            <a:extLst>
              <a:ext uri="{FF2B5EF4-FFF2-40B4-BE49-F238E27FC236}">
                <a16:creationId xmlns:a16="http://schemas.microsoft.com/office/drawing/2014/main" id="{DA84F892-5341-0EB3-5044-797F3972C3CE}"/>
              </a:ext>
            </a:extLst>
          </p:cNvPr>
          <p:cNvGrpSpPr/>
          <p:nvPr/>
        </p:nvGrpSpPr>
        <p:grpSpPr>
          <a:xfrm>
            <a:off x="2664637" y="1357495"/>
            <a:ext cx="14584845" cy="6570672"/>
            <a:chOff x="2671043" y="937945"/>
            <a:chExt cx="14584845" cy="6570672"/>
          </a:xfrm>
        </p:grpSpPr>
        <p:sp>
          <p:nvSpPr>
            <p:cNvPr id="10" name="TextBox 9">
              <a:extLst>
                <a:ext uri="{FF2B5EF4-FFF2-40B4-BE49-F238E27FC236}">
                  <a16:creationId xmlns:a16="http://schemas.microsoft.com/office/drawing/2014/main" id="{963CCC79-01CA-7CAC-591B-CF6F928B1457}"/>
                </a:ext>
              </a:extLst>
            </p:cNvPr>
            <p:cNvSpPr txBox="1"/>
            <p:nvPr/>
          </p:nvSpPr>
          <p:spPr>
            <a:xfrm>
              <a:off x="2671043" y="937945"/>
              <a:ext cx="14584845" cy="1570173"/>
            </a:xfrm>
            <a:prstGeom prst="rect">
              <a:avLst/>
            </a:prstGeom>
            <a:noFill/>
          </p:spPr>
          <p:txBody>
            <a:bodyPr wrap="square">
              <a:spAutoFit/>
            </a:bodyPr>
            <a:lstStyle/>
            <a:p>
              <a:pPr marL="8890" marR="0" indent="-8890" algn="ctr">
                <a:lnSpc>
                  <a:spcPct val="115000"/>
                </a:lnSpc>
                <a:spcAft>
                  <a:spcPts val="800"/>
                </a:spcAft>
                <a:buNone/>
              </a:pPr>
              <a:r>
                <a:rPr lang="en-US" sz="9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The Holy Spirit – </a:t>
              </a:r>
              <a:r>
                <a:rPr lang="en-US" sz="9000" kern="100" spc="600" dirty="0">
                  <a:solidFill>
                    <a:srgbClr val="79924D"/>
                  </a:solidFill>
                  <a:latin typeface="Virtual" panose="020B0604020202020204" charset="0"/>
                  <a:ea typeface="Aptos" panose="020B0004020202020204" pitchFamily="34" charset="0"/>
                  <a:cs typeface="Arial" panose="020B0604020202020204" pitchFamily="34" charset="0"/>
                </a:rPr>
                <a:t>Old Testament</a:t>
              </a:r>
              <a:endParaRPr lang="en-US" sz="1000" kern="100" spc="600" dirty="0">
                <a:solidFill>
                  <a:srgbClr val="5862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D437408-2A08-06C3-BCB5-29B9AC330892}"/>
                </a:ext>
              </a:extLst>
            </p:cNvPr>
            <p:cNvSpPr txBox="1"/>
            <p:nvPr/>
          </p:nvSpPr>
          <p:spPr>
            <a:xfrm>
              <a:off x="2914347" y="2532960"/>
              <a:ext cx="14098237" cy="4975657"/>
            </a:xfrm>
            <a:prstGeom prst="rect">
              <a:avLst/>
            </a:prstGeom>
            <a:noFill/>
          </p:spPr>
          <p:txBody>
            <a:bodyPr wrap="square">
              <a:spAutoFit/>
            </a:bodyPr>
            <a:lstStyle/>
            <a:p>
              <a:pPr lvl="1">
                <a:lnSpc>
                  <a:spcPct val="150000"/>
                </a:lnSpc>
              </a:pPr>
              <a:r>
                <a:rPr lang="en-US" sz="3600" b="1" dirty="0">
                  <a:solidFill>
                    <a:srgbClr val="586260"/>
                  </a:solidFill>
                  <a:latin typeface="Arial" panose="020B0604020202020204" pitchFamily="34" charset="0"/>
                  <a:cs typeface="Arial" panose="020B0604020202020204" pitchFamily="34" charset="0"/>
                </a:rPr>
                <a:t>Creation</a:t>
              </a:r>
              <a:r>
                <a:rPr lang="en-US" sz="3600" dirty="0">
                  <a:solidFill>
                    <a:srgbClr val="586260"/>
                  </a:solidFill>
                  <a:latin typeface="Arial" panose="020B0604020202020204" pitchFamily="34" charset="0"/>
                  <a:cs typeface="Arial" panose="020B0604020202020204" pitchFamily="34" charset="0"/>
                </a:rPr>
                <a:t> – </a:t>
              </a:r>
              <a:r>
                <a:rPr lang="en-US" sz="3000" dirty="0">
                  <a:solidFill>
                    <a:srgbClr val="586260"/>
                  </a:solidFill>
                  <a:latin typeface="Arial" panose="020B0604020202020204" pitchFamily="34" charset="0"/>
                  <a:cs typeface="Arial" panose="020B0604020202020204" pitchFamily="34" charset="0"/>
                </a:rPr>
                <a:t>Genesis 1:2; Psalm 33:6</a:t>
              </a:r>
            </a:p>
            <a:p>
              <a:pPr lvl="1">
                <a:lnSpc>
                  <a:spcPct val="150000"/>
                </a:lnSpc>
              </a:pPr>
              <a:r>
                <a:rPr lang="en-US" sz="3600" b="1" dirty="0">
                  <a:solidFill>
                    <a:srgbClr val="586260"/>
                  </a:solidFill>
                  <a:latin typeface="Arial" panose="020B0604020202020204" pitchFamily="34" charset="0"/>
                  <a:cs typeface="Arial" panose="020B0604020202020204" pitchFamily="34" charset="0"/>
                </a:rPr>
                <a:t>Restrains Sin </a:t>
              </a:r>
              <a:r>
                <a:rPr lang="en-US" sz="3600" dirty="0">
                  <a:solidFill>
                    <a:srgbClr val="586260"/>
                  </a:solidFill>
                  <a:latin typeface="Arial" panose="020B0604020202020204" pitchFamily="34" charset="0"/>
                  <a:cs typeface="Arial" panose="020B0604020202020204" pitchFamily="34" charset="0"/>
                </a:rPr>
                <a:t>– </a:t>
              </a:r>
              <a:r>
                <a:rPr lang="en-US" sz="3000" dirty="0">
                  <a:solidFill>
                    <a:srgbClr val="586260"/>
                  </a:solidFill>
                  <a:latin typeface="Arial" panose="020B0604020202020204" pitchFamily="34" charset="0"/>
                  <a:cs typeface="Arial" panose="020B0604020202020204" pitchFamily="34" charset="0"/>
                </a:rPr>
                <a:t>Genesis 6:3 </a:t>
              </a:r>
            </a:p>
            <a:p>
              <a:pPr lvl="1">
                <a:lnSpc>
                  <a:spcPct val="150000"/>
                </a:lnSpc>
              </a:pPr>
              <a:r>
                <a:rPr lang="en-US" sz="3600" b="1" dirty="0">
                  <a:solidFill>
                    <a:srgbClr val="586260"/>
                  </a:solidFill>
                  <a:latin typeface="Arial" panose="020B0604020202020204" pitchFamily="34" charset="0"/>
                  <a:cs typeface="Arial" panose="020B0604020202020204" pitchFamily="34" charset="0"/>
                </a:rPr>
                <a:t>Regeneratio</a:t>
              </a:r>
              <a:r>
                <a:rPr lang="en-US" sz="3600" dirty="0">
                  <a:solidFill>
                    <a:srgbClr val="586260"/>
                  </a:solidFill>
                  <a:latin typeface="Arial" panose="020B0604020202020204" pitchFamily="34" charset="0"/>
                  <a:cs typeface="Arial" panose="020B0604020202020204" pitchFamily="34" charset="0"/>
                </a:rPr>
                <a:t>n – </a:t>
              </a:r>
              <a:r>
                <a:rPr lang="en-US" sz="3000" dirty="0">
                  <a:solidFill>
                    <a:srgbClr val="586260"/>
                  </a:solidFill>
                  <a:latin typeface="Arial" panose="020B0604020202020204" pitchFamily="34" charset="0"/>
                  <a:cs typeface="Arial" panose="020B0604020202020204" pitchFamily="34" charset="0"/>
                </a:rPr>
                <a:t>Deuteronomy 30:6; Ezekiel 11:19-20; 36:26-29;37:1-14</a:t>
              </a:r>
            </a:p>
            <a:p>
              <a:pPr lvl="1">
                <a:lnSpc>
                  <a:spcPct val="150000"/>
                </a:lnSpc>
              </a:pPr>
              <a:r>
                <a:rPr lang="en-US" sz="3600" b="1" dirty="0">
                  <a:solidFill>
                    <a:srgbClr val="586260"/>
                  </a:solidFill>
                  <a:latin typeface="Arial" panose="020B0604020202020204" pitchFamily="34" charset="0"/>
                  <a:cs typeface="Arial" panose="020B0604020202020204" pitchFamily="34" charset="0"/>
                </a:rPr>
                <a:t>Revelation</a:t>
              </a:r>
              <a:r>
                <a:rPr lang="en-US" sz="3600" dirty="0">
                  <a:solidFill>
                    <a:srgbClr val="586260"/>
                  </a:solidFill>
                  <a:latin typeface="Arial" panose="020B0604020202020204" pitchFamily="34" charset="0"/>
                  <a:cs typeface="Arial" panose="020B0604020202020204" pitchFamily="34" charset="0"/>
                </a:rPr>
                <a:t> – </a:t>
              </a:r>
              <a:r>
                <a:rPr lang="en-US" sz="3000" dirty="0">
                  <a:solidFill>
                    <a:srgbClr val="586260"/>
                  </a:solidFill>
                  <a:latin typeface="Arial" panose="020B0604020202020204" pitchFamily="34" charset="0"/>
                  <a:cs typeface="Arial" panose="020B0604020202020204" pitchFamily="34" charset="0"/>
                </a:rPr>
                <a:t>Isaiah 61:1-6; Micah 3:8</a:t>
              </a:r>
            </a:p>
            <a:p>
              <a:pPr lvl="1">
                <a:lnSpc>
                  <a:spcPct val="150000"/>
                </a:lnSpc>
              </a:pPr>
              <a:r>
                <a:rPr lang="en-US" sz="3600" b="1" dirty="0">
                  <a:solidFill>
                    <a:srgbClr val="586260"/>
                  </a:solidFill>
                  <a:latin typeface="Arial" panose="020B0604020202020204" pitchFamily="34" charset="0"/>
                  <a:cs typeface="Arial" panose="020B0604020202020204" pitchFamily="34" charset="0"/>
                </a:rPr>
                <a:t>Enabling for Service </a:t>
              </a:r>
              <a:r>
                <a:rPr lang="en-US" sz="3600" dirty="0">
                  <a:solidFill>
                    <a:srgbClr val="586260"/>
                  </a:solidFill>
                  <a:latin typeface="Arial" panose="020B0604020202020204" pitchFamily="34" charset="0"/>
                  <a:cs typeface="Arial" panose="020B0604020202020204" pitchFamily="34" charset="0"/>
                </a:rPr>
                <a:t>– </a:t>
              </a:r>
              <a:r>
                <a:rPr lang="en-US" sz="3000" dirty="0">
                  <a:solidFill>
                    <a:srgbClr val="586260"/>
                  </a:solidFill>
                  <a:latin typeface="Arial" panose="020B0604020202020204" pitchFamily="34" charset="0"/>
                  <a:cs typeface="Arial" panose="020B0604020202020204" pitchFamily="34" charset="0"/>
                </a:rPr>
                <a:t>Exodus 31:2-6; Judges 6:34;15:14-15; Isaiah 11:2 </a:t>
              </a:r>
            </a:p>
            <a:p>
              <a:pPr lvl="1">
                <a:lnSpc>
                  <a:spcPct val="150000"/>
                </a:lnSpc>
              </a:pPr>
              <a:r>
                <a:rPr lang="en-US" sz="3600" b="1" dirty="0">
                  <a:solidFill>
                    <a:srgbClr val="586260"/>
                  </a:solidFill>
                  <a:latin typeface="Arial" panose="020B0604020202020204" pitchFamily="34" charset="0"/>
                  <a:cs typeface="Arial" panose="020B0604020202020204" pitchFamily="34" charset="0"/>
                </a:rPr>
                <a:t>Inward Renewal </a:t>
              </a:r>
              <a:r>
                <a:rPr lang="en-US" sz="3600" dirty="0">
                  <a:solidFill>
                    <a:srgbClr val="586260"/>
                  </a:solidFill>
                  <a:latin typeface="Arial" panose="020B0604020202020204" pitchFamily="34" charset="0"/>
                  <a:cs typeface="Arial" panose="020B0604020202020204" pitchFamily="34" charset="0"/>
                </a:rPr>
                <a:t>– </a:t>
              </a:r>
              <a:r>
                <a:rPr lang="en-US" sz="3000" dirty="0">
                  <a:solidFill>
                    <a:srgbClr val="586260"/>
                  </a:solidFill>
                  <a:latin typeface="Arial" panose="020B0604020202020204" pitchFamily="34" charset="0"/>
                  <a:cs typeface="Arial" panose="020B0604020202020204" pitchFamily="34" charset="0"/>
                </a:rPr>
                <a:t>Psalm 51:10-12, Ezekiel 36:25-27</a:t>
              </a:r>
              <a:endParaRPr lang="en-US" sz="3000" b="1" dirty="0">
                <a:solidFill>
                  <a:srgbClr val="5862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84733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5E628415-4F9E-7CBB-DC72-5F6D20A993B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070663-352D-B863-3D3A-F21F12FAF373}"/>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5196AF72-D1C2-BAA6-DE49-C9D4C056A16C}"/>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255D8540-64F2-01FA-D13A-1B90F23A22BD}"/>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FFE284C8-D497-553F-7031-6EAE7C39B187}"/>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0A5D324B-13EE-B02B-756E-260DAC04112F}"/>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3C3DA787-E724-0DA8-6E18-433FB9ECD346}"/>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1915D865-F36B-252D-A0B1-205575CF090B}"/>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7">
            <a:extLst>
              <a:ext uri="{FF2B5EF4-FFF2-40B4-BE49-F238E27FC236}">
                <a16:creationId xmlns:a16="http://schemas.microsoft.com/office/drawing/2014/main" id="{0E7BA3E0-CB12-5B25-19F2-B5E331640734}"/>
              </a:ext>
            </a:extLst>
          </p:cNvPr>
          <p:cNvSpPr txBox="1"/>
          <p:nvPr/>
        </p:nvSpPr>
        <p:spPr>
          <a:xfrm>
            <a:off x="0" y="-140418"/>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grpSp>
        <p:nvGrpSpPr>
          <p:cNvPr id="14" name="Group 13">
            <a:extLst>
              <a:ext uri="{FF2B5EF4-FFF2-40B4-BE49-F238E27FC236}">
                <a16:creationId xmlns:a16="http://schemas.microsoft.com/office/drawing/2014/main" id="{80C32FA0-F824-844E-5B75-6B7A97B63E54}"/>
              </a:ext>
            </a:extLst>
          </p:cNvPr>
          <p:cNvGrpSpPr/>
          <p:nvPr/>
        </p:nvGrpSpPr>
        <p:grpSpPr>
          <a:xfrm>
            <a:off x="3118207" y="1331819"/>
            <a:ext cx="14125397" cy="8077966"/>
            <a:chOff x="2930391" y="1379313"/>
            <a:chExt cx="14419910" cy="8077966"/>
          </a:xfrm>
        </p:grpSpPr>
        <p:sp>
          <p:nvSpPr>
            <p:cNvPr id="10" name="TextBox 9">
              <a:extLst>
                <a:ext uri="{FF2B5EF4-FFF2-40B4-BE49-F238E27FC236}">
                  <a16:creationId xmlns:a16="http://schemas.microsoft.com/office/drawing/2014/main" id="{9F99A4BD-F9D3-1369-7927-33C4195B7A03}"/>
                </a:ext>
              </a:extLst>
            </p:cNvPr>
            <p:cNvSpPr txBox="1"/>
            <p:nvPr/>
          </p:nvSpPr>
          <p:spPr>
            <a:xfrm>
              <a:off x="2930391" y="1379313"/>
              <a:ext cx="14419910" cy="1570173"/>
            </a:xfrm>
            <a:prstGeom prst="rect">
              <a:avLst/>
            </a:prstGeom>
            <a:noFill/>
          </p:spPr>
          <p:txBody>
            <a:bodyPr wrap="square">
              <a:spAutoFit/>
            </a:bodyPr>
            <a:lstStyle/>
            <a:p>
              <a:pPr marL="8890" marR="0" indent="-8890" algn="ctr">
                <a:lnSpc>
                  <a:spcPct val="115000"/>
                </a:lnSpc>
                <a:spcAft>
                  <a:spcPts val="800"/>
                </a:spcAft>
                <a:buNone/>
              </a:pPr>
              <a:r>
                <a:rPr lang="en-US" sz="9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The Holy Spirit – </a:t>
              </a:r>
              <a:r>
                <a:rPr lang="en-US" sz="9000" kern="100" spc="600" dirty="0">
                  <a:solidFill>
                    <a:srgbClr val="79924D"/>
                  </a:solidFill>
                  <a:latin typeface="Virtual" panose="020B0604020202020204" charset="0"/>
                  <a:ea typeface="Aptos" panose="020B0004020202020204" pitchFamily="34" charset="0"/>
                  <a:cs typeface="Arial" panose="020B0604020202020204" pitchFamily="34" charset="0"/>
                </a:rPr>
                <a:t>In the Church Age</a:t>
              </a:r>
              <a:endParaRPr lang="en-US" sz="1000" kern="100" spc="600" dirty="0">
                <a:solidFill>
                  <a:srgbClr val="586260"/>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2139201D-F3B0-BEBC-49F7-78FFD1796915}"/>
                </a:ext>
              </a:extLst>
            </p:cNvPr>
            <p:cNvGrpSpPr/>
            <p:nvPr/>
          </p:nvGrpSpPr>
          <p:grpSpPr>
            <a:xfrm>
              <a:off x="2930391" y="3170430"/>
              <a:ext cx="13232512" cy="6286849"/>
              <a:chOff x="2930391" y="3170430"/>
              <a:chExt cx="13232512" cy="6286849"/>
            </a:xfrm>
          </p:grpSpPr>
          <p:sp>
            <p:nvSpPr>
              <p:cNvPr id="11" name="TextBox 10">
                <a:extLst>
                  <a:ext uri="{FF2B5EF4-FFF2-40B4-BE49-F238E27FC236}">
                    <a16:creationId xmlns:a16="http://schemas.microsoft.com/office/drawing/2014/main" id="{967158DD-83C4-33A1-10BE-7BEB8DCD5155}"/>
                  </a:ext>
                </a:extLst>
              </p:cNvPr>
              <p:cNvSpPr txBox="1"/>
              <p:nvPr/>
            </p:nvSpPr>
            <p:spPr>
              <a:xfrm>
                <a:off x="9965770" y="3170430"/>
                <a:ext cx="6197133" cy="6286849"/>
              </a:xfrm>
              <a:prstGeom prst="rect">
                <a:avLst/>
              </a:prstGeom>
              <a:noFill/>
            </p:spPr>
            <p:txBody>
              <a:bodyPr wrap="square" rtlCol="0">
                <a:spAutoFit/>
              </a:bodyPr>
              <a:lstStyle/>
              <a:p>
                <a:pPr marR="0">
                  <a:lnSpc>
                    <a:spcPct val="115000"/>
                  </a:lnSpc>
                  <a:spcAft>
                    <a:spcPts val="800"/>
                  </a:spcAft>
                </a:pPr>
                <a:r>
                  <a:rPr lang="en-US" sz="3600" b="1" kern="100" dirty="0">
                    <a:solidFill>
                      <a:srgbClr val="586260"/>
                    </a:solidFill>
                    <a:latin typeface="Arial" panose="020B0604020202020204" pitchFamily="34" charset="0"/>
                    <a:cs typeface="Arial" panose="020B0604020202020204" pitchFamily="34" charset="0"/>
                  </a:rPr>
                  <a:t>TO THE BELIEVER</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He Regenerates</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Enlightens - Illuminates</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He Indwells</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He Transforms</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He Seals &amp; Assures</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He Glorifies Jesus</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Dispenses Spiritual Gifts</a:t>
                </a:r>
                <a:endParaRPr lang="en-US" sz="3600" dirty="0">
                  <a:solidFill>
                    <a:srgbClr val="586260"/>
                  </a:solidFill>
                  <a:latin typeface="Arial" panose="020B0604020202020204" pitchFamily="34" charset="0"/>
                  <a:cs typeface="Arial" panose="020B0604020202020204" pitchFamily="34" charset="0"/>
                </a:endParaRPr>
              </a:p>
              <a:p>
                <a:endParaRPr lang="en-US" dirty="0"/>
              </a:p>
            </p:txBody>
          </p:sp>
          <p:sp>
            <p:nvSpPr>
              <p:cNvPr id="12" name="TextBox 11">
                <a:extLst>
                  <a:ext uri="{FF2B5EF4-FFF2-40B4-BE49-F238E27FC236}">
                    <a16:creationId xmlns:a16="http://schemas.microsoft.com/office/drawing/2014/main" id="{11D11B40-B982-7A7A-F096-C7869C6AD0E0}"/>
                  </a:ext>
                </a:extLst>
              </p:cNvPr>
              <p:cNvSpPr txBox="1"/>
              <p:nvPr/>
            </p:nvSpPr>
            <p:spPr>
              <a:xfrm>
                <a:off x="2930391" y="3170430"/>
                <a:ext cx="6425733" cy="6081665"/>
              </a:xfrm>
              <a:prstGeom prst="rect">
                <a:avLst/>
              </a:prstGeom>
              <a:noFill/>
            </p:spPr>
            <p:txBody>
              <a:bodyPr wrap="square" rtlCol="0">
                <a:spAutoFit/>
              </a:bodyPr>
              <a:lstStyle/>
              <a:p>
                <a:pPr marL="8890" marR="0" indent="-8890">
                  <a:lnSpc>
                    <a:spcPct val="115000"/>
                  </a:lnSpc>
                  <a:spcAft>
                    <a:spcPts val="800"/>
                  </a:spcAft>
                  <a:buNone/>
                </a:pPr>
                <a:r>
                  <a:rPr lang="en-US" sz="3600" b="1" kern="100" dirty="0">
                    <a:solidFill>
                      <a:srgbClr val="586260"/>
                    </a:solidFill>
                    <a:latin typeface="Arial" panose="020B0604020202020204" pitchFamily="34" charset="0"/>
                    <a:cs typeface="Arial" panose="020B0604020202020204" pitchFamily="34" charset="0"/>
                  </a:rPr>
                  <a:t>THE WORLD</a:t>
                </a:r>
              </a:p>
              <a:p>
                <a:pPr marL="57150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Convinces</a:t>
                </a:r>
              </a:p>
              <a:p>
                <a:pPr lvl="2">
                  <a:lnSpc>
                    <a:spcPct val="115000"/>
                  </a:lnSpc>
                  <a:spcAft>
                    <a:spcPts val="800"/>
                  </a:spcAft>
                </a:pPr>
                <a:r>
                  <a:rPr lang="en-US" sz="3600" kern="100" dirty="0">
                    <a:solidFill>
                      <a:srgbClr val="586260"/>
                    </a:solidFill>
                    <a:latin typeface="Arial" panose="020B0604020202020204" pitchFamily="34" charset="0"/>
                    <a:cs typeface="Arial" panose="020B0604020202020204" pitchFamily="34" charset="0"/>
                  </a:rPr>
                  <a:t>of Sin, Righteousness,  Judgment, Redemption Required, Eternity is Real</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Convicts</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Calls</a:t>
                </a:r>
              </a:p>
              <a:p>
                <a:pPr marL="571500" marR="0" indent="-571500">
                  <a:lnSpc>
                    <a:spcPct val="115000"/>
                  </a:lnSpc>
                  <a:spcAft>
                    <a:spcPts val="800"/>
                  </a:spcAft>
                  <a:buFont typeface="Arial" panose="020B0604020202020204" pitchFamily="34" charset="0"/>
                  <a:buChar char="•"/>
                </a:pPr>
                <a:r>
                  <a:rPr lang="en-US" sz="3600" kern="100" dirty="0">
                    <a:solidFill>
                      <a:srgbClr val="586260"/>
                    </a:solidFill>
                    <a:latin typeface="Arial" panose="020B0604020202020204" pitchFamily="34" charset="0"/>
                    <a:cs typeface="Arial" panose="020B0604020202020204" pitchFamily="34" charset="0"/>
                  </a:rPr>
                  <a:t>Converts (Regeneration)</a:t>
                </a:r>
              </a:p>
              <a:p>
                <a:endParaRPr lang="en-US" dirty="0"/>
              </a:p>
            </p:txBody>
          </p:sp>
        </p:grpSp>
      </p:grpSp>
    </p:spTree>
    <p:extLst>
      <p:ext uri="{BB962C8B-B14F-4D97-AF65-F5344CB8AC3E}">
        <p14:creationId xmlns:p14="http://schemas.microsoft.com/office/powerpoint/2010/main" val="601980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EEAFB212-2C87-F892-9C2F-687577DD46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6A7B772-904C-12A8-1CE7-BDE6BDC628F4}"/>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473E7422-C77E-D03A-6BCA-EC23F075374F}"/>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A7E72B59-9F9C-CC7C-1B15-D212264DB022}"/>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EE22F8C3-B36B-D0FC-742B-4DA0EF7C5D6A}"/>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E03B3450-D5AF-5782-3C59-6CAD41C06784}"/>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A45B38F1-B0E8-5395-4EBB-5DD129C5098F}"/>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107016E8-2991-9240-3FBF-2B534F0777A3}"/>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7">
            <a:extLst>
              <a:ext uri="{FF2B5EF4-FFF2-40B4-BE49-F238E27FC236}">
                <a16:creationId xmlns:a16="http://schemas.microsoft.com/office/drawing/2014/main" id="{7ABCE29E-552A-8340-4F11-82601F7243C8}"/>
              </a:ext>
            </a:extLst>
          </p:cNvPr>
          <p:cNvSpPr txBox="1"/>
          <p:nvPr/>
        </p:nvSpPr>
        <p:spPr>
          <a:xfrm>
            <a:off x="-1" y="-22107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grpSp>
        <p:nvGrpSpPr>
          <p:cNvPr id="16" name="Group 15">
            <a:extLst>
              <a:ext uri="{FF2B5EF4-FFF2-40B4-BE49-F238E27FC236}">
                <a16:creationId xmlns:a16="http://schemas.microsoft.com/office/drawing/2014/main" id="{8627050D-86C1-A199-9B20-D52C0AE58494}"/>
              </a:ext>
            </a:extLst>
          </p:cNvPr>
          <p:cNvGrpSpPr/>
          <p:nvPr/>
        </p:nvGrpSpPr>
        <p:grpSpPr>
          <a:xfrm>
            <a:off x="2228316" y="1004586"/>
            <a:ext cx="14789978" cy="8277827"/>
            <a:chOff x="1983629" y="1104900"/>
            <a:chExt cx="14789978" cy="8277827"/>
          </a:xfrm>
        </p:grpSpPr>
        <p:sp>
          <p:nvSpPr>
            <p:cNvPr id="10" name="TextBox 9">
              <a:extLst>
                <a:ext uri="{FF2B5EF4-FFF2-40B4-BE49-F238E27FC236}">
                  <a16:creationId xmlns:a16="http://schemas.microsoft.com/office/drawing/2014/main" id="{EE1ED847-BFF4-EA8A-9B0A-44C51C1BB9C1}"/>
                </a:ext>
              </a:extLst>
            </p:cNvPr>
            <p:cNvSpPr txBox="1"/>
            <p:nvPr/>
          </p:nvSpPr>
          <p:spPr>
            <a:xfrm>
              <a:off x="2746815" y="1104900"/>
              <a:ext cx="14026792" cy="2403222"/>
            </a:xfrm>
            <a:prstGeom prst="rect">
              <a:avLst/>
            </a:prstGeom>
            <a:noFill/>
          </p:spPr>
          <p:txBody>
            <a:bodyPr wrap="square">
              <a:spAutoFit/>
            </a:bodyPr>
            <a:lstStyle/>
            <a:p>
              <a:pPr marL="8890" marR="0" indent="-8890" algn="ctr">
                <a:lnSpc>
                  <a:spcPct val="115000"/>
                </a:lnSpc>
                <a:spcAft>
                  <a:spcPts val="800"/>
                </a:spcAft>
                <a:buNone/>
              </a:pPr>
              <a:r>
                <a:rPr lang="en-US" sz="9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The Holy Spirit – Power in Action</a:t>
              </a:r>
              <a:endParaRPr lang="en-US" sz="9000" i="1" spc="600" dirty="0">
                <a:solidFill>
                  <a:srgbClr val="586260"/>
                </a:solidFill>
                <a:latin typeface="Virtual" panose="020B0604020202020204" charset="0"/>
                <a:cs typeface="Arial" panose="020B0604020202020204" pitchFamily="34" charset="0"/>
              </a:endParaRPr>
            </a:p>
            <a:p>
              <a:pPr algn="ctr"/>
              <a:endParaRPr lang="en-US" sz="4000" dirty="0">
                <a:solidFill>
                  <a:srgbClr val="586260"/>
                </a:solidFill>
                <a:latin typeface="Arial" panose="020B0604020202020204" pitchFamily="34" charset="0"/>
                <a:cs typeface="Arial" panose="020B0604020202020204" pitchFamily="34" charset="0"/>
              </a:endParaRPr>
            </a:p>
          </p:txBody>
        </p:sp>
        <p:pic>
          <p:nvPicPr>
            <p:cNvPr id="11" name="Picture 10" descr="A picture containing person, indoor, little, candle&#10;&#10;Description automatically generated">
              <a:extLst>
                <a:ext uri="{FF2B5EF4-FFF2-40B4-BE49-F238E27FC236}">
                  <a16:creationId xmlns:a16="http://schemas.microsoft.com/office/drawing/2014/main" id="{85A277E2-9CA2-B3A6-56BF-E4418D2A280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983629" y="2860186"/>
              <a:ext cx="5297719" cy="3533536"/>
            </a:xfrm>
            <a:prstGeom prst="rect">
              <a:avLst/>
            </a:prstGeom>
            <a:ln w="28575">
              <a:solidFill>
                <a:srgbClr val="79924D"/>
              </a:solidFill>
            </a:ln>
            <a:effectLst>
              <a:outerShdw blurRad="50800" dist="38100" dir="2700000" algn="tl" rotWithShape="0">
                <a:prstClr val="black">
                  <a:alpha val="40000"/>
                </a:prstClr>
              </a:outerShdw>
            </a:effectLst>
          </p:spPr>
        </p:pic>
        <p:pic>
          <p:nvPicPr>
            <p:cNvPr id="12" name="Picture 2" descr="http://nz.kalafut.net/wp-content/uploads/2007/06/threelittlepigs3.jpg">
              <a:extLst>
                <a:ext uri="{FF2B5EF4-FFF2-40B4-BE49-F238E27FC236}">
                  <a16:creationId xmlns:a16="http://schemas.microsoft.com/office/drawing/2014/main" id="{1A05A2BC-2C0C-B25D-8EA7-8589622B150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137838" y="2948303"/>
              <a:ext cx="5366498" cy="3533537"/>
            </a:xfrm>
            <a:prstGeom prst="rect">
              <a:avLst/>
            </a:prstGeom>
            <a:noFill/>
            <a:ln w="28575">
              <a:solidFill>
                <a:srgbClr val="79924D"/>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descr="https://yogafred.files.wordpress.com/2015/01/stack-usain-bolt-sprinting.jpg">
              <a:extLst>
                <a:ext uri="{FF2B5EF4-FFF2-40B4-BE49-F238E27FC236}">
                  <a16:creationId xmlns:a16="http://schemas.microsoft.com/office/drawing/2014/main" id="{290947D3-C784-D8D4-CCFB-96A2A8D46F5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9850577" y="6001965"/>
              <a:ext cx="5730445" cy="3327612"/>
            </a:xfrm>
            <a:prstGeom prst="rect">
              <a:avLst/>
            </a:prstGeom>
            <a:noFill/>
            <a:ln w="28575">
              <a:solidFill>
                <a:srgbClr val="79924D"/>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http://www.youramazingplaces.com/wp-content/uploads/2016/03/Blowing-Up-a-Balloon-With-Your-Lungs.jpg">
              <a:extLst>
                <a:ext uri="{FF2B5EF4-FFF2-40B4-BE49-F238E27FC236}">
                  <a16:creationId xmlns:a16="http://schemas.microsoft.com/office/drawing/2014/main" id="{7E06DC66-49E1-BA83-D743-D8713E4953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16341" y="6055115"/>
              <a:ext cx="5730445" cy="3327612"/>
            </a:xfrm>
            <a:prstGeom prst="rect">
              <a:avLst/>
            </a:prstGeom>
            <a:noFill/>
            <a:ln w="28575">
              <a:solidFill>
                <a:srgbClr val="79924D"/>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B8E5070-9462-6BC4-6A6B-FD10CB8E13CE}"/>
                </a:ext>
              </a:extLst>
            </p:cNvPr>
            <p:cNvSpPr txBox="1"/>
            <p:nvPr/>
          </p:nvSpPr>
          <p:spPr>
            <a:xfrm>
              <a:off x="7150163" y="3299194"/>
              <a:ext cx="3811128" cy="2308324"/>
            </a:xfrm>
            <a:prstGeom prst="rect">
              <a:avLst/>
            </a:prstGeom>
            <a:noFill/>
          </p:spPr>
          <p:txBody>
            <a:bodyPr wrap="square">
              <a:spAutoFit/>
            </a:bodyPr>
            <a:lstStyle/>
            <a:p>
              <a:pPr algn="ctr"/>
              <a:r>
                <a:rPr lang="en-US" sz="3600" dirty="0">
                  <a:solidFill>
                    <a:srgbClr val="79924D"/>
                  </a:solidFill>
                  <a:latin typeface="Arial" panose="020B0604020202020204" pitchFamily="34" charset="0"/>
                  <a:cs typeface="Arial" panose="020B0604020202020204" pitchFamily="34" charset="0"/>
                </a:rPr>
                <a:t>Controlled </a:t>
              </a:r>
            </a:p>
            <a:p>
              <a:pPr algn="ctr"/>
              <a:r>
                <a:rPr lang="en-US" sz="3600" dirty="0">
                  <a:solidFill>
                    <a:srgbClr val="79924D"/>
                  </a:solidFill>
                  <a:latin typeface="Arial" panose="020B0604020202020204" pitchFamily="34" charset="0"/>
                  <a:cs typeface="Arial" panose="020B0604020202020204" pitchFamily="34" charset="0"/>
                </a:rPr>
                <a:t>Purposeful</a:t>
              </a:r>
            </a:p>
            <a:p>
              <a:pPr algn="ctr"/>
              <a:r>
                <a:rPr lang="en-US" sz="3600" dirty="0">
                  <a:solidFill>
                    <a:srgbClr val="79924D"/>
                  </a:solidFill>
                  <a:latin typeface="Arial" panose="020B0604020202020204" pitchFamily="34" charset="0"/>
                  <a:cs typeface="Arial" panose="020B0604020202020204" pitchFamily="34" charset="0"/>
                </a:rPr>
                <a:t> Power</a:t>
              </a:r>
            </a:p>
            <a:p>
              <a:pPr algn="ctr"/>
              <a:r>
                <a:rPr lang="en-US" sz="3600" dirty="0">
                  <a:solidFill>
                    <a:srgbClr val="79924D"/>
                  </a:solidFill>
                  <a:latin typeface="Arial" panose="020B0604020202020204" pitchFamily="34" charset="0"/>
                  <a:cs typeface="Arial" panose="020B0604020202020204" pitchFamily="34" charset="0"/>
                </a:rPr>
                <a:t>In Action</a:t>
              </a:r>
            </a:p>
          </p:txBody>
        </p:sp>
      </p:grpSp>
    </p:spTree>
    <p:extLst>
      <p:ext uri="{BB962C8B-B14F-4D97-AF65-F5344CB8AC3E}">
        <p14:creationId xmlns:p14="http://schemas.microsoft.com/office/powerpoint/2010/main" val="3435388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3141B1D0-4C0A-2797-5325-BCA535237CE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F98FA2-F230-2487-A960-5465242C02B7}"/>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3EAB5D78-BF26-BC4A-ED79-6185745AC92B}"/>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D633D060-19C5-B286-0B77-D3042B9B2A8D}"/>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6D2B4DD9-C2A5-C50A-815B-5509046D6C0B}"/>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501A160D-741F-D364-78BF-D5ABA80C424F}"/>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3D1DE07C-551D-B1E4-D876-8C92DA9056CF}"/>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894A24F0-F979-2261-9407-77D99A9E518B}"/>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27F4B482-4CC8-8BDE-4222-D628DB45AB15}"/>
              </a:ext>
            </a:extLst>
          </p:cNvPr>
          <p:cNvSpPr txBox="1"/>
          <p:nvPr/>
        </p:nvSpPr>
        <p:spPr>
          <a:xfrm>
            <a:off x="2919142" y="1220083"/>
            <a:ext cx="14584845" cy="7273786"/>
          </a:xfrm>
          <a:prstGeom prst="rect">
            <a:avLst/>
          </a:prstGeom>
          <a:noFill/>
        </p:spPr>
        <p:txBody>
          <a:bodyPr wrap="square">
            <a:spAutoFit/>
          </a:bodyPr>
          <a:lstStyle/>
          <a:p>
            <a:pPr marL="8890" marR="0" indent="-8890" algn="ctr">
              <a:spcAft>
                <a:spcPts val="800"/>
              </a:spcAft>
              <a:buNone/>
            </a:pPr>
            <a:r>
              <a:rPr lang="en-US" sz="10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In Step with the Spirit</a:t>
            </a:r>
          </a:p>
          <a:p>
            <a:r>
              <a:rPr lang="en-US" sz="3600" dirty="0">
                <a:solidFill>
                  <a:srgbClr val="586260"/>
                </a:solidFill>
                <a:latin typeface="Arial" panose="020B0604020202020204" pitchFamily="34" charset="0"/>
                <a:cs typeface="Arial" panose="020B0604020202020204" pitchFamily="34" charset="0"/>
              </a:rPr>
              <a:t>“Walk by the Spirit, and you will not gratify the desires of the flesh.</a:t>
            </a:r>
          </a:p>
          <a:p>
            <a:r>
              <a:rPr lang="en-US" sz="3600" dirty="0">
                <a:solidFill>
                  <a:srgbClr val="586260"/>
                </a:solidFill>
                <a:latin typeface="Arial" panose="020B0604020202020204" pitchFamily="34" charset="0"/>
                <a:cs typeface="Arial" panose="020B0604020202020204" pitchFamily="34" charset="0"/>
              </a:rPr>
              <a:t>For the desires of the flesh are against the Spirit, and the desires of the Spirit are against the flesh, for these are opposed to each other, to keep you from doing the things you want to do.” </a:t>
            </a:r>
            <a:r>
              <a:rPr lang="en-US" sz="3200" dirty="0">
                <a:solidFill>
                  <a:srgbClr val="586260"/>
                </a:solidFill>
                <a:latin typeface="Arial" panose="020B0604020202020204" pitchFamily="34" charset="0"/>
                <a:cs typeface="Arial" panose="020B0604020202020204" pitchFamily="34" charset="0"/>
              </a:rPr>
              <a:t>Gal 5:16-17 ESV</a:t>
            </a:r>
          </a:p>
          <a:p>
            <a:endParaRPr lang="en-US" sz="3600" dirty="0">
              <a:solidFill>
                <a:srgbClr val="586260"/>
              </a:solidFill>
              <a:latin typeface="Arial" panose="020B0604020202020204" pitchFamily="34" charset="0"/>
              <a:cs typeface="Arial" panose="020B0604020202020204" pitchFamily="34" charset="0"/>
            </a:endParaRPr>
          </a:p>
          <a:p>
            <a:r>
              <a:rPr lang="en-US" sz="3600" dirty="0">
                <a:solidFill>
                  <a:srgbClr val="586260"/>
                </a:solidFill>
                <a:latin typeface="Arial" panose="020B0604020202020204" pitchFamily="34" charset="0"/>
                <a:cs typeface="Arial" panose="020B0604020202020204" pitchFamily="34" charset="0"/>
              </a:rPr>
              <a:t>“But the fruit of the Spirit is love, joy, peace, patience, kindness, goodness, faithfulness, gentleness, [and] self-control.” </a:t>
            </a:r>
            <a:r>
              <a:rPr lang="en-US" sz="3200" dirty="0">
                <a:solidFill>
                  <a:srgbClr val="586260"/>
                </a:solidFill>
                <a:latin typeface="Arial" panose="020B0604020202020204" pitchFamily="34" charset="0"/>
                <a:cs typeface="Arial" panose="020B0604020202020204" pitchFamily="34" charset="0"/>
              </a:rPr>
              <a:t>Gal 5:22-23 ESV</a:t>
            </a:r>
          </a:p>
          <a:p>
            <a:endParaRPr lang="en-US" sz="3600" dirty="0">
              <a:latin typeface="Arial" panose="020B0604020202020204" pitchFamily="34" charset="0"/>
              <a:cs typeface="Arial" panose="020B0604020202020204" pitchFamily="34" charset="0"/>
            </a:endParaRPr>
          </a:p>
          <a:p>
            <a:r>
              <a:rPr lang="en-US" sz="3600" dirty="0">
                <a:solidFill>
                  <a:srgbClr val="586260"/>
                </a:solidFill>
                <a:latin typeface="Arial" panose="020B0604020202020204" pitchFamily="34" charset="0"/>
                <a:cs typeface="Arial" panose="020B0604020202020204" pitchFamily="34" charset="0"/>
              </a:rPr>
              <a:t>“If we live by the Spirit, let us also keep in step with the Spirit.”</a:t>
            </a:r>
          </a:p>
          <a:p>
            <a:r>
              <a:rPr lang="en-US" sz="3200" dirty="0">
                <a:solidFill>
                  <a:srgbClr val="586260"/>
                </a:solidFill>
                <a:latin typeface="Arial" panose="020B0604020202020204" pitchFamily="34" charset="0"/>
                <a:cs typeface="Arial" panose="020B0604020202020204" pitchFamily="34" charset="0"/>
              </a:rPr>
              <a:t>Gal 5:25 ESV</a:t>
            </a:r>
          </a:p>
        </p:txBody>
      </p:sp>
      <p:sp>
        <p:nvSpPr>
          <p:cNvPr id="8" name="TextBox 7">
            <a:extLst>
              <a:ext uri="{FF2B5EF4-FFF2-40B4-BE49-F238E27FC236}">
                <a16:creationId xmlns:a16="http://schemas.microsoft.com/office/drawing/2014/main" id="{9241A7D9-2114-A84F-BB41-7A5332FC1E2B}"/>
              </a:ext>
            </a:extLst>
          </p:cNvPr>
          <p:cNvSpPr txBox="1"/>
          <p:nvPr/>
        </p:nvSpPr>
        <p:spPr>
          <a:xfrm>
            <a:off x="0" y="-183170"/>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018520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0DEE6A5F-76D0-E055-7BC0-6836A44B40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C30689C-57F0-3613-DC14-A0D36191F23A}"/>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D9664313-4A2E-2822-0A0C-615434223D29}"/>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107563B5-C3B5-07A2-AA89-24750F65B0FB}"/>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FF1294AD-B85A-427B-1798-E7365F667402}"/>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EC9220C2-36E6-E44C-F3C9-80DB9D6210D1}"/>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73F55DC8-9C8C-1F1D-06A3-CB2A1407BD61}"/>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786C5C79-B72A-45E0-703D-6A6E3E88FF9D}"/>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4EE6CDA7-E065-7F68-0A8A-A8C9CA941D70}"/>
              </a:ext>
            </a:extLst>
          </p:cNvPr>
          <p:cNvSpPr txBox="1"/>
          <p:nvPr/>
        </p:nvSpPr>
        <p:spPr>
          <a:xfrm>
            <a:off x="2919142" y="1403160"/>
            <a:ext cx="14584845" cy="7821628"/>
          </a:xfrm>
          <a:prstGeom prst="rect">
            <a:avLst/>
          </a:prstGeom>
          <a:noFill/>
        </p:spPr>
        <p:txBody>
          <a:bodyPr wrap="square">
            <a:spAutoFit/>
          </a:bodyPr>
          <a:lstStyle/>
          <a:p>
            <a:pPr marL="8890" marR="0" indent="-8890" algn="ctr">
              <a:spcAft>
                <a:spcPts val="800"/>
              </a:spcAft>
              <a:buNone/>
            </a:pPr>
            <a:r>
              <a:rPr lang="en-US" sz="10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In Step with the Spirit</a:t>
            </a:r>
          </a:p>
          <a:p>
            <a:r>
              <a:rPr lang="en-US" sz="4000" i="1" dirty="0">
                <a:solidFill>
                  <a:srgbClr val="586260"/>
                </a:solidFill>
                <a:latin typeface="Arial" panose="020B0604020202020204" pitchFamily="34" charset="0"/>
                <a:cs typeface="Arial" panose="020B0604020202020204" pitchFamily="34" charset="0"/>
              </a:rPr>
              <a:t>To flourish in the ministry of the Holy Spirit, we must learn to walk with Him.</a:t>
            </a:r>
          </a:p>
          <a:p>
            <a:endParaRPr lang="en-US" sz="1000" b="1" dirty="0">
              <a:solidFill>
                <a:srgbClr val="586260"/>
              </a:solidFill>
              <a:latin typeface="Arial" panose="020B0604020202020204" pitchFamily="34" charset="0"/>
              <a:cs typeface="Arial" panose="020B0604020202020204" pitchFamily="34" charset="0"/>
            </a:endParaRPr>
          </a:p>
          <a:p>
            <a:pPr marL="914400" lvl="1" indent="-457200">
              <a:lnSpc>
                <a:spcPct val="120000"/>
              </a:lnSpc>
              <a:buFont typeface="Arial" panose="020B0604020202020204" pitchFamily="34" charset="0"/>
              <a:buChar char="•"/>
            </a:pPr>
            <a:r>
              <a:rPr lang="en-US" sz="3800" dirty="0">
                <a:solidFill>
                  <a:srgbClr val="586260"/>
                </a:solidFill>
                <a:latin typeface="Arial" panose="020B0604020202020204" pitchFamily="34" charset="0"/>
                <a:cs typeface="Arial" panose="020B0604020202020204" pitchFamily="34" charset="0"/>
              </a:rPr>
              <a:t>Recognize and be intentionally aware of His presence</a:t>
            </a:r>
          </a:p>
          <a:p>
            <a:pPr marL="914400" lvl="1" indent="-457200">
              <a:lnSpc>
                <a:spcPct val="120000"/>
              </a:lnSpc>
              <a:buFont typeface="Arial" panose="020B0604020202020204" pitchFamily="34" charset="0"/>
              <a:buChar char="•"/>
            </a:pPr>
            <a:r>
              <a:rPr lang="en-US" sz="3800" dirty="0">
                <a:solidFill>
                  <a:srgbClr val="586260"/>
                </a:solidFill>
                <a:latin typeface="Arial" panose="020B0604020202020204" pitchFamily="34" charset="0"/>
                <a:cs typeface="Arial" panose="020B0604020202020204" pitchFamily="34" charset="0"/>
              </a:rPr>
              <a:t>Ask for illumination and understanding in your Bible reading and study</a:t>
            </a:r>
          </a:p>
          <a:p>
            <a:pPr marL="914400" lvl="1" indent="-457200">
              <a:lnSpc>
                <a:spcPct val="120000"/>
              </a:lnSpc>
              <a:buFont typeface="Arial" panose="020B0604020202020204" pitchFamily="34" charset="0"/>
              <a:buChar char="•"/>
            </a:pPr>
            <a:r>
              <a:rPr lang="en-US" sz="3800" dirty="0">
                <a:solidFill>
                  <a:srgbClr val="586260"/>
                </a:solidFill>
                <a:latin typeface="Arial" panose="020B0604020202020204" pitchFamily="34" charset="0"/>
                <a:cs typeface="Arial" panose="020B0604020202020204" pitchFamily="34" charset="0"/>
              </a:rPr>
              <a:t>Be confident in your prayers – He intercedes for you</a:t>
            </a:r>
          </a:p>
          <a:p>
            <a:pPr marL="914400" lvl="1" indent="-457200">
              <a:lnSpc>
                <a:spcPct val="120000"/>
              </a:lnSpc>
              <a:buFont typeface="Arial" panose="020B0604020202020204" pitchFamily="34" charset="0"/>
              <a:buChar char="•"/>
            </a:pPr>
            <a:r>
              <a:rPr lang="en-US" sz="3800" dirty="0">
                <a:solidFill>
                  <a:srgbClr val="586260"/>
                </a:solidFill>
                <a:latin typeface="Arial" panose="020B0604020202020204" pitchFamily="34" charset="0"/>
                <a:cs typeface="Arial" panose="020B0604020202020204" pitchFamily="34" charset="0"/>
              </a:rPr>
              <a:t>Listen, Obey, and Respond to His revealed truth and instruction</a:t>
            </a:r>
          </a:p>
          <a:p>
            <a:pPr marL="8890" marR="0" indent="-8890" algn="ctr">
              <a:spcAft>
                <a:spcPts val="800"/>
              </a:spcAft>
              <a:buNone/>
            </a:pPr>
            <a:endParaRPr lang="en-US" sz="3600" kern="100" dirty="0">
              <a:solidFill>
                <a:srgbClr val="79924D"/>
              </a:solidFill>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C0FB673-5D42-A97A-4D56-A446D3738C47}"/>
              </a:ext>
            </a:extLst>
          </p:cNvPr>
          <p:cNvSpPr txBox="1"/>
          <p:nvPr/>
        </p:nvSpPr>
        <p:spPr>
          <a:xfrm>
            <a:off x="0" y="-183170"/>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758842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A0487A59-D21A-9C6F-4CEA-B43927401C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C0F958-474D-C942-43C9-B041A7D0BE2C}"/>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D371DC9D-867B-7575-535A-C573C7F8771D}"/>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8A23D55F-471A-A321-8E2A-E62697B52D55}"/>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D1E54FEC-43F3-3A38-9578-181B01190F29}"/>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ED105374-B959-FC99-B6FC-32765601A427}"/>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2E1DA378-1249-83FA-270C-F2A57B7F9361}"/>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3029EB47-BE51-5D38-D3DA-5CDCBA30E595}"/>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0DB39362-2BB0-7EF1-DE99-886211D2A33F}"/>
              </a:ext>
            </a:extLst>
          </p:cNvPr>
          <p:cNvSpPr txBox="1"/>
          <p:nvPr/>
        </p:nvSpPr>
        <p:spPr>
          <a:xfrm>
            <a:off x="2944891" y="2152937"/>
            <a:ext cx="14584845" cy="5981125"/>
          </a:xfrm>
          <a:prstGeom prst="rect">
            <a:avLst/>
          </a:prstGeom>
          <a:noFill/>
        </p:spPr>
        <p:txBody>
          <a:bodyPr wrap="square">
            <a:spAutoFit/>
          </a:bodyPr>
          <a:lstStyle/>
          <a:p>
            <a:pPr marL="8890" marR="0" indent="-8890" algn="ctr">
              <a:spcAft>
                <a:spcPts val="800"/>
              </a:spcAft>
              <a:buNone/>
            </a:pPr>
            <a:r>
              <a:rPr lang="en-US" sz="10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1 Corinthians 6:19-20 ESV</a:t>
            </a:r>
          </a:p>
          <a:p>
            <a:pPr algn="ctr" fontAlgn="base"/>
            <a:r>
              <a:rPr lang="en-US" sz="4000" i="1" dirty="0">
                <a:solidFill>
                  <a:srgbClr val="79924D"/>
                </a:solidFill>
                <a:latin typeface="Arial" panose="020B0604020202020204" pitchFamily="34" charset="0"/>
                <a:cs typeface="Arial" panose="020B0604020202020204" pitchFamily="34" charset="0"/>
              </a:rPr>
              <a:t>“Do you not know that your body is </a:t>
            </a:r>
          </a:p>
          <a:p>
            <a:pPr algn="ctr" fontAlgn="base"/>
            <a:r>
              <a:rPr lang="en-US" sz="4000" i="1" dirty="0">
                <a:solidFill>
                  <a:srgbClr val="79924D"/>
                </a:solidFill>
                <a:latin typeface="Arial" panose="020B0604020202020204" pitchFamily="34" charset="0"/>
                <a:cs typeface="Arial" panose="020B0604020202020204" pitchFamily="34" charset="0"/>
              </a:rPr>
              <a:t>a temple of the Holy Spirit within you, </a:t>
            </a:r>
          </a:p>
          <a:p>
            <a:pPr algn="ctr" fontAlgn="base"/>
            <a:r>
              <a:rPr lang="en-US" sz="4000" i="1" dirty="0">
                <a:solidFill>
                  <a:srgbClr val="79924D"/>
                </a:solidFill>
                <a:latin typeface="Arial" panose="020B0604020202020204" pitchFamily="34" charset="0"/>
                <a:cs typeface="Arial" panose="020B0604020202020204" pitchFamily="34" charset="0"/>
              </a:rPr>
              <a:t>Whom you have from God? </a:t>
            </a:r>
          </a:p>
          <a:p>
            <a:pPr algn="ctr" fontAlgn="base"/>
            <a:r>
              <a:rPr lang="en-US" sz="4000" i="1" dirty="0">
                <a:solidFill>
                  <a:srgbClr val="79924D"/>
                </a:solidFill>
                <a:latin typeface="Arial" panose="020B0604020202020204" pitchFamily="34" charset="0"/>
                <a:cs typeface="Arial" panose="020B0604020202020204" pitchFamily="34" charset="0"/>
              </a:rPr>
              <a:t>You are not your own, </a:t>
            </a:r>
          </a:p>
          <a:p>
            <a:pPr algn="ctr" fontAlgn="base"/>
            <a:r>
              <a:rPr lang="en-US" sz="4000" i="1" dirty="0">
                <a:solidFill>
                  <a:srgbClr val="79924D"/>
                </a:solidFill>
                <a:latin typeface="Arial" panose="020B0604020202020204" pitchFamily="34" charset="0"/>
                <a:cs typeface="Arial" panose="020B0604020202020204" pitchFamily="34" charset="0"/>
              </a:rPr>
              <a:t>for you were bought with a price. </a:t>
            </a:r>
          </a:p>
          <a:p>
            <a:pPr algn="ctr" fontAlgn="base"/>
            <a:r>
              <a:rPr lang="en-US" sz="4000" i="1" dirty="0">
                <a:solidFill>
                  <a:srgbClr val="79924D"/>
                </a:solidFill>
                <a:latin typeface="Arial" panose="020B0604020202020204" pitchFamily="34" charset="0"/>
                <a:cs typeface="Arial" panose="020B0604020202020204" pitchFamily="34" charset="0"/>
              </a:rPr>
              <a:t>So glorify God in your body.“</a:t>
            </a:r>
          </a:p>
          <a:p>
            <a:pPr marL="8890" marR="0" indent="-8890" algn="ctr">
              <a:spcAft>
                <a:spcPts val="800"/>
              </a:spcAft>
              <a:buNone/>
            </a:pPr>
            <a:endParaRPr lang="en-US" sz="3600" kern="100" dirty="0">
              <a:solidFill>
                <a:srgbClr val="79924D"/>
              </a:solidFill>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1DEFE7B-6DD5-161C-913C-D726780F8F4D}"/>
              </a:ext>
            </a:extLst>
          </p:cNvPr>
          <p:cNvSpPr txBox="1"/>
          <p:nvPr/>
        </p:nvSpPr>
        <p:spPr>
          <a:xfrm>
            <a:off x="0" y="-183170"/>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169079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D732927D-E513-2264-DD9E-A4AB8F48A4E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6DABC3-CE7D-5029-C3BE-136788C4DC25}"/>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3D24816D-DADC-4EC7-8416-AA7A2C8472E6}"/>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46A8DCC2-1B82-681F-9DC6-1BAEB36B081F}"/>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EF522EB4-A97C-01A2-A0EA-F89F6D89969E}"/>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A970E983-4113-D961-B02B-39CC91EE7AE1}"/>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73D3870D-AFAE-5052-E1AD-112757A9A000}"/>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12738C8B-BA5C-B898-52C1-45130133A513}"/>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9EF327A4-1537-D333-0976-215263040106}"/>
              </a:ext>
            </a:extLst>
          </p:cNvPr>
          <p:cNvSpPr txBox="1"/>
          <p:nvPr/>
        </p:nvSpPr>
        <p:spPr>
          <a:xfrm>
            <a:off x="0" y="2480902"/>
            <a:ext cx="18288000" cy="7710444"/>
          </a:xfrm>
          <a:prstGeom prst="rect">
            <a:avLst/>
          </a:prstGeom>
        </p:spPr>
        <p:txBody>
          <a:bodyPr wrap="square" lIns="0" tIns="0" rIns="0" bIns="0" rtlCol="0" anchor="t">
            <a:spAutoFit/>
          </a:bodyPr>
          <a:lstStyle/>
          <a:p>
            <a:pPr algn="ctr">
              <a:lnSpc>
                <a:spcPts val="13070"/>
              </a:lnSpc>
              <a:spcBef>
                <a:spcPct val="0"/>
              </a:spcBef>
            </a:pPr>
            <a:r>
              <a:rPr lang="en-US" sz="10000" spc="560" dirty="0">
                <a:solidFill>
                  <a:srgbClr val="79924D"/>
                </a:solidFill>
                <a:latin typeface="Virtual"/>
                <a:ea typeface="Virtual"/>
                <a:cs typeface="Virtual"/>
                <a:sym typeface="Virtual"/>
              </a:rPr>
              <a:t>Session Four</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Who Encourages, Admonishes, </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and Lifts You?</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FOCUS: THE FLOCK &amp; THE SHEPHERD</a:t>
            </a:r>
          </a:p>
          <a:p>
            <a:pPr algn="ctr">
              <a:lnSpc>
                <a:spcPts val="13070"/>
              </a:lnSpc>
              <a:spcBef>
                <a:spcPct val="0"/>
              </a:spcBef>
            </a:pPr>
            <a:endParaRPr lang="en-US" sz="10000" spc="560" dirty="0">
              <a:solidFill>
                <a:srgbClr val="79924D"/>
              </a:solidFill>
              <a:latin typeface="Virtual"/>
              <a:ea typeface="Virtual"/>
              <a:cs typeface="Virtual"/>
              <a:sym typeface="Virtual"/>
            </a:endParaRPr>
          </a:p>
          <a:p>
            <a:pPr algn="ctr">
              <a:lnSpc>
                <a:spcPts val="13070"/>
              </a:lnSpc>
              <a:spcBef>
                <a:spcPct val="0"/>
              </a:spcBef>
            </a:pPr>
            <a:endParaRPr lang="en-US" sz="10000" spc="560" dirty="0">
              <a:solidFill>
                <a:srgbClr val="79924D"/>
              </a:solidFill>
              <a:latin typeface="Virtual"/>
              <a:ea typeface="Virtual"/>
              <a:cs typeface="Virtual"/>
              <a:sym typeface="Virtual"/>
            </a:endParaRPr>
          </a:p>
        </p:txBody>
      </p:sp>
      <p:sp>
        <p:nvSpPr>
          <p:cNvPr id="10" name="TextBox 9">
            <a:extLst>
              <a:ext uri="{FF2B5EF4-FFF2-40B4-BE49-F238E27FC236}">
                <a16:creationId xmlns:a16="http://schemas.microsoft.com/office/drawing/2014/main" id="{C4612BAC-9CA2-17EC-F13F-92CAB92A572A}"/>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411125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47C5782D-064C-8E3D-BA04-A5631529FEC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7DFA9B7-19E3-3C85-E99D-E5D33BA8CC5D}"/>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F4038E54-8CD9-4689-6337-87B543F2E5D7}"/>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5E590089-DFC4-5818-E099-6112394A2015}"/>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893940C2-9982-94FF-C7B0-93678B9E0993}"/>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6CDA5B6F-5B69-EBC0-7E35-2D39648E8773}"/>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E7778842-A6B9-12D5-6524-B17FAE2651F1}"/>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CBCE6615-8DEB-230C-53DA-1ADF2A2E35E1}"/>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7901BE2E-1854-8C20-3565-0590FECEAD5A}"/>
              </a:ext>
            </a:extLst>
          </p:cNvPr>
          <p:cNvSpPr txBox="1"/>
          <p:nvPr/>
        </p:nvSpPr>
        <p:spPr>
          <a:xfrm>
            <a:off x="0" y="2480902"/>
            <a:ext cx="18288000" cy="7710444"/>
          </a:xfrm>
          <a:prstGeom prst="rect">
            <a:avLst/>
          </a:prstGeom>
        </p:spPr>
        <p:txBody>
          <a:bodyPr wrap="square" lIns="0" tIns="0" rIns="0" bIns="0" rtlCol="0" anchor="t">
            <a:spAutoFit/>
          </a:bodyPr>
          <a:lstStyle/>
          <a:p>
            <a:pPr algn="ctr">
              <a:lnSpc>
                <a:spcPts val="13070"/>
              </a:lnSpc>
              <a:spcBef>
                <a:spcPct val="0"/>
              </a:spcBef>
            </a:pPr>
            <a:r>
              <a:rPr lang="en-US" sz="10000" spc="560" dirty="0">
                <a:solidFill>
                  <a:srgbClr val="79924D"/>
                </a:solidFill>
                <a:latin typeface="Virtual"/>
                <a:ea typeface="Virtual"/>
                <a:cs typeface="Virtual"/>
                <a:sym typeface="Virtual"/>
              </a:rPr>
              <a:t>She’s Listening</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“My sheep listen to My voice;</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I know them, and they follow me.”</a:t>
            </a:r>
          </a:p>
          <a:p>
            <a:pPr algn="ctr">
              <a:lnSpc>
                <a:spcPct val="150000"/>
              </a:lnSpc>
              <a:spcBef>
                <a:spcPct val="0"/>
              </a:spcBef>
            </a:pPr>
            <a:r>
              <a:rPr lang="en-US" sz="4000" spc="560" dirty="0">
                <a:solidFill>
                  <a:srgbClr val="79924D"/>
                </a:solidFill>
                <a:latin typeface="Arial" panose="020B0604020202020204" pitchFamily="34" charset="0"/>
                <a:ea typeface="Virtual"/>
                <a:cs typeface="Arial" panose="020B0604020202020204" pitchFamily="34" charset="0"/>
                <a:sym typeface="Virtual"/>
              </a:rPr>
              <a:t>John 10:27 NIV</a:t>
            </a:r>
          </a:p>
          <a:p>
            <a:pPr algn="ctr">
              <a:lnSpc>
                <a:spcPts val="13070"/>
              </a:lnSpc>
              <a:spcBef>
                <a:spcPct val="0"/>
              </a:spcBef>
            </a:pPr>
            <a:endParaRPr lang="en-US" sz="10000" spc="560" dirty="0">
              <a:solidFill>
                <a:srgbClr val="79924D"/>
              </a:solidFill>
              <a:latin typeface="Virtual"/>
              <a:ea typeface="Virtual"/>
              <a:cs typeface="Virtual"/>
              <a:sym typeface="Virtual"/>
            </a:endParaRPr>
          </a:p>
          <a:p>
            <a:pPr algn="ctr">
              <a:lnSpc>
                <a:spcPts val="13070"/>
              </a:lnSpc>
              <a:spcBef>
                <a:spcPct val="0"/>
              </a:spcBef>
            </a:pPr>
            <a:endParaRPr lang="en-US" sz="10000" spc="560" dirty="0">
              <a:solidFill>
                <a:srgbClr val="79924D"/>
              </a:solidFill>
              <a:latin typeface="Virtual"/>
              <a:ea typeface="Virtual"/>
              <a:cs typeface="Virtual"/>
              <a:sym typeface="Virtual"/>
            </a:endParaRPr>
          </a:p>
        </p:txBody>
      </p:sp>
      <p:sp>
        <p:nvSpPr>
          <p:cNvPr id="10" name="TextBox 9">
            <a:extLst>
              <a:ext uri="{FF2B5EF4-FFF2-40B4-BE49-F238E27FC236}">
                <a16:creationId xmlns:a16="http://schemas.microsoft.com/office/drawing/2014/main" id="{7E51B09B-228C-9DF6-16A6-DF0E0F271DA9}"/>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2876772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4D795A45-A683-4C20-82A3-72E0F26244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BAA7054-A8A7-ACB4-AD54-5061BFAA19A9}"/>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BDB230C5-93F9-106E-B0F6-E2D39F315239}"/>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4F590D6F-CBFA-1210-D619-A1E351E2FF28}"/>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0A65B9B8-9FFC-AEAA-FD82-5BEB647DAE1D}"/>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989A4F2E-3E5C-C5BF-47F4-08CA89FFE5E1}"/>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35A6C35F-C088-6E11-F112-91D0E2BEDDDA}"/>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892C836B-36BB-787E-EAE8-853E7387A10C}"/>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5EF4A798-C9E3-87A4-FA23-F548D60E478E}"/>
              </a:ext>
            </a:extLst>
          </p:cNvPr>
          <p:cNvSpPr txBox="1"/>
          <p:nvPr/>
        </p:nvSpPr>
        <p:spPr>
          <a:xfrm>
            <a:off x="2584736" y="2154684"/>
            <a:ext cx="14840434" cy="2523768"/>
          </a:xfrm>
          <a:prstGeom prst="rect">
            <a:avLst/>
          </a:prstGeom>
          <a:noFill/>
        </p:spPr>
        <p:txBody>
          <a:bodyPr wrap="square">
            <a:spAutoFit/>
          </a:bodyPr>
          <a:lstStyle/>
          <a:p>
            <a:pPr algn="ctr"/>
            <a:r>
              <a:rPr lang="en-US" sz="8800" spc="600" dirty="0">
                <a:solidFill>
                  <a:srgbClr val="79924D"/>
                </a:solidFill>
                <a:latin typeface="Virtual" panose="020B0604020202020204" charset="0"/>
                <a:cs typeface="Arial" panose="020B0604020202020204" pitchFamily="34" charset="0"/>
              </a:rPr>
              <a:t>Sheep Fact #4</a:t>
            </a:r>
          </a:p>
          <a:p>
            <a:pPr algn="ctr"/>
            <a:endParaRPr lang="en-US" sz="1200" dirty="0">
              <a:solidFill>
                <a:srgbClr val="586260"/>
              </a:solidFill>
              <a:latin typeface="Arial" panose="020B0604020202020204" pitchFamily="34" charset="0"/>
              <a:cs typeface="Arial" panose="020B0604020202020204" pitchFamily="34" charset="0"/>
            </a:endParaRPr>
          </a:p>
          <a:p>
            <a:pPr lvl="1" algn="ctr"/>
            <a:r>
              <a:rPr lang="en-US" sz="4000" dirty="0">
                <a:solidFill>
                  <a:srgbClr val="586260"/>
                </a:solidFill>
                <a:latin typeface="Arial" panose="020B0604020202020204" pitchFamily="34" charset="0"/>
                <a:cs typeface="Arial" panose="020B0604020202020204" pitchFamily="34" charset="0"/>
              </a:rPr>
              <a:t>SHEEP NEED A FLOCK TO FLOURISH</a:t>
            </a:r>
          </a:p>
          <a:p>
            <a:pPr algn="ctr"/>
            <a:endParaRPr lang="en-US" dirty="0">
              <a:solidFill>
                <a:srgbClr val="5862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5277B2E-D773-06B4-A41B-99BDD7F8FBA9}"/>
              </a:ext>
            </a:extLst>
          </p:cNvPr>
          <p:cNvSpPr txBox="1"/>
          <p:nvPr/>
        </p:nvSpPr>
        <p:spPr>
          <a:xfrm>
            <a:off x="0" y="-21562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1899604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28F03E52-9A1F-B983-BC32-CBD1D7937F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92178C7-AB03-5FC6-91C4-0CE0ACFA304D}"/>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4901A0D8-6481-C8CC-D0EA-3E453725465C}"/>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75B9FA48-F5D7-DD7A-ADE8-EF43E43BAC29}"/>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DE29FD8E-7D30-3225-BBAB-688448FAFDE1}"/>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11EA6488-A808-A2B4-A9F3-074B708057EF}"/>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8B8486DF-1378-5AC8-60DF-DB66C1A313D3}"/>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28067590-2665-30AF-3CFD-CC2E792B6692}"/>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8994AC3F-D9D9-2218-9694-2989B2EB571C}"/>
              </a:ext>
            </a:extLst>
          </p:cNvPr>
          <p:cNvSpPr txBox="1"/>
          <p:nvPr/>
        </p:nvSpPr>
        <p:spPr>
          <a:xfrm>
            <a:off x="2655578" y="1444444"/>
            <a:ext cx="15099022" cy="8340745"/>
          </a:xfrm>
          <a:prstGeom prst="rect">
            <a:avLst/>
          </a:prstGeom>
          <a:noFill/>
        </p:spPr>
        <p:txBody>
          <a:bodyPr wrap="square">
            <a:spAutoFit/>
          </a:bodyPr>
          <a:lstStyle/>
          <a:p>
            <a:pPr algn="ctr"/>
            <a:r>
              <a:rPr lang="en-US" sz="8800" spc="600" dirty="0">
                <a:solidFill>
                  <a:srgbClr val="79924D"/>
                </a:solidFill>
                <a:latin typeface="Virtual" panose="020B0604020202020204" charset="0"/>
                <a:cs typeface="Arial" panose="020B0604020202020204" pitchFamily="34" charset="0"/>
              </a:rPr>
              <a:t>Sheep Flock to Flourish</a:t>
            </a:r>
          </a:p>
          <a:p>
            <a:pPr algn="ctr"/>
            <a:endParaRPr lang="en-US" sz="1200" dirty="0">
              <a:solidFill>
                <a:srgbClr val="586260"/>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4000" dirty="0">
                <a:solidFill>
                  <a:srgbClr val="586260"/>
                </a:solidFill>
                <a:latin typeface="Arial" panose="020B0604020202020204" pitchFamily="34" charset="0"/>
                <a:cs typeface="Arial" panose="020B0604020202020204" pitchFamily="34" charset="0"/>
              </a:rPr>
              <a:t>Survival  - Strength in Numbers</a:t>
            </a:r>
          </a:p>
          <a:p>
            <a:pPr marL="1028700" lvl="1" indent="-571500">
              <a:buFont typeface="Arial" panose="020B0604020202020204" pitchFamily="34" charset="0"/>
              <a:buChar char="•"/>
            </a:pPr>
            <a:r>
              <a:rPr lang="en-US" sz="4000" dirty="0">
                <a:solidFill>
                  <a:srgbClr val="586260"/>
                </a:solidFill>
                <a:latin typeface="Arial" panose="020B0604020202020204" pitchFamily="34" charset="0"/>
                <a:cs typeface="Arial" panose="020B0604020202020204" pitchFamily="34" charset="0"/>
              </a:rPr>
              <a:t>Protect One Another</a:t>
            </a:r>
          </a:p>
          <a:p>
            <a:pPr marL="1028700" lvl="1" indent="-571500">
              <a:buFont typeface="Arial" panose="020B0604020202020204" pitchFamily="34" charset="0"/>
              <a:buChar char="•"/>
            </a:pPr>
            <a:r>
              <a:rPr lang="en-US" sz="4000" dirty="0">
                <a:solidFill>
                  <a:srgbClr val="586260"/>
                </a:solidFill>
                <a:latin typeface="Arial" panose="020B0604020202020204" pitchFamily="34" charset="0"/>
                <a:cs typeface="Arial" panose="020B0604020202020204" pitchFamily="34" charset="0"/>
              </a:rPr>
              <a:t>Predator Alert – Excellent Hearing &amp; Vision</a:t>
            </a:r>
          </a:p>
          <a:p>
            <a:pPr marL="1028700" lvl="1" indent="-571500">
              <a:buFont typeface="Arial" panose="020B0604020202020204" pitchFamily="34" charset="0"/>
              <a:buChar char="•"/>
            </a:pPr>
            <a:r>
              <a:rPr lang="en-US" sz="4000" dirty="0">
                <a:solidFill>
                  <a:srgbClr val="586260"/>
                </a:solidFill>
                <a:latin typeface="Arial" panose="020B0604020202020204" pitchFamily="34" charset="0"/>
                <a:cs typeface="Arial" panose="020B0604020202020204" pitchFamily="34" charset="0"/>
              </a:rPr>
              <a:t>Ward Off Predators</a:t>
            </a:r>
            <a:endParaRPr lang="en-US" sz="4000" kern="100" dirty="0">
              <a:solidFill>
                <a:srgbClr val="586260"/>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4000" kern="100" dirty="0">
                <a:solidFill>
                  <a:srgbClr val="586260"/>
                </a:solidFill>
                <a:latin typeface="Arial" panose="020B0604020202020204" pitchFamily="34" charset="0"/>
                <a:ea typeface="Aptos" panose="020B0004020202020204" pitchFamily="34" charset="0"/>
                <a:cs typeface="Arial" panose="020B0604020202020204" pitchFamily="34" charset="0"/>
              </a:rPr>
              <a:t>Community – Playful</a:t>
            </a:r>
          </a:p>
          <a:p>
            <a:pPr marL="1028700" lvl="1" indent="-571500">
              <a:buFont typeface="Arial" panose="020B0604020202020204" pitchFamily="34" charset="0"/>
              <a:buChar char="•"/>
            </a:pPr>
            <a:r>
              <a:rPr lang="en-US" sz="4000" kern="100" dirty="0">
                <a:solidFill>
                  <a:srgbClr val="586260"/>
                </a:solidFill>
                <a:latin typeface="Arial" panose="020B0604020202020204" pitchFamily="34" charset="0"/>
                <a:ea typeface="Aptos" panose="020B0004020202020204" pitchFamily="34" charset="0"/>
                <a:cs typeface="Arial" panose="020B0604020202020204" pitchFamily="34" charset="0"/>
              </a:rPr>
              <a:t>Memorize &amp; Remember Faces *</a:t>
            </a:r>
          </a:p>
          <a:p>
            <a:pPr marL="1028700" lvl="1" indent="-571500">
              <a:buFont typeface="Arial" panose="020B0604020202020204" pitchFamily="34" charset="0"/>
              <a:buChar char="•"/>
            </a:pPr>
            <a:r>
              <a:rPr lang="en-US" sz="4000" kern="100" dirty="0">
                <a:solidFill>
                  <a:srgbClr val="586260"/>
                </a:solidFill>
                <a:latin typeface="Arial" panose="020B0604020202020204" pitchFamily="34" charset="0"/>
                <a:ea typeface="Aptos" panose="020B0004020202020204" pitchFamily="34" charset="0"/>
                <a:cs typeface="Arial" panose="020B0604020202020204" pitchFamily="34" charset="0"/>
              </a:rPr>
              <a:t>Remember &amp; Associate Voices – Especially the Shepherd’s</a:t>
            </a:r>
          </a:p>
          <a:p>
            <a:pPr marL="1028700" lvl="1" indent="-571500">
              <a:buFont typeface="Arial" panose="020B0604020202020204" pitchFamily="34" charset="0"/>
              <a:buChar char="•"/>
            </a:pPr>
            <a:r>
              <a:rPr lang="en-US" sz="4000" kern="100" dirty="0">
                <a:solidFill>
                  <a:srgbClr val="586260"/>
                </a:solidFill>
                <a:latin typeface="Arial" panose="020B0604020202020204" pitchFamily="34" charset="0"/>
                <a:ea typeface="Aptos" panose="020B0004020202020204" pitchFamily="34" charset="0"/>
                <a:cs typeface="Arial" panose="020B0604020202020204" pitchFamily="34" charset="0"/>
              </a:rPr>
              <a:t>Sheep Behavior Relies on Strong Social Bonds **</a:t>
            </a:r>
          </a:p>
          <a:p>
            <a:pPr marL="1028700" lvl="1" indent="-571500">
              <a:buFont typeface="Arial" panose="020B0604020202020204" pitchFamily="34" charset="0"/>
              <a:buChar char="•"/>
            </a:pPr>
            <a:r>
              <a:rPr lang="en-US" sz="4000" kern="100" dirty="0">
                <a:solidFill>
                  <a:srgbClr val="586260"/>
                </a:solidFill>
                <a:latin typeface="Arial" panose="020B0604020202020204" pitchFamily="34" charset="0"/>
                <a:ea typeface="Aptos" panose="020B0004020202020204" pitchFamily="34" charset="0"/>
                <a:cs typeface="Arial" panose="020B0604020202020204" pitchFamily="34" charset="0"/>
              </a:rPr>
              <a:t>Sheep Become Stressed When Separated from the Flock ***</a:t>
            </a:r>
          </a:p>
          <a:p>
            <a:pPr marL="1028700" lvl="1" indent="-571500">
              <a:buFont typeface="Arial" panose="020B0604020202020204" pitchFamily="34" charset="0"/>
              <a:buChar char="•"/>
            </a:pPr>
            <a:endParaRPr lang="en-US" sz="1600" kern="100" dirty="0">
              <a:solidFill>
                <a:srgbClr val="586260"/>
              </a:solidFill>
              <a:latin typeface="Arial" panose="020B0604020202020204" pitchFamily="34" charset="0"/>
              <a:ea typeface="Aptos" panose="020B0004020202020204" pitchFamily="34" charset="0"/>
              <a:cs typeface="Arial" panose="020B0604020202020204" pitchFamily="34" charset="0"/>
            </a:endParaRPr>
          </a:p>
          <a:p>
            <a:pPr lvl="1"/>
            <a:r>
              <a:rPr lang="en-US" sz="2800" kern="100" dirty="0">
                <a:solidFill>
                  <a:srgbClr val="586260"/>
                </a:solidFill>
                <a:latin typeface="Arial" panose="020B0604020202020204" pitchFamily="34" charset="0"/>
                <a:ea typeface="Aptos" panose="020B0004020202020204" pitchFamily="34" charset="0"/>
                <a:cs typeface="Arial" panose="020B0604020202020204" pitchFamily="34" charset="0"/>
              </a:rPr>
              <a:t>(From Sheep101.com; Livestock Instincts.YouTube.com, WorldAnimalProtection.org</a:t>
            </a:r>
            <a:r>
              <a:rPr lang="en-US" sz="4200" kern="100" dirty="0">
                <a:solidFill>
                  <a:srgbClr val="586260"/>
                </a:solidFill>
                <a:latin typeface="Arial" panose="020B0604020202020204" pitchFamily="34" charset="0"/>
                <a:ea typeface="Aptos" panose="020B0004020202020204" pitchFamily="34" charset="0"/>
                <a:cs typeface="Arial" panose="020B0604020202020204" pitchFamily="34" charset="0"/>
              </a:rPr>
              <a:t>)</a:t>
            </a:r>
            <a:endParaRPr lang="en-US" sz="4000" b="1" dirty="0">
              <a:solidFill>
                <a:srgbClr val="586260"/>
              </a:solidFill>
              <a:latin typeface="Arial" panose="020B0604020202020204" pitchFamily="34" charset="0"/>
              <a:cs typeface="Arial" panose="020B0604020202020204" pitchFamily="34" charset="0"/>
            </a:endParaRPr>
          </a:p>
          <a:p>
            <a:pPr algn="ctr"/>
            <a:endParaRPr lang="en-US" dirty="0">
              <a:solidFill>
                <a:srgbClr val="5862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722AAB-14A0-405B-CB8F-14615B962045}"/>
              </a:ext>
            </a:extLst>
          </p:cNvPr>
          <p:cNvSpPr txBox="1"/>
          <p:nvPr/>
        </p:nvSpPr>
        <p:spPr>
          <a:xfrm>
            <a:off x="0" y="-21562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2686407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4C1E60A6-D1BA-251A-AE5C-3535A2AD01A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B89EFED-1CFF-0F83-0E34-6CF7DA3371B3}"/>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EC579E2D-1A1E-DF89-7493-EDF972982027}"/>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535C34BF-9446-D49C-1B36-B5BD03FDF41D}"/>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8AB22B87-C8DD-CD24-66BA-1C24810B6835}"/>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C7A54E5B-68A9-D769-21A0-35D404DE4B3A}"/>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68718F50-850F-E6B4-E916-2F80517300B1}"/>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B053BCEE-7DB1-0EEA-827B-9E8913427325}"/>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82AA9786-BD96-F4B0-843B-B1E9E0C20F5E}"/>
              </a:ext>
            </a:extLst>
          </p:cNvPr>
          <p:cNvSpPr txBox="1"/>
          <p:nvPr/>
        </p:nvSpPr>
        <p:spPr>
          <a:xfrm>
            <a:off x="3206414" y="1031276"/>
            <a:ext cx="13270394" cy="8431026"/>
          </a:xfrm>
          <a:prstGeom prst="rect">
            <a:avLst/>
          </a:prstGeom>
          <a:noFill/>
        </p:spPr>
        <p:txBody>
          <a:bodyPr wrap="square">
            <a:spAutoFit/>
          </a:bodyPr>
          <a:lstStyle/>
          <a:p>
            <a:pPr marL="8890" marR="0" indent="-8890" algn="ctr">
              <a:lnSpc>
                <a:spcPct val="115000"/>
              </a:lnSpc>
              <a:spcAft>
                <a:spcPts val="800"/>
              </a:spcAft>
              <a:buNone/>
            </a:pPr>
            <a:r>
              <a:rPr lang="en-US" sz="8800" spc="600" dirty="0">
                <a:solidFill>
                  <a:srgbClr val="79924D"/>
                </a:solidFill>
                <a:latin typeface="Virtual" panose="020B0604020202020204" charset="0"/>
                <a:cs typeface="Arial" panose="020B0604020202020204" pitchFamily="34" charset="0"/>
              </a:rPr>
              <a:t>Believer Flocks that Flourish</a:t>
            </a:r>
          </a:p>
          <a:p>
            <a:pPr marL="457200" indent="-457200">
              <a:buFont typeface="Arial" panose="020B0604020202020204" pitchFamily="34" charset="0"/>
              <a:buChar char="•"/>
            </a:pPr>
            <a:r>
              <a:rPr lang="en-US" sz="3200" dirty="0">
                <a:solidFill>
                  <a:srgbClr val="586260"/>
                </a:solidFill>
                <a:latin typeface="Arial" panose="020B0604020202020204" pitchFamily="34" charset="0"/>
                <a:cs typeface="Arial" panose="020B0604020202020204" pitchFamily="34" charset="0"/>
              </a:rPr>
              <a:t>Love One Another – John 13:34, 1 John 4:7</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Live in Harmony – Romans 12:16</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Welcome one another – inclusive &amp; open – Romans 15:7</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Teach and Instruct One Another – Romans 15:14</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Rejoice, Restore, Comfort, Live in Peace – 2 Corinthians 13:11</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Serve One Another in Love– Galatians 5:13</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Act humbly, with gentleness &amp; patience – Ephesians 4:2</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Kind, tenderhearted, forgiving as Christ has forgiven – Ephesians 4:32</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Encourage and build one another up – 1 Thessalonians 5:11</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Pray for one another – James 5:16</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Show cheerfully, sincere hospitality – 1 Peter 4:9</a:t>
            </a:r>
          </a:p>
          <a:p>
            <a:pPr marL="457200" indent="-457200">
              <a:buFont typeface="Arial" panose="020B0604020202020204" pitchFamily="34" charset="0"/>
              <a:buChar char="•"/>
              <a:tabLst>
                <a:tab pos="619125" algn="l"/>
              </a:tabLst>
            </a:pPr>
            <a:r>
              <a:rPr lang="en-US" sz="3200" dirty="0">
                <a:solidFill>
                  <a:srgbClr val="586260"/>
                </a:solidFill>
                <a:latin typeface="Arial" panose="020B0604020202020204" pitchFamily="34" charset="0"/>
                <a:cs typeface="Arial" panose="020B0604020202020204" pitchFamily="34" charset="0"/>
              </a:rPr>
              <a:t>Light-walkers recognize one another in the Darkness– 1 John 1:7</a:t>
            </a:r>
          </a:p>
          <a:p>
            <a:pPr>
              <a:tabLst>
                <a:tab pos="619125" algn="l"/>
              </a:tabLst>
            </a:pPr>
            <a:endParaRPr lang="en-US" sz="3200" dirty="0">
              <a:solidFill>
                <a:srgbClr val="586260"/>
              </a:solidFill>
              <a:latin typeface="Arial" panose="020B0604020202020204" pitchFamily="34" charset="0"/>
              <a:cs typeface="Arial" panose="020B0604020202020204" pitchFamily="34" charset="0"/>
            </a:endParaRPr>
          </a:p>
          <a:p>
            <a:endParaRPr lang="en-US" dirty="0">
              <a:solidFill>
                <a:srgbClr val="5862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743EADD-04D7-8A24-A86C-333FAE688FBF}"/>
              </a:ext>
            </a:extLst>
          </p:cNvPr>
          <p:cNvSpPr txBox="1"/>
          <p:nvPr/>
        </p:nvSpPr>
        <p:spPr>
          <a:xfrm>
            <a:off x="0" y="-163915"/>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353978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BB98AF66-A90E-8B68-EB4E-A567A3CD60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9E81984-A8AA-AE6C-3DB4-4FFAF1A34309}"/>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1825620D-01F3-C5D9-A972-B3CB784C76AF}"/>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ECDBE27F-3D72-77BB-8508-892397E4845D}"/>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FC8D7D7C-1BAA-0104-6365-65BFA233E5A1}"/>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F2D69781-21E2-0D0B-1679-4963A65D160E}"/>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967E7CF9-4066-C1B4-0C4C-FFB86141FCDC}"/>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AFB910DC-08E6-E136-60DA-D3C323984D58}"/>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947F0CBF-2C60-4496-D0C4-D83DE2609915}"/>
              </a:ext>
            </a:extLst>
          </p:cNvPr>
          <p:cNvSpPr txBox="1"/>
          <p:nvPr/>
        </p:nvSpPr>
        <p:spPr>
          <a:xfrm>
            <a:off x="2700649" y="1677762"/>
            <a:ext cx="13982060" cy="7725192"/>
          </a:xfrm>
          <a:prstGeom prst="rect">
            <a:avLst/>
          </a:prstGeom>
          <a:noFill/>
        </p:spPr>
        <p:txBody>
          <a:bodyPr wrap="square">
            <a:spAutoFit/>
          </a:bodyPr>
          <a:lstStyle/>
          <a:p>
            <a:pPr algn="ctr">
              <a:tabLst>
                <a:tab pos="619125" algn="l"/>
              </a:tabLst>
            </a:pPr>
            <a:r>
              <a:rPr lang="en-US" sz="8800" spc="600" dirty="0">
                <a:solidFill>
                  <a:srgbClr val="586260"/>
                </a:solidFill>
                <a:latin typeface="Virtual" panose="020B0604020202020204" charset="0"/>
                <a:cs typeface="Arial" panose="020B0604020202020204" pitchFamily="34" charset="0"/>
              </a:rPr>
              <a:t>1 Thessalonians 5:11</a:t>
            </a:r>
          </a:p>
          <a:p>
            <a:pPr>
              <a:tabLst>
                <a:tab pos="619125" algn="l"/>
              </a:tabLst>
            </a:pPr>
            <a:endParaRPr lang="en-US" sz="1000" dirty="0">
              <a:solidFill>
                <a:srgbClr val="586260"/>
              </a:solidFill>
              <a:latin typeface="Arial" panose="020B0604020202020204" pitchFamily="34" charset="0"/>
              <a:cs typeface="Arial" panose="020B0604020202020204" pitchFamily="34" charset="0"/>
            </a:endParaRPr>
          </a:p>
          <a:p>
            <a:pPr algn="ctr">
              <a:tabLst>
                <a:tab pos="619125" algn="l"/>
              </a:tabLst>
            </a:pPr>
            <a:r>
              <a:rPr lang="en-US" sz="4000" dirty="0">
                <a:solidFill>
                  <a:srgbClr val="586260"/>
                </a:solidFill>
                <a:latin typeface="Arial" panose="020B0604020202020204" pitchFamily="34" charset="0"/>
                <a:cs typeface="Arial" panose="020B0604020202020204" pitchFamily="34" charset="0"/>
              </a:rPr>
              <a:t>“Encourage and build one another up.”</a:t>
            </a:r>
          </a:p>
          <a:p>
            <a:pPr algn="ctr">
              <a:tabLst>
                <a:tab pos="619125" algn="l"/>
              </a:tabLst>
            </a:pPr>
            <a:endParaRPr lang="en-US" sz="4000" dirty="0">
              <a:solidFill>
                <a:srgbClr val="586260"/>
              </a:solidFill>
              <a:latin typeface="Arial" panose="020B0604020202020204" pitchFamily="34" charset="0"/>
              <a:cs typeface="Arial" panose="020B0604020202020204" pitchFamily="34" charset="0"/>
            </a:endParaRPr>
          </a:p>
          <a:p>
            <a:pPr algn="ctr">
              <a:tabLst>
                <a:tab pos="619125" algn="l"/>
              </a:tabLst>
            </a:pPr>
            <a:r>
              <a:rPr lang="en-US" sz="4000" b="1" dirty="0">
                <a:solidFill>
                  <a:srgbClr val="586260"/>
                </a:solidFill>
                <a:latin typeface="Arial" panose="020B0604020202020204" pitchFamily="34" charset="0"/>
                <a:cs typeface="Arial" panose="020B0604020202020204" pitchFamily="34" charset="0"/>
              </a:rPr>
              <a:t>Three Encouragers</a:t>
            </a:r>
            <a:endParaRPr lang="en-US" sz="4000" dirty="0">
              <a:solidFill>
                <a:srgbClr val="586260"/>
              </a:solidFill>
              <a:latin typeface="Arial" panose="020B0604020202020204" pitchFamily="34" charset="0"/>
              <a:cs typeface="Arial" panose="020B0604020202020204" pitchFamily="34" charset="0"/>
            </a:endParaRPr>
          </a:p>
          <a:p>
            <a:pPr algn="ctr">
              <a:lnSpc>
                <a:spcPct val="150000"/>
              </a:lnSpc>
              <a:tabLst>
                <a:tab pos="619125" algn="l"/>
              </a:tabLst>
            </a:pPr>
            <a:r>
              <a:rPr lang="en-US" sz="4000" dirty="0">
                <a:solidFill>
                  <a:srgbClr val="586260"/>
                </a:solidFill>
                <a:latin typeface="Arial" panose="020B0604020202020204" pitchFamily="34" charset="0"/>
                <a:cs typeface="Arial" panose="020B0604020202020204" pitchFamily="34" charset="0"/>
              </a:rPr>
              <a:t>Encourager: Hur – Exodus 17</a:t>
            </a:r>
          </a:p>
          <a:p>
            <a:pPr algn="ctr">
              <a:lnSpc>
                <a:spcPct val="150000"/>
              </a:lnSpc>
              <a:tabLst>
                <a:tab pos="619125" algn="l"/>
              </a:tabLst>
            </a:pPr>
            <a:r>
              <a:rPr lang="en-US" sz="4000" dirty="0">
                <a:solidFill>
                  <a:srgbClr val="586260"/>
                </a:solidFill>
                <a:latin typeface="Arial" panose="020B0604020202020204" pitchFamily="34" charset="0"/>
                <a:cs typeface="Arial" panose="020B0604020202020204" pitchFamily="34" charset="0"/>
              </a:rPr>
              <a:t>Encourager: Barnabas – Acts 9:27</a:t>
            </a:r>
          </a:p>
          <a:p>
            <a:pPr algn="ctr">
              <a:lnSpc>
                <a:spcPct val="150000"/>
              </a:lnSpc>
              <a:tabLst>
                <a:tab pos="619125" algn="l"/>
              </a:tabLst>
            </a:pPr>
            <a:r>
              <a:rPr lang="en-US" sz="4000" dirty="0">
                <a:solidFill>
                  <a:srgbClr val="586260"/>
                </a:solidFill>
                <a:latin typeface="Arial" panose="020B0604020202020204" pitchFamily="34" charset="0"/>
                <a:cs typeface="Arial" panose="020B0604020202020204" pitchFamily="34" charset="0"/>
              </a:rPr>
              <a:t>Encourager: Ms. Clara</a:t>
            </a:r>
          </a:p>
          <a:p>
            <a:pPr algn="ctr">
              <a:tabLst>
                <a:tab pos="619125" algn="l"/>
              </a:tabLst>
            </a:pPr>
            <a:endParaRPr lang="en-US" sz="4000" dirty="0">
              <a:solidFill>
                <a:srgbClr val="586260"/>
              </a:solidFill>
              <a:latin typeface="Arial" panose="020B0604020202020204" pitchFamily="34" charset="0"/>
              <a:cs typeface="Arial" panose="020B0604020202020204" pitchFamily="34" charset="0"/>
            </a:endParaRPr>
          </a:p>
          <a:p>
            <a:pPr algn="ctr">
              <a:tabLst>
                <a:tab pos="619125" algn="l"/>
              </a:tabLst>
            </a:pPr>
            <a:endParaRPr lang="en-US" sz="4000" dirty="0">
              <a:solidFill>
                <a:srgbClr val="586260"/>
              </a:solidFill>
              <a:latin typeface="Arial" panose="020B0604020202020204" pitchFamily="34" charset="0"/>
              <a:cs typeface="Arial" panose="020B0604020202020204" pitchFamily="34" charset="0"/>
            </a:endParaRPr>
          </a:p>
          <a:p>
            <a:pPr algn="ctr">
              <a:tabLst>
                <a:tab pos="619125" algn="l"/>
              </a:tabLst>
            </a:pPr>
            <a:endParaRPr lang="en-US" dirty="0">
              <a:solidFill>
                <a:srgbClr val="5862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164AB46-E31D-72E7-FF36-618B6F64D1C1}"/>
              </a:ext>
            </a:extLst>
          </p:cNvPr>
          <p:cNvSpPr txBox="1"/>
          <p:nvPr/>
        </p:nvSpPr>
        <p:spPr>
          <a:xfrm>
            <a:off x="0" y="-78239"/>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2589945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57AA0A1C-375F-97A3-6A1C-D0E6EA570A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661BDA-809E-8096-C114-01F0199BD8F1}"/>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B64E479E-A2C3-FA9F-402C-AC3217A6C99F}"/>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9F436827-1E89-3FF3-D26A-08F80D4E7ABA}"/>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CB047C4D-24D3-65B5-1C1A-4E5189EC9DF8}"/>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D897CE2D-ED6D-4E39-F912-3381A583D804}"/>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F3F8630A-A639-588A-A29F-FAEC51E1D5ED}"/>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407C7615-C96B-4E7F-0E45-14764F9D61BE}"/>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8CE95E77-4971-DC65-E5C3-3EBD4DD98C35}"/>
              </a:ext>
            </a:extLst>
          </p:cNvPr>
          <p:cNvSpPr txBox="1"/>
          <p:nvPr/>
        </p:nvSpPr>
        <p:spPr>
          <a:xfrm>
            <a:off x="2560155" y="1031100"/>
            <a:ext cx="14538053" cy="2241639"/>
          </a:xfrm>
          <a:prstGeom prst="rect">
            <a:avLst/>
          </a:prstGeom>
          <a:noFill/>
        </p:spPr>
        <p:txBody>
          <a:bodyPr wrap="square">
            <a:spAutoFit/>
          </a:bodyPr>
          <a:lstStyle/>
          <a:p>
            <a:pPr marL="8890" marR="0" indent="-8890" algn="ctr">
              <a:lnSpc>
                <a:spcPct val="115000"/>
              </a:lnSpc>
              <a:spcAft>
                <a:spcPts val="800"/>
              </a:spcAft>
              <a:buNone/>
            </a:pPr>
            <a:r>
              <a:rPr lang="en-US" sz="10000" kern="100" spc="300" dirty="0">
                <a:solidFill>
                  <a:srgbClr val="79924D"/>
                </a:solidFill>
                <a:effectLst/>
                <a:latin typeface="Virtual" panose="020B0604020202020204" charset="0"/>
                <a:ea typeface="Aptos" panose="020B0004020202020204" pitchFamily="34" charset="0"/>
                <a:cs typeface="Arial" panose="020B0604020202020204" pitchFamily="34" charset="0"/>
              </a:rPr>
              <a:t>Believers Need a Flock</a:t>
            </a:r>
          </a:p>
          <a:p>
            <a:pPr algn="ctr"/>
            <a:endParaRPr lang="en-US" dirty="0">
              <a:solidFill>
                <a:srgbClr val="5862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B54CAD9-5EBD-85A8-492F-F3EB02E9BC0C}"/>
              </a:ext>
            </a:extLst>
          </p:cNvPr>
          <p:cNvSpPr txBox="1"/>
          <p:nvPr/>
        </p:nvSpPr>
        <p:spPr>
          <a:xfrm>
            <a:off x="0" y="-179019"/>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
        <p:nvSpPr>
          <p:cNvPr id="13" name="TextBox 12">
            <a:extLst>
              <a:ext uri="{FF2B5EF4-FFF2-40B4-BE49-F238E27FC236}">
                <a16:creationId xmlns:a16="http://schemas.microsoft.com/office/drawing/2014/main" id="{FCCF4DE2-1A93-DCBE-4230-98126E19CED3}"/>
              </a:ext>
            </a:extLst>
          </p:cNvPr>
          <p:cNvSpPr txBox="1"/>
          <p:nvPr/>
        </p:nvSpPr>
        <p:spPr>
          <a:xfrm>
            <a:off x="2859947" y="2691170"/>
            <a:ext cx="14412027" cy="7078861"/>
          </a:xfrm>
          <a:prstGeom prst="rect">
            <a:avLst/>
          </a:prstGeom>
          <a:noFill/>
        </p:spPr>
        <p:txBody>
          <a:bodyPr wrap="square" rtlCol="0">
            <a:spAutoFit/>
          </a:bodyPr>
          <a:lstStyle/>
          <a:p>
            <a:pPr algn="ctr"/>
            <a:r>
              <a:rPr lang="en-US" sz="3600" b="1" kern="100" dirty="0">
                <a:solidFill>
                  <a:srgbClr val="79924D"/>
                </a:solidFill>
                <a:latin typeface="Arial" panose="020B0604020202020204" pitchFamily="34" charset="0"/>
                <a:ea typeface="Aptos" panose="020B0004020202020204" pitchFamily="34" charset="0"/>
                <a:cs typeface="Arial" panose="020B0604020202020204" pitchFamily="34" charset="0"/>
              </a:rPr>
              <a:t>ROMANS 12:4-8 ESV</a:t>
            </a:r>
          </a:p>
          <a:p>
            <a:r>
              <a:rPr lang="en-US" sz="3600" kern="100" dirty="0">
                <a:solidFill>
                  <a:srgbClr val="0A0A0A"/>
                </a:solidFill>
                <a:latin typeface="Arial" panose="020B0604020202020204" pitchFamily="34" charset="0"/>
                <a:ea typeface="Aptos" panose="020B0004020202020204" pitchFamily="34" charset="0"/>
                <a:cs typeface="Arial" panose="020B0604020202020204" pitchFamily="34" charset="0"/>
              </a:rPr>
              <a:t>     “</a:t>
            </a:r>
            <a:r>
              <a:rPr lang="en-US" sz="4000" kern="100" dirty="0">
                <a:solidFill>
                  <a:srgbClr val="586260"/>
                </a:solidFill>
                <a:latin typeface="Arial" panose="020B0604020202020204" pitchFamily="34" charset="0"/>
                <a:ea typeface="Aptos" panose="020B0004020202020204" pitchFamily="34" charset="0"/>
                <a:cs typeface="Arial" panose="020B0604020202020204" pitchFamily="34" charset="0"/>
              </a:rPr>
              <a:t>For as in one body, we have many members, and the members do not all have the same function, so we, though many, are one body in Christ, and individually members one of another. </a:t>
            </a:r>
          </a:p>
          <a:p>
            <a:r>
              <a:rPr lang="en-US" sz="4000" kern="100" dirty="0">
                <a:solidFill>
                  <a:srgbClr val="586260"/>
                </a:solidFill>
                <a:latin typeface="Arial" panose="020B0604020202020204" pitchFamily="34" charset="0"/>
                <a:ea typeface="Aptos" panose="020B0004020202020204" pitchFamily="34" charset="0"/>
                <a:cs typeface="Arial" panose="020B0604020202020204" pitchFamily="34" charset="0"/>
              </a:rPr>
              <a:t>     Having gifts that differ according to the grace given to us, let us use them: if prophecy, in proportion to our faith; if service, in our serving; the one who teaches, in his teaching; the one who exhorts, in his exhortation; the one who contributes, in generosity; the one who leads, with zeal; the one who does acts of mercy, with cheerfulness</a:t>
            </a:r>
            <a:r>
              <a:rPr lang="en-US" sz="3600" kern="100" dirty="0">
                <a:solidFill>
                  <a:srgbClr val="0A0A0A"/>
                </a:solidFill>
                <a:latin typeface="Arial" panose="020B0604020202020204" pitchFamily="34" charset="0"/>
                <a:ea typeface="Aptos" panose="020B0004020202020204" pitchFamily="34" charset="0"/>
                <a:cs typeface="Arial" panose="020B0604020202020204" pitchFamily="34" charset="0"/>
              </a:rPr>
              <a:t>.</a:t>
            </a:r>
            <a:br>
              <a:rPr lang="en-US" kern="100" dirty="0">
                <a:solidFill>
                  <a:srgbClr val="0A0A0A"/>
                </a:solidFill>
                <a:ea typeface="Aptos" panose="020B000402020202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666112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461A07DF-3A99-A40D-4BA2-3E4741EF4DE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863944-1EDB-366A-2A6D-E2E0890D1661}"/>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6A2C833C-D1D9-96DC-3DE9-71DDF2E06F0E}"/>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86A6564A-3C08-05BE-C563-DA4A20AAD0F2}"/>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58553B2B-7B1D-04AE-67BF-775824233CDA}"/>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CB242225-E2AA-500D-B1D0-18C80856F2E1}"/>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06B9F313-3129-3F85-7062-50B0C597790C}"/>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FF3F3556-055B-6705-938F-C922983B6CE5}"/>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E36EC7BF-2E82-8A28-3881-042942D39B28}"/>
              </a:ext>
            </a:extLst>
          </p:cNvPr>
          <p:cNvSpPr txBox="1"/>
          <p:nvPr/>
        </p:nvSpPr>
        <p:spPr>
          <a:xfrm>
            <a:off x="3172001" y="1059883"/>
            <a:ext cx="13270394" cy="9060429"/>
          </a:xfrm>
          <a:prstGeom prst="rect">
            <a:avLst/>
          </a:prstGeom>
          <a:noFill/>
        </p:spPr>
        <p:txBody>
          <a:bodyPr wrap="square">
            <a:spAutoFit/>
          </a:bodyPr>
          <a:lstStyle/>
          <a:p>
            <a:pPr marL="8890" marR="0" indent="-8890" algn="ctr">
              <a:lnSpc>
                <a:spcPct val="115000"/>
              </a:lnSpc>
              <a:spcAft>
                <a:spcPts val="800"/>
              </a:spcAft>
              <a:buNone/>
            </a:pPr>
            <a:r>
              <a:rPr lang="en-US" sz="10000" kern="100" spc="600" dirty="0">
                <a:solidFill>
                  <a:srgbClr val="79924D"/>
                </a:solidFill>
                <a:latin typeface="Virtual" panose="020B0604020202020204" charset="0"/>
                <a:ea typeface="Aptos" panose="020B0004020202020204" pitchFamily="34" charset="0"/>
                <a:cs typeface="Arial" panose="020B0604020202020204" pitchFamily="34" charset="0"/>
              </a:rPr>
              <a:t>Table Group Question</a:t>
            </a:r>
          </a:p>
          <a:p>
            <a:pPr marL="8890" indent="-8890" algn="ctr">
              <a:lnSpc>
                <a:spcPct val="115000"/>
              </a:lnSpc>
              <a:spcAft>
                <a:spcPts val="800"/>
              </a:spcAft>
            </a:pPr>
            <a:r>
              <a:rPr lang="en-US" sz="4000" dirty="0">
                <a:solidFill>
                  <a:srgbClr val="586260"/>
                </a:solidFill>
                <a:latin typeface="Arial" panose="020B0604020202020204" pitchFamily="34" charset="0"/>
                <a:cs typeface="Arial" panose="020B0604020202020204" pitchFamily="34" charset="0"/>
              </a:rPr>
              <a:t>Where do you find your people (flock)? </a:t>
            </a:r>
          </a:p>
          <a:p>
            <a:pPr marL="8890" indent="-8890" algn="ctr">
              <a:lnSpc>
                <a:spcPct val="115000"/>
              </a:lnSpc>
              <a:spcAft>
                <a:spcPts val="800"/>
              </a:spcAft>
            </a:pPr>
            <a:r>
              <a:rPr lang="en-US" sz="4000" dirty="0">
                <a:solidFill>
                  <a:srgbClr val="586260"/>
                </a:solidFill>
                <a:latin typeface="Arial" panose="020B0604020202020204" pitchFamily="34" charset="0"/>
                <a:cs typeface="Arial" panose="020B0604020202020204" pitchFamily="34" charset="0"/>
              </a:rPr>
              <a:t>Who do you confide in? </a:t>
            </a:r>
          </a:p>
          <a:p>
            <a:pPr marL="8890" indent="-8890" algn="ctr">
              <a:lnSpc>
                <a:spcPct val="115000"/>
              </a:lnSpc>
              <a:spcAft>
                <a:spcPts val="800"/>
              </a:spcAft>
            </a:pPr>
            <a:r>
              <a:rPr lang="en-US" sz="4000" dirty="0">
                <a:solidFill>
                  <a:srgbClr val="586260"/>
                </a:solidFill>
                <a:latin typeface="Arial" panose="020B0604020202020204" pitchFamily="34" charset="0"/>
                <a:cs typeface="Arial" panose="020B0604020202020204" pitchFamily="34" charset="0"/>
              </a:rPr>
              <a:t>Who are your encouragers? </a:t>
            </a:r>
          </a:p>
          <a:p>
            <a:pPr marL="8890" indent="-8890" algn="ctr">
              <a:lnSpc>
                <a:spcPct val="115000"/>
              </a:lnSpc>
              <a:spcAft>
                <a:spcPts val="800"/>
              </a:spcAft>
            </a:pPr>
            <a:r>
              <a:rPr lang="en-US" sz="4000" dirty="0">
                <a:solidFill>
                  <a:srgbClr val="586260"/>
                </a:solidFill>
                <a:latin typeface="Arial" panose="020B0604020202020204" pitchFamily="34" charset="0"/>
                <a:cs typeface="Arial" panose="020B0604020202020204" pitchFamily="34" charset="0"/>
              </a:rPr>
              <a:t>Who partners with you in areas of accountability? </a:t>
            </a:r>
          </a:p>
          <a:p>
            <a:pPr marL="8890" indent="-8890" algn="ctr">
              <a:lnSpc>
                <a:spcPct val="115000"/>
              </a:lnSpc>
              <a:spcAft>
                <a:spcPts val="800"/>
              </a:spcAft>
            </a:pPr>
            <a:r>
              <a:rPr lang="en-US" sz="4000" dirty="0">
                <a:solidFill>
                  <a:srgbClr val="586260"/>
                </a:solidFill>
                <a:latin typeface="Arial" panose="020B0604020202020204" pitchFamily="34" charset="0"/>
                <a:cs typeface="Arial" panose="020B0604020202020204" pitchFamily="34" charset="0"/>
              </a:rPr>
              <a:t>Who loves you enough to challenge you </a:t>
            </a:r>
          </a:p>
          <a:p>
            <a:pPr marL="8890" indent="-8890" algn="ctr">
              <a:lnSpc>
                <a:spcPct val="115000"/>
              </a:lnSpc>
              <a:spcAft>
                <a:spcPts val="800"/>
              </a:spcAft>
            </a:pPr>
            <a:r>
              <a:rPr lang="en-US" sz="4000" dirty="0">
                <a:solidFill>
                  <a:srgbClr val="586260"/>
                </a:solidFill>
                <a:latin typeface="Arial" panose="020B0604020202020204" pitchFamily="34" charset="0"/>
                <a:cs typeface="Arial" panose="020B0604020202020204" pitchFamily="34" charset="0"/>
              </a:rPr>
              <a:t>when you get off the path?</a:t>
            </a:r>
          </a:p>
          <a:p>
            <a:pPr marL="8890" indent="-8890" algn="ctr">
              <a:lnSpc>
                <a:spcPct val="115000"/>
              </a:lnSpc>
              <a:spcAft>
                <a:spcPts val="800"/>
              </a:spcAft>
            </a:pPr>
            <a:endParaRPr lang="en-US" dirty="0">
              <a:solidFill>
                <a:srgbClr val="586260"/>
              </a:solidFill>
              <a:latin typeface="Arial" panose="020B0604020202020204" pitchFamily="34" charset="0"/>
              <a:cs typeface="Arial" panose="020B0604020202020204" pitchFamily="34" charset="0"/>
            </a:endParaRPr>
          </a:p>
          <a:p>
            <a:pPr marL="8890" indent="-8890" algn="ctr">
              <a:lnSpc>
                <a:spcPct val="115000"/>
              </a:lnSpc>
              <a:spcAft>
                <a:spcPts val="800"/>
              </a:spcAft>
            </a:pPr>
            <a:r>
              <a:rPr lang="en-US" sz="2800" dirty="0">
                <a:solidFill>
                  <a:srgbClr val="586260"/>
                </a:solidFill>
                <a:latin typeface="Arial" panose="020B0604020202020204" pitchFamily="34" charset="0"/>
                <a:cs typeface="Arial" panose="020B0604020202020204" pitchFamily="34" charset="0"/>
              </a:rPr>
              <a:t>(NOT asking for specific names, unless you’re comfortable sharing, </a:t>
            </a:r>
          </a:p>
          <a:p>
            <a:pPr marL="8890" indent="-8890" algn="ctr">
              <a:lnSpc>
                <a:spcPct val="115000"/>
              </a:lnSpc>
              <a:spcAft>
                <a:spcPts val="800"/>
              </a:spcAft>
            </a:pPr>
            <a:r>
              <a:rPr lang="en-US" sz="2800" dirty="0">
                <a:solidFill>
                  <a:srgbClr val="586260"/>
                </a:solidFill>
                <a:latin typeface="Arial" panose="020B0604020202020204" pitchFamily="34" charset="0"/>
                <a:cs typeface="Arial" panose="020B0604020202020204" pitchFamily="34" charset="0"/>
              </a:rPr>
              <a:t>otherwise identify by relationship – a godly friend, parent, co-worker, etc.)</a:t>
            </a:r>
          </a:p>
          <a:p>
            <a:pPr algn="ctr"/>
            <a:r>
              <a:rPr lang="en-US" sz="3200" b="1" dirty="0">
                <a:solidFill>
                  <a:srgbClr val="586260"/>
                </a:solidFill>
                <a:latin typeface="Arial" panose="020B0604020202020204" pitchFamily="34" charset="0"/>
                <a:cs typeface="Arial" panose="020B0604020202020204" pitchFamily="34" charset="0"/>
              </a:rPr>
              <a:t> (20 MINUTE EXERCISE)</a:t>
            </a:r>
          </a:p>
        </p:txBody>
      </p:sp>
      <p:sp>
        <p:nvSpPr>
          <p:cNvPr id="8" name="TextBox 7">
            <a:extLst>
              <a:ext uri="{FF2B5EF4-FFF2-40B4-BE49-F238E27FC236}">
                <a16:creationId xmlns:a16="http://schemas.microsoft.com/office/drawing/2014/main" id="{7E599E52-ABB0-7B3B-97C6-B87B1089E54E}"/>
              </a:ext>
            </a:extLst>
          </p:cNvPr>
          <p:cNvSpPr txBox="1"/>
          <p:nvPr/>
        </p:nvSpPr>
        <p:spPr>
          <a:xfrm>
            <a:off x="-29497" y="-209071"/>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27428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ABC5F6D5-C838-B853-4E14-DA291374877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251692-5221-03B7-8705-D4988E91F56F}"/>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E92DEABE-419D-B3C1-A118-DB9BE3883610}"/>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9DAEF938-44C4-77A9-21BF-9A9CB520C49D}"/>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6D6DD76D-A0D1-BAF6-C85E-D96A0F10B048}"/>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C81A2997-76C3-0343-C10F-81C9B1E48D9F}"/>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26EC1AA0-D79D-20FE-E7C2-D159D61ED2F6}"/>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956279D4-6718-1433-27CC-97003AC4A885}"/>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B0DBE1F0-C97D-217C-6E3D-D3E24FD0EB07}"/>
              </a:ext>
            </a:extLst>
          </p:cNvPr>
          <p:cNvSpPr txBox="1"/>
          <p:nvPr/>
        </p:nvSpPr>
        <p:spPr>
          <a:xfrm>
            <a:off x="3269550" y="2372485"/>
            <a:ext cx="13270394" cy="3811300"/>
          </a:xfrm>
          <a:prstGeom prst="rect">
            <a:avLst/>
          </a:prstGeom>
          <a:noFill/>
        </p:spPr>
        <p:txBody>
          <a:bodyPr wrap="square">
            <a:spAutoFit/>
          </a:bodyPr>
          <a:lstStyle/>
          <a:p>
            <a:pPr marL="8890" marR="0" indent="-8890" algn="ctr">
              <a:lnSpc>
                <a:spcPct val="115000"/>
              </a:lnSpc>
              <a:spcAft>
                <a:spcPts val="800"/>
              </a:spcAft>
              <a:buNone/>
            </a:pPr>
            <a:r>
              <a:rPr lang="en-US" sz="10000" kern="100" spc="600" dirty="0">
                <a:solidFill>
                  <a:srgbClr val="79924D"/>
                </a:solidFill>
                <a:effectLst/>
                <a:latin typeface="Virtual" panose="020B0604020202020204" charset="0"/>
                <a:ea typeface="Aptos" panose="020B0004020202020204" pitchFamily="34" charset="0"/>
                <a:cs typeface="Arial" panose="020B0604020202020204" pitchFamily="34" charset="0"/>
              </a:rPr>
              <a:t>Sheep Fact #5 </a:t>
            </a:r>
          </a:p>
          <a:p>
            <a:pPr algn="ctr"/>
            <a:r>
              <a:rPr lang="en-US" sz="4000" dirty="0">
                <a:solidFill>
                  <a:srgbClr val="586260"/>
                </a:solidFill>
                <a:latin typeface="Arial" panose="020B0604020202020204" pitchFamily="34" charset="0"/>
                <a:cs typeface="Arial" panose="020B0604020202020204" pitchFamily="34" charset="0"/>
              </a:rPr>
              <a:t>A FLOURISHING FLOCK NEEDS A SHEPHERD.</a:t>
            </a:r>
          </a:p>
          <a:p>
            <a:pPr algn="ctr"/>
            <a:endParaRPr lang="en-US" sz="4000" dirty="0">
              <a:solidFill>
                <a:srgbClr val="586260"/>
              </a:solidFill>
              <a:latin typeface="Arial" panose="020B0604020202020204" pitchFamily="34" charset="0"/>
              <a:cs typeface="Arial" panose="020B0604020202020204" pitchFamily="34" charset="0"/>
            </a:endParaRPr>
          </a:p>
          <a:p>
            <a:pPr algn="ctr"/>
            <a:r>
              <a:rPr lang="en-US" sz="4000" dirty="0">
                <a:solidFill>
                  <a:srgbClr val="586260"/>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4045739A-D2E8-5180-00DF-0394927033C4}"/>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863465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DAC68A3E-9E4F-E053-0C2C-9C11635655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7E6856F-021C-594F-02B5-CCF858C56C04}"/>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26F303A0-8C98-D364-498B-3C346CE75F58}"/>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3C088E8E-24F1-8C72-B2F1-19D01A342EB1}"/>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579FE077-715D-5E29-BE30-8ED330D790F3}"/>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85DA8535-A2B3-A161-E3BC-FDC9C117BEA1}"/>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407094D2-783F-AFA8-CA11-99CA8964B9F6}"/>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75DD69F3-9990-4D0D-3BC8-06C73B70CA7B}"/>
              </a:ext>
            </a:extLst>
          </p:cNvPr>
          <p:cNvSpPr/>
          <p:nvPr/>
        </p:nvSpPr>
        <p:spPr>
          <a:xfrm rot="9404709">
            <a:off x="15584670" y="-859144"/>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22BE751C-9643-9D5A-C68B-F36189D788D9}"/>
              </a:ext>
            </a:extLst>
          </p:cNvPr>
          <p:cNvSpPr txBox="1"/>
          <p:nvPr/>
        </p:nvSpPr>
        <p:spPr>
          <a:xfrm>
            <a:off x="2813863" y="943279"/>
            <a:ext cx="14735000" cy="9805761"/>
          </a:xfrm>
          <a:prstGeom prst="rect">
            <a:avLst/>
          </a:prstGeom>
          <a:noFill/>
        </p:spPr>
        <p:txBody>
          <a:bodyPr wrap="square">
            <a:spAutoFit/>
          </a:bodyPr>
          <a:lstStyle/>
          <a:p>
            <a:pPr marL="8890" marR="0" indent="-8890" algn="ctr">
              <a:lnSpc>
                <a:spcPct val="115000"/>
              </a:lnSpc>
              <a:buNone/>
            </a:pPr>
            <a:r>
              <a:rPr lang="en-US" sz="8800" kern="100" spc="600" dirty="0">
                <a:solidFill>
                  <a:srgbClr val="79924D"/>
                </a:solidFill>
                <a:effectLst/>
                <a:latin typeface="Virtual" panose="020B0604020202020204" charset="0"/>
                <a:ea typeface="Aptos" panose="020B0004020202020204" pitchFamily="34" charset="0"/>
                <a:cs typeface="Arial" panose="020B0604020202020204" pitchFamily="34" charset="0"/>
              </a:rPr>
              <a:t>John 10 – The Good Shepherd</a:t>
            </a:r>
          </a:p>
          <a:p>
            <a:r>
              <a:rPr lang="en-US" sz="3200" dirty="0">
                <a:solidFill>
                  <a:srgbClr val="586260"/>
                </a:solidFill>
              </a:rPr>
              <a:t>“I am the door. If anyone enters by me, he will be saved and will go in and out and find pasture... I came that they may have life and have it abundantly. I am the good shepherd. The good shepherd lays down his life for the sheep.”  Vs. 9-11 ESV</a:t>
            </a:r>
          </a:p>
          <a:p>
            <a:endParaRPr lang="en-US" sz="1400" dirty="0">
              <a:solidFill>
                <a:srgbClr val="586260"/>
              </a:solidFill>
            </a:endParaRPr>
          </a:p>
          <a:p>
            <a:r>
              <a:rPr lang="en-US" sz="3200" dirty="0">
                <a:solidFill>
                  <a:srgbClr val="586260"/>
                </a:solidFill>
              </a:rPr>
              <a:t>“I am the good shepherd. I know my own and my own know me, just as the Father knows me and I know the Father; and I lay down my life for the sheep.” Vs. 14-15 ESV</a:t>
            </a:r>
          </a:p>
          <a:p>
            <a:endParaRPr lang="en-US" sz="1400" dirty="0">
              <a:solidFill>
                <a:srgbClr val="586260"/>
              </a:solidFill>
            </a:endParaRPr>
          </a:p>
          <a:p>
            <a:r>
              <a:rPr lang="en-US" sz="3200" dirty="0">
                <a:solidFill>
                  <a:srgbClr val="586260"/>
                </a:solidFill>
              </a:rPr>
              <a:t>“For this reason, the Father loves me, because I lay down my life that I may take it up again. No one takes it from me, but I lay it down of my own accord. I have authority to lay it down, and I have authority to take it up again. This charge I have received from my Father.“ Vs. 17-18 ESV</a:t>
            </a:r>
          </a:p>
          <a:p>
            <a:endParaRPr lang="en-US" sz="1400" dirty="0">
              <a:solidFill>
                <a:srgbClr val="586260"/>
              </a:solidFill>
            </a:endParaRPr>
          </a:p>
          <a:p>
            <a:r>
              <a:rPr lang="en-US" sz="3200" dirty="0">
                <a:solidFill>
                  <a:srgbClr val="586260"/>
                </a:solidFill>
              </a:rPr>
              <a:t>“My sheep hear my voice, and I know them, and they follow me. I give them eternal life, and they will never perish, and no one will snatch them out of my hand. My Father, who has given them to me, is greater than all, and no one is able to snatch them out of the Father's hand. I and the Father are one.“ Vs. 27-30 ESV</a:t>
            </a:r>
          </a:p>
          <a:p>
            <a:endParaRPr lang="en-US" sz="3200" dirty="0"/>
          </a:p>
          <a:p>
            <a:endParaRPr lang="en-US" sz="4000" dirty="0">
              <a:solidFill>
                <a:srgbClr val="5862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6A83D3D-A483-E57B-DB3D-90909F9D9627}"/>
              </a:ext>
            </a:extLst>
          </p:cNvPr>
          <p:cNvSpPr txBox="1"/>
          <p:nvPr/>
        </p:nvSpPr>
        <p:spPr>
          <a:xfrm>
            <a:off x="4916" y="-311178"/>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4141671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68DF4638-62D2-623B-6E86-3E1738AEB3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F24EE0-1431-F917-6F7E-3107952B89B6}"/>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4F918DCD-C124-9E33-6585-1096ED27E2F0}"/>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F13ECCF4-333F-F4A9-7F32-64E0008368B1}"/>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EF2EB417-DDDE-C4CC-94CA-5D7B22B9AC18}"/>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1F7928A9-F984-D2CA-E316-42EE2645D104}"/>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4D527EB8-DBCC-6FDB-E03F-9274CD14AAD3}"/>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F65809ED-364F-684C-729B-0698AD2A30A4}"/>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7">
            <a:extLst>
              <a:ext uri="{FF2B5EF4-FFF2-40B4-BE49-F238E27FC236}">
                <a16:creationId xmlns:a16="http://schemas.microsoft.com/office/drawing/2014/main" id="{CF0F4F56-3463-8E7E-D891-8E4337E61691}"/>
              </a:ext>
            </a:extLst>
          </p:cNvPr>
          <p:cNvSpPr txBox="1"/>
          <p:nvPr/>
        </p:nvSpPr>
        <p:spPr>
          <a:xfrm>
            <a:off x="0" y="-359045"/>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
        <p:nvSpPr>
          <p:cNvPr id="12" name="TextBox 11">
            <a:extLst>
              <a:ext uri="{FF2B5EF4-FFF2-40B4-BE49-F238E27FC236}">
                <a16:creationId xmlns:a16="http://schemas.microsoft.com/office/drawing/2014/main" id="{CE90AFD9-15F3-1733-E7AA-552AE32C5E2B}"/>
              </a:ext>
            </a:extLst>
          </p:cNvPr>
          <p:cNvSpPr txBox="1"/>
          <p:nvPr/>
        </p:nvSpPr>
        <p:spPr>
          <a:xfrm>
            <a:off x="2560155" y="879434"/>
            <a:ext cx="14584845" cy="10298204"/>
          </a:xfrm>
          <a:prstGeom prst="rect">
            <a:avLst/>
          </a:prstGeom>
          <a:noFill/>
        </p:spPr>
        <p:txBody>
          <a:bodyPr wrap="square">
            <a:spAutoFit/>
          </a:bodyPr>
          <a:lstStyle/>
          <a:p>
            <a:pPr marL="8890" marR="0" indent="-8890" algn="ctr">
              <a:lnSpc>
                <a:spcPct val="115000"/>
              </a:lnSpc>
              <a:buNone/>
            </a:pPr>
            <a:r>
              <a:rPr lang="en-US" sz="8800" kern="100" spc="600" dirty="0">
                <a:solidFill>
                  <a:srgbClr val="79924D"/>
                </a:solidFill>
                <a:effectLst/>
                <a:latin typeface="Virtual" panose="020B0604020202020204" charset="0"/>
                <a:ea typeface="Aptos" panose="020B0004020202020204" pitchFamily="34" charset="0"/>
                <a:cs typeface="Arial" panose="020B0604020202020204" pitchFamily="34" charset="0"/>
              </a:rPr>
              <a:t>Who is Our Good Shepherd?</a:t>
            </a:r>
          </a:p>
          <a:p>
            <a:pPr algn="ctr"/>
            <a:r>
              <a:rPr lang="en-US" sz="3200" b="1" dirty="0">
                <a:latin typeface="Arial" panose="020B0604020202020204" pitchFamily="34" charset="0"/>
                <a:cs typeface="Arial" panose="020B0604020202020204" pitchFamily="34" charset="0"/>
              </a:rPr>
              <a:t>Jesus Christ—Son of God—Second Person of the Trinity</a:t>
            </a: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Participated in Creation</a:t>
            </a:r>
          </a:p>
          <a:p>
            <a:pPr lvl="0" algn="ctr"/>
            <a:r>
              <a:rPr lang="en-US" sz="3200" dirty="0">
                <a:latin typeface="Arial" panose="020B0604020202020204" pitchFamily="34" charset="0"/>
                <a:cs typeface="Arial" panose="020B0604020202020204" pitchFamily="34" charset="0"/>
              </a:rPr>
              <a:t>Fully God – Fully Man</a:t>
            </a:r>
          </a:p>
          <a:p>
            <a:pPr lvl="0" algn="ctr"/>
            <a:r>
              <a:rPr lang="en-US" sz="3200" dirty="0">
                <a:latin typeface="Arial" panose="020B0604020202020204" pitchFamily="34" charset="0"/>
                <a:cs typeface="Arial" panose="020B0604020202020204" pitchFamily="34" charset="0"/>
              </a:rPr>
              <a:t>Fulfillment of Old Testament Prophesies (300-574)</a:t>
            </a:r>
          </a:p>
          <a:p>
            <a:pPr algn="ctr"/>
            <a:r>
              <a:rPr lang="en-US" sz="3200" dirty="0">
                <a:latin typeface="Arial" panose="020B0604020202020204" pitchFamily="34" charset="0"/>
                <a:cs typeface="Arial" panose="020B0604020202020204" pitchFamily="34" charset="0"/>
              </a:rPr>
              <a:t>Virgin Birth</a:t>
            </a:r>
          </a:p>
          <a:p>
            <a:pPr lvl="0" algn="ctr"/>
            <a:r>
              <a:rPr lang="en-US" sz="3200" dirty="0">
                <a:latin typeface="Arial" panose="020B0604020202020204" pitchFamily="34" charset="0"/>
                <a:cs typeface="Arial" panose="020B0604020202020204" pitchFamily="34" charset="0"/>
              </a:rPr>
              <a:t>Expression of the Invisible God</a:t>
            </a:r>
          </a:p>
          <a:p>
            <a:pPr lvl="0" algn="ctr"/>
            <a:r>
              <a:rPr lang="en-US" sz="3200" dirty="0">
                <a:latin typeface="Arial" panose="020B0604020202020204" pitchFamily="34" charset="0"/>
                <a:cs typeface="Arial" panose="020B0604020202020204" pitchFamily="34" charset="0"/>
              </a:rPr>
              <a:t>Lived a Sinless Life </a:t>
            </a:r>
          </a:p>
          <a:p>
            <a:pPr lvl="0" algn="ctr"/>
            <a:r>
              <a:rPr lang="en-US" sz="3200" dirty="0">
                <a:latin typeface="Arial" panose="020B0604020202020204" pitchFamily="34" charset="0"/>
                <a:cs typeface="Arial" panose="020B0604020202020204" pitchFamily="34" charset="0"/>
              </a:rPr>
              <a:t>The Perfect, Willing Sacrifice for the Sins of Mankind</a:t>
            </a:r>
          </a:p>
          <a:p>
            <a:pPr lvl="0" algn="ctr"/>
            <a:r>
              <a:rPr lang="en-US" sz="3200" dirty="0">
                <a:latin typeface="Arial" panose="020B0604020202020204" pitchFamily="34" charset="0"/>
                <a:cs typeface="Arial" panose="020B0604020202020204" pitchFamily="34" charset="0"/>
              </a:rPr>
              <a:t>Died, Buried, Risen Savior </a:t>
            </a:r>
          </a:p>
          <a:p>
            <a:pPr lvl="0" algn="ctr"/>
            <a:r>
              <a:rPr lang="en-US" sz="3200" dirty="0">
                <a:latin typeface="Arial" panose="020B0604020202020204" pitchFamily="34" charset="0"/>
                <a:cs typeface="Arial" panose="020B0604020202020204" pitchFamily="34" charset="0"/>
              </a:rPr>
              <a:t>Ascended to the Father</a:t>
            </a:r>
          </a:p>
          <a:p>
            <a:pPr lvl="0" algn="ctr"/>
            <a:r>
              <a:rPr lang="en-US" sz="3200" dirty="0">
                <a:latin typeface="Arial" panose="020B0604020202020204" pitchFamily="34" charset="0"/>
                <a:cs typeface="Arial" panose="020B0604020202020204" pitchFamily="34" charset="0"/>
              </a:rPr>
              <a:t>Exalted, Sitting at the right hand of the Father – Our Intercessor</a:t>
            </a:r>
          </a:p>
          <a:p>
            <a:pPr lvl="0" algn="ctr"/>
            <a:r>
              <a:rPr lang="en-US" sz="3200" dirty="0">
                <a:latin typeface="Arial" panose="020B0604020202020204" pitchFamily="34" charset="0"/>
                <a:cs typeface="Arial" panose="020B0604020202020204" pitchFamily="34" charset="0"/>
              </a:rPr>
              <a:t>Head of the Church</a:t>
            </a:r>
          </a:p>
          <a:p>
            <a:pPr lvl="0" algn="ctr"/>
            <a:r>
              <a:rPr lang="en-US" sz="3200" dirty="0">
                <a:latin typeface="Arial" panose="020B0604020202020204" pitchFamily="34" charset="0"/>
                <a:cs typeface="Arial" panose="020B0604020202020204" pitchFamily="34" charset="0"/>
              </a:rPr>
              <a:t>The ONLY means of our Redemption and Reconciliation with God</a:t>
            </a:r>
          </a:p>
          <a:p>
            <a:pPr lvl="0" algn="ctr"/>
            <a:r>
              <a:rPr lang="en-US" sz="3200" b="1" dirty="0">
                <a:latin typeface="Arial" panose="020B0604020202020204" pitchFamily="34" charset="0"/>
                <a:cs typeface="Arial" panose="020B0604020202020204" pitchFamily="34" charset="0"/>
              </a:rPr>
              <a:t>And, He is coming again!</a:t>
            </a:r>
            <a:endParaRPr lang="en-US" sz="3200" dirty="0">
              <a:latin typeface="Arial" panose="020B0604020202020204" pitchFamily="34" charset="0"/>
              <a:cs typeface="Arial" panose="020B0604020202020204" pitchFamily="34" charset="0"/>
            </a:endParaRPr>
          </a:p>
          <a:p>
            <a:r>
              <a:rPr lang="en-US" dirty="0"/>
              <a:t> </a:t>
            </a:r>
          </a:p>
          <a:p>
            <a:pPr marR="0" indent="-8890" algn="ctr">
              <a:buNone/>
            </a:pPr>
            <a:r>
              <a:rPr lang="en-US" sz="8800" kern="100" spc="600" dirty="0">
                <a:solidFill>
                  <a:srgbClr val="79924D"/>
                </a:solidFill>
                <a:effectLst/>
                <a:latin typeface="Virtual" panose="020B060402020202020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1772930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8A62FD22-EF78-A03A-A1D1-7A65BD90E9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81EE77-9D95-2B15-DB0E-0390FA669EDE}"/>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93B77C26-AD7F-3D5C-5135-FAE1DA16FFB0}"/>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86673A77-D358-0CC3-B2AC-E9377E762779}"/>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4773FA72-0FE2-CC64-34B4-D946A3873543}"/>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654372E3-86BC-E1DE-3AB3-E06A8E9B1BE5}"/>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DB1F14F2-E3C9-941E-7352-257E4F7D7602}"/>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ED93365C-5D58-67FE-B952-E854FC3E3C96}"/>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5F8E14E1-2D0A-EDE4-87A6-B2D7FD2291FE}"/>
              </a:ext>
            </a:extLst>
          </p:cNvPr>
          <p:cNvSpPr txBox="1"/>
          <p:nvPr/>
        </p:nvSpPr>
        <p:spPr>
          <a:xfrm>
            <a:off x="3084762" y="1640515"/>
            <a:ext cx="14075167" cy="9017853"/>
          </a:xfrm>
          <a:prstGeom prst="rect">
            <a:avLst/>
          </a:prstGeom>
          <a:noFill/>
        </p:spPr>
        <p:txBody>
          <a:bodyPr wrap="square">
            <a:spAutoFit/>
          </a:bodyPr>
          <a:lstStyle/>
          <a:p>
            <a:pPr marR="0" indent="-8890" algn="ctr">
              <a:buNone/>
            </a:pPr>
            <a:r>
              <a:rPr lang="en-US" sz="9600" kern="100" spc="600" dirty="0">
                <a:solidFill>
                  <a:srgbClr val="79924D"/>
                </a:solidFill>
                <a:effectLst/>
                <a:latin typeface="Virtual" panose="020B0604020202020204" charset="0"/>
                <a:ea typeface="Aptos" panose="020B0004020202020204" pitchFamily="34" charset="0"/>
                <a:cs typeface="Arial" panose="020B0604020202020204" pitchFamily="34" charset="0"/>
              </a:rPr>
              <a:t>Session 4 Personal Reflection</a:t>
            </a:r>
          </a:p>
          <a:p>
            <a:pPr marR="0" indent="-8890" algn="ctr">
              <a:buNone/>
            </a:pPr>
            <a:r>
              <a:rPr lang="en-US" sz="9600" kern="100" spc="600" dirty="0">
                <a:solidFill>
                  <a:srgbClr val="79924D"/>
                </a:solidFill>
                <a:latin typeface="Virtual" panose="020B0604020202020204" charset="0"/>
                <a:ea typeface="Aptos" panose="020B0004020202020204" pitchFamily="34" charset="0"/>
                <a:cs typeface="Arial" panose="020B0604020202020204" pitchFamily="34" charset="0"/>
              </a:rPr>
              <a:t>&amp; Commitment</a:t>
            </a:r>
          </a:p>
          <a:p>
            <a:r>
              <a:rPr lang="en-US" sz="3600" b="1" dirty="0">
                <a:solidFill>
                  <a:srgbClr val="79924D"/>
                </a:solidFill>
                <a:latin typeface="Arial" panose="020B0604020202020204" pitchFamily="34" charset="0"/>
                <a:cs typeface="Arial" panose="020B0604020202020204" pitchFamily="34" charset="0"/>
              </a:rPr>
              <a:t>STEP 1: </a:t>
            </a:r>
            <a:r>
              <a:rPr lang="en-US" sz="3600" dirty="0">
                <a:solidFill>
                  <a:srgbClr val="586260"/>
                </a:solidFill>
                <a:latin typeface="Arial" panose="020B0604020202020204" pitchFamily="34" charset="0"/>
                <a:cs typeface="Arial" panose="020B0604020202020204" pitchFamily="34" charset="0"/>
              </a:rPr>
              <a:t>Write yourself a note of encouragement, reminder, commitment, or whatever has spoken to your heart that you want to be reminded of in a few months.</a:t>
            </a:r>
          </a:p>
          <a:p>
            <a:endParaRPr lang="en-US" sz="3600" dirty="0">
              <a:solidFill>
                <a:srgbClr val="586260"/>
              </a:solidFill>
              <a:latin typeface="Arial" panose="020B0604020202020204" pitchFamily="34" charset="0"/>
              <a:cs typeface="Arial" panose="020B0604020202020204" pitchFamily="34" charset="0"/>
            </a:endParaRPr>
          </a:p>
          <a:p>
            <a:pPr algn="ctr"/>
            <a:r>
              <a:rPr lang="en-US" sz="3600" b="1" dirty="0">
                <a:solidFill>
                  <a:srgbClr val="79924D"/>
                </a:solidFill>
                <a:latin typeface="Arial" panose="020B0604020202020204" pitchFamily="34" charset="0"/>
                <a:cs typeface="Arial" panose="020B0604020202020204" pitchFamily="34" charset="0"/>
              </a:rPr>
              <a:t>STEP 2:</a:t>
            </a:r>
          </a:p>
          <a:p>
            <a:pPr algn="ctr"/>
            <a:r>
              <a:rPr lang="en-US" sz="3600" dirty="0">
                <a:solidFill>
                  <a:srgbClr val="586260"/>
                </a:solidFill>
                <a:latin typeface="Arial" panose="020B0604020202020204" pitchFamily="34" charset="0"/>
                <a:cs typeface="Arial" panose="020B0604020202020204" pitchFamily="34" charset="0"/>
              </a:rPr>
              <a:t>Write your name and address on the envelope. </a:t>
            </a:r>
          </a:p>
          <a:p>
            <a:pPr algn="ctr"/>
            <a:r>
              <a:rPr lang="en-US" sz="3600" dirty="0">
                <a:solidFill>
                  <a:srgbClr val="586260"/>
                </a:solidFill>
                <a:latin typeface="Arial" panose="020B0604020202020204" pitchFamily="34" charset="0"/>
                <a:cs typeface="Arial" panose="020B0604020202020204" pitchFamily="34" charset="0"/>
              </a:rPr>
              <a:t>Place your card inside and seal it. </a:t>
            </a:r>
          </a:p>
          <a:p>
            <a:pPr algn="ctr"/>
            <a:r>
              <a:rPr lang="en-US" sz="3600" dirty="0">
                <a:solidFill>
                  <a:srgbClr val="586260"/>
                </a:solidFill>
                <a:latin typeface="Arial" panose="020B0604020202020204" pitchFamily="34" charset="0"/>
                <a:cs typeface="Arial" panose="020B0604020202020204" pitchFamily="34" charset="0"/>
              </a:rPr>
              <a:t>This message is between you and God alone.</a:t>
            </a:r>
          </a:p>
          <a:p>
            <a:pPr marL="8890" marR="0" indent="-8890" algn="ctr">
              <a:spcAft>
                <a:spcPts val="800"/>
              </a:spcAft>
              <a:buNone/>
            </a:pPr>
            <a:endParaRPr lang="en-US" sz="10000" kern="100" spc="600" dirty="0">
              <a:solidFill>
                <a:srgbClr val="79924D"/>
              </a:solidFill>
              <a:effectLst/>
              <a:latin typeface="Virtual" panose="020B060402020202020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E4CB4B0-94F0-3645-2856-BB11707B788D}"/>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27741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5B398A98-AA1A-26D6-403A-532E7837B5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63D0DE8-C141-25AA-A2EE-84885ADB510D}"/>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F77BF8C6-DFC9-3898-16DE-C816FAA2C831}"/>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DBBB08F9-8C46-EF10-E429-FAF755127D1A}"/>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41C177D0-A5C3-8C2E-B832-DA2B21B8210E}"/>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9AF64CD5-E40E-D795-76E0-260580B544E2}"/>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69C366E4-2411-9945-F43C-EBE38A344045}"/>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76755009-100A-8864-22D4-4283D113CB41}"/>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1" name="TextBox 10">
            <a:extLst>
              <a:ext uri="{FF2B5EF4-FFF2-40B4-BE49-F238E27FC236}">
                <a16:creationId xmlns:a16="http://schemas.microsoft.com/office/drawing/2014/main" id="{367C471F-FDFE-6FB4-9EAB-668C34045014}"/>
              </a:ext>
            </a:extLst>
          </p:cNvPr>
          <p:cNvSpPr txBox="1"/>
          <p:nvPr/>
        </p:nvSpPr>
        <p:spPr>
          <a:xfrm>
            <a:off x="2994649" y="951154"/>
            <a:ext cx="14255392" cy="7952113"/>
          </a:xfrm>
          <a:prstGeom prst="rect">
            <a:avLst/>
          </a:prstGeom>
          <a:noFill/>
        </p:spPr>
        <p:txBody>
          <a:bodyPr wrap="square">
            <a:spAutoFit/>
          </a:bodyPr>
          <a:lstStyle/>
          <a:p>
            <a:pPr algn="ctr">
              <a:lnSpc>
                <a:spcPct val="115000"/>
              </a:lnSpc>
              <a:spcAft>
                <a:spcPts val="800"/>
              </a:spcAft>
            </a:pP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John 10:1-5 ESV</a:t>
            </a:r>
          </a:p>
          <a:p>
            <a:pPr marL="0" marR="0">
              <a:lnSpc>
                <a:spcPct val="115000"/>
              </a:lnSpc>
              <a:spcAft>
                <a:spcPts val="800"/>
              </a:spcAft>
              <a:buNone/>
            </a:pP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     "Truly, truly, I say to you, he who does not enter the sheepfold by the door but climbs in by another way, that man is a thief and a robber.  But </a:t>
            </a:r>
            <a:r>
              <a:rPr lang="en-US" sz="3600" kern="100" dirty="0">
                <a:solidFill>
                  <a:srgbClr val="586260"/>
                </a:solidFill>
                <a:latin typeface="Arial" panose="020B0604020202020204" pitchFamily="34" charset="0"/>
                <a:ea typeface="Aptos" panose="020B0004020202020204" pitchFamily="34" charset="0"/>
                <a:cs typeface="Arial" panose="020B0604020202020204" pitchFamily="34" charset="0"/>
              </a:rPr>
              <a:t>H</a:t>
            </a: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e who enters by the door is the Shepherd of the sheep.</a:t>
            </a:r>
          </a:p>
          <a:p>
            <a:pPr marL="0" marR="0">
              <a:lnSpc>
                <a:spcPct val="115000"/>
              </a:lnSpc>
              <a:spcAft>
                <a:spcPts val="800"/>
              </a:spcAft>
              <a:buNone/>
            </a:pP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     To Him the gatekeeper opens. </a:t>
            </a:r>
            <a:r>
              <a:rPr lang="en-US" sz="3600" b="1"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The sheep hear His voice, and He calls His own sheep by name and leads them out.</a:t>
            </a:r>
            <a:endPar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When He has brought out all His own, He goes before them, and </a:t>
            </a:r>
            <a:r>
              <a:rPr lang="en-US" sz="3600" b="1"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the sheep follow Him, for they know His voice.</a:t>
            </a:r>
            <a:endPar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     A stranger they will not follow, but they will flee from him, </a:t>
            </a:r>
            <a:r>
              <a:rPr lang="en-US" sz="3600" b="1"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for they do not know the voice of strangers.“</a:t>
            </a:r>
          </a:p>
        </p:txBody>
      </p:sp>
      <p:sp>
        <p:nvSpPr>
          <p:cNvPr id="8" name="TextBox 7">
            <a:extLst>
              <a:ext uri="{FF2B5EF4-FFF2-40B4-BE49-F238E27FC236}">
                <a16:creationId xmlns:a16="http://schemas.microsoft.com/office/drawing/2014/main" id="{E1545D3C-8525-B180-97D4-25B66517935F}"/>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08782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2E338447-4546-3375-F423-DB9134CE85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51986F-F034-98A3-D819-6C506E5ACA93}"/>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2B022319-260D-A75C-F9F0-3AA950B33688}"/>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FABFCB16-F2FE-739E-36E9-A228349F9EC9}"/>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34A3DFD8-5584-2F9F-A118-751A8EBF5B32}"/>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3D43F437-DCAB-26DC-87A5-3FC2B67DA674}"/>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B6A362F8-6936-1FDC-135D-E9715EA0A33B}"/>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4CACDB00-72A7-3660-B4FD-70E85C1A2D6E}"/>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8" name="TextBox 7">
            <a:extLst>
              <a:ext uri="{FF2B5EF4-FFF2-40B4-BE49-F238E27FC236}">
                <a16:creationId xmlns:a16="http://schemas.microsoft.com/office/drawing/2014/main" id="{A0DBBF60-ABA6-56C8-63B5-A77D9EBE4C71}"/>
              </a:ext>
            </a:extLst>
          </p:cNvPr>
          <p:cNvSpPr txBox="1"/>
          <p:nvPr/>
        </p:nvSpPr>
        <p:spPr>
          <a:xfrm>
            <a:off x="-96099" y="-148891"/>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
        <p:nvSpPr>
          <p:cNvPr id="12" name="TextBox 11">
            <a:extLst>
              <a:ext uri="{FF2B5EF4-FFF2-40B4-BE49-F238E27FC236}">
                <a16:creationId xmlns:a16="http://schemas.microsoft.com/office/drawing/2014/main" id="{F86CE04F-AE0C-4D58-63C0-63102C68CA00}"/>
              </a:ext>
            </a:extLst>
          </p:cNvPr>
          <p:cNvSpPr txBox="1"/>
          <p:nvPr/>
        </p:nvSpPr>
        <p:spPr>
          <a:xfrm>
            <a:off x="2946181" y="1258445"/>
            <a:ext cx="13988691" cy="7849521"/>
          </a:xfrm>
          <a:prstGeom prst="rect">
            <a:avLst/>
          </a:prstGeom>
          <a:noFill/>
        </p:spPr>
        <p:txBody>
          <a:bodyPr wrap="square">
            <a:spAutoFit/>
          </a:bodyPr>
          <a:lstStyle/>
          <a:p>
            <a:pPr marL="0" marR="0" algn="ctr">
              <a:lnSpc>
                <a:spcPct val="115000"/>
              </a:lnSpc>
              <a:spcAft>
                <a:spcPts val="800"/>
              </a:spcAft>
              <a:buNone/>
            </a:pPr>
            <a:r>
              <a:rPr lang="en-US" sz="9600" kern="100" spc="600" dirty="0">
                <a:solidFill>
                  <a:srgbClr val="79924D"/>
                </a:solidFill>
                <a:effectLst/>
                <a:latin typeface="Virtual" panose="020B0604020202020204" charset="0"/>
                <a:ea typeface="Aptos" panose="020B0004020202020204" pitchFamily="34" charset="0"/>
                <a:cs typeface="Times New Roman" panose="02020603050405020304" pitchFamily="18" charset="0"/>
              </a:rPr>
              <a:t>Sheep Fact Summary</a:t>
            </a:r>
            <a:endParaRPr lang="en-US" sz="9600" kern="100" spc="600" dirty="0">
              <a:solidFill>
                <a:srgbClr val="79924D"/>
              </a:solidFill>
              <a:latin typeface="Virtual" panose="020B060402020202020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40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Sheep need a shepherd to care for them, provide nourishment or them, lead them to healthy pastures, and streams of water where they can flourish. </a:t>
            </a:r>
          </a:p>
          <a:p>
            <a:pPr marL="0" marR="0">
              <a:lnSpc>
                <a:spcPct val="115000"/>
              </a:lnSpc>
              <a:spcAft>
                <a:spcPts val="800"/>
              </a:spcAft>
              <a:buNone/>
            </a:pP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     The shepherd monitors their growth and health. He protects them from predators. He guards, leads, and guides. He seeks them out when they get lost, sets them back on their feet when they fall, and returns them to the path when they get lost or wander away.</a:t>
            </a:r>
          </a:p>
          <a:p>
            <a:pPr marL="0" marR="0">
              <a:lnSpc>
                <a:spcPct val="115000"/>
              </a:lnSpc>
              <a:spcAft>
                <a:spcPts val="800"/>
              </a:spcAft>
              <a:buNone/>
            </a:pPr>
            <a:r>
              <a:rPr lang="en-US" sz="3600" kern="100" dirty="0">
                <a:solidFill>
                  <a:srgbClr val="586260"/>
                </a:solidFill>
                <a:latin typeface="Arial" panose="020B0604020202020204" pitchFamily="34" charset="0"/>
                <a:ea typeface="Aptos" panose="020B0004020202020204" pitchFamily="34" charset="0"/>
                <a:cs typeface="Arial" panose="020B0604020202020204" pitchFamily="34" charset="0"/>
              </a:rPr>
              <a:t>     </a:t>
            </a: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Our Good Shepherd gave </a:t>
            </a:r>
            <a:r>
              <a:rPr lang="en-US" sz="3600" kern="100" dirty="0">
                <a:solidFill>
                  <a:srgbClr val="586260"/>
                </a:solidFill>
                <a:latin typeface="Arial" panose="020B0604020202020204" pitchFamily="34" charset="0"/>
                <a:ea typeface="Aptos" panose="020B0004020202020204" pitchFamily="34" charset="0"/>
                <a:cs typeface="Arial" panose="020B0604020202020204" pitchFamily="34" charset="0"/>
              </a:rPr>
              <a:t>His life to save ours. And one day, His entire flock of sheep will live with Him forever.  </a:t>
            </a:r>
            <a:endParaRPr lang="en-US" sz="4000" kern="100" dirty="0">
              <a:solidFill>
                <a:srgbClr val="58626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121811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5E9F26CD-A83F-BE0C-F050-910D537761B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0206DF-F3CF-B496-95BC-97C7A34C0F41}"/>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B60FB04A-6997-DD1F-6CE1-515CED56A8F8}"/>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F39111EB-3803-DAC9-D5E9-F910065C7235}"/>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92108006-928F-5043-D67D-1A1581EF9532}"/>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64975B8F-6C41-6498-132D-165A83E6F625}"/>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88FEFAB7-3C1E-31D0-79A2-B67C6C0C90AA}"/>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E5B402B7-4B82-C66F-01BB-163DBE5EE525}"/>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038F7AD2-F103-75B9-DB39-75E8B41EDEE3}"/>
              </a:ext>
            </a:extLst>
          </p:cNvPr>
          <p:cNvSpPr txBox="1"/>
          <p:nvPr/>
        </p:nvSpPr>
        <p:spPr>
          <a:xfrm>
            <a:off x="3189740" y="406197"/>
            <a:ext cx="14140166" cy="8535670"/>
          </a:xfrm>
          <a:prstGeom prst="rect">
            <a:avLst/>
          </a:prstGeom>
          <a:noFill/>
        </p:spPr>
        <p:txBody>
          <a:bodyPr wrap="square">
            <a:spAutoFit/>
          </a:bodyPr>
          <a:lstStyle/>
          <a:p>
            <a:pPr marL="8890" marR="0" indent="-8890" algn="ctr">
              <a:buNone/>
            </a:pP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Psalm 23</a:t>
            </a:r>
          </a:p>
          <a:p>
            <a:pPr marL="8890" marR="0" indent="-8890">
              <a:spcAft>
                <a:spcPts val="800"/>
              </a:spcAft>
              <a:buNone/>
            </a:pPr>
            <a:r>
              <a:rPr lang="en-US" sz="2800" dirty="0">
                <a:solidFill>
                  <a:srgbClr val="586260"/>
                </a:solidFill>
                <a:latin typeface="Arial" panose="020B0604020202020204" pitchFamily="34" charset="0"/>
                <a:cs typeface="Arial" panose="020B0604020202020204" pitchFamily="34" charset="0"/>
              </a:rPr>
              <a:t>A psalm of David.</a:t>
            </a:r>
          </a:p>
          <a:p>
            <a:r>
              <a:rPr lang="en-US" sz="3400" i="1" dirty="0">
                <a:solidFill>
                  <a:srgbClr val="586260"/>
                </a:solidFill>
                <a:latin typeface="Arial" panose="020B0604020202020204" pitchFamily="34" charset="0"/>
                <a:cs typeface="Arial" panose="020B0604020202020204" pitchFamily="34" charset="0"/>
              </a:rPr>
              <a:t>   “The LORD is my Shepherd; I shall not want.</a:t>
            </a:r>
            <a:endParaRPr lang="en-US" sz="3400" dirty="0">
              <a:solidFill>
                <a:srgbClr val="586260"/>
              </a:solidFill>
              <a:latin typeface="Arial" panose="020B0604020202020204" pitchFamily="34" charset="0"/>
              <a:cs typeface="Arial" panose="020B0604020202020204" pitchFamily="34" charset="0"/>
            </a:endParaRPr>
          </a:p>
          <a:p>
            <a:r>
              <a:rPr lang="en-US" sz="3400" i="1" dirty="0">
                <a:solidFill>
                  <a:srgbClr val="586260"/>
                </a:solidFill>
                <a:latin typeface="Arial" panose="020B0604020202020204" pitchFamily="34" charset="0"/>
                <a:cs typeface="Arial" panose="020B0604020202020204" pitchFamily="34" charset="0"/>
              </a:rPr>
              <a:t>   He makes me lie down in green pastures. He leads me beside still waters.</a:t>
            </a:r>
            <a:endParaRPr lang="en-US" sz="3400" dirty="0">
              <a:solidFill>
                <a:srgbClr val="586260"/>
              </a:solidFill>
              <a:latin typeface="Arial" panose="020B0604020202020204" pitchFamily="34" charset="0"/>
              <a:cs typeface="Arial" panose="020B0604020202020204" pitchFamily="34" charset="0"/>
            </a:endParaRPr>
          </a:p>
          <a:p>
            <a:r>
              <a:rPr lang="en-US" sz="3400" i="1" dirty="0">
                <a:solidFill>
                  <a:srgbClr val="586260"/>
                </a:solidFill>
                <a:latin typeface="Arial" panose="020B0604020202020204" pitchFamily="34" charset="0"/>
                <a:cs typeface="Arial" panose="020B0604020202020204" pitchFamily="34" charset="0"/>
              </a:rPr>
              <a:t>   He restores my soul. He leads me in paths of righteousness for His name's sake.</a:t>
            </a:r>
            <a:endParaRPr lang="en-US" sz="3400" dirty="0">
              <a:solidFill>
                <a:srgbClr val="586260"/>
              </a:solidFill>
              <a:latin typeface="Arial" panose="020B0604020202020204" pitchFamily="34" charset="0"/>
              <a:cs typeface="Arial" panose="020B0604020202020204" pitchFamily="34" charset="0"/>
            </a:endParaRPr>
          </a:p>
          <a:p>
            <a:r>
              <a:rPr lang="en-US" sz="3400" i="1" dirty="0">
                <a:solidFill>
                  <a:srgbClr val="586260"/>
                </a:solidFill>
                <a:latin typeface="Arial" panose="020B0604020202020204" pitchFamily="34" charset="0"/>
                <a:cs typeface="Arial" panose="020B0604020202020204" pitchFamily="34" charset="0"/>
              </a:rPr>
              <a:t>   Even though I walk through the valley of the shadow of death, I will fear no evil, for You are with me; Your rod and Your staff, they comfort me.</a:t>
            </a:r>
            <a:endParaRPr lang="en-US" sz="3400" dirty="0">
              <a:solidFill>
                <a:srgbClr val="586260"/>
              </a:solidFill>
              <a:latin typeface="Arial" panose="020B0604020202020204" pitchFamily="34" charset="0"/>
              <a:cs typeface="Arial" panose="020B0604020202020204" pitchFamily="34" charset="0"/>
            </a:endParaRPr>
          </a:p>
          <a:p>
            <a:r>
              <a:rPr lang="en-US" sz="3400" i="1" dirty="0">
                <a:solidFill>
                  <a:srgbClr val="586260"/>
                </a:solidFill>
                <a:latin typeface="Arial" panose="020B0604020202020204" pitchFamily="34" charset="0"/>
                <a:cs typeface="Arial" panose="020B0604020202020204" pitchFamily="34" charset="0"/>
              </a:rPr>
              <a:t>   You prepare a table before me in the presence of my enemies; You anoint my head with oil; my cup overflows.</a:t>
            </a:r>
            <a:endParaRPr lang="en-US" sz="3400" dirty="0">
              <a:solidFill>
                <a:srgbClr val="586260"/>
              </a:solidFill>
              <a:latin typeface="Arial" panose="020B0604020202020204" pitchFamily="34" charset="0"/>
              <a:cs typeface="Arial" panose="020B0604020202020204" pitchFamily="34" charset="0"/>
            </a:endParaRPr>
          </a:p>
          <a:p>
            <a:r>
              <a:rPr lang="en-US" sz="3400" i="1" dirty="0">
                <a:solidFill>
                  <a:srgbClr val="586260"/>
                </a:solidFill>
                <a:latin typeface="Arial" panose="020B0604020202020204" pitchFamily="34" charset="0"/>
                <a:cs typeface="Arial" panose="020B0604020202020204" pitchFamily="34" charset="0"/>
              </a:rPr>
              <a:t>   Surely goodness and mercy shall follow me all the days of my life, and I shall dwell in the house of the LORD forever.”</a:t>
            </a:r>
            <a:endParaRPr lang="en-US" sz="3400" kern="100" dirty="0">
              <a:solidFill>
                <a:srgbClr val="586260"/>
              </a:solidFill>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6E4623B-D39C-88EE-0E06-C1DE15E936AA}"/>
              </a:ext>
            </a:extLst>
          </p:cNvPr>
          <p:cNvSpPr txBox="1"/>
          <p:nvPr/>
        </p:nvSpPr>
        <p:spPr>
          <a:xfrm>
            <a:off x="0" y="-328385"/>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568576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0BF317C4-7E5C-CA7C-CCB0-EA6D70546A4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4414C9-2614-F088-1E94-617E7BA18794}"/>
              </a:ext>
            </a:extLst>
          </p:cNvPr>
          <p:cNvSpPr/>
          <p:nvPr/>
        </p:nvSpPr>
        <p:spPr>
          <a:xfrm rot="-6547547">
            <a:off x="16437429" y="733835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683AA940-BD28-8C7D-9118-8FB6EE50AE33}"/>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F5A7EEB7-F2EF-7628-F395-208C5696C0C3}"/>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5F8F4234-BD2A-3714-5C38-9B60022B1432}"/>
              </a:ext>
            </a:extLst>
          </p:cNvPr>
          <p:cNvSpPr/>
          <p:nvPr/>
        </p:nvSpPr>
        <p:spPr>
          <a:xfrm>
            <a:off x="-243792" y="-398471"/>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4395044B-2DE3-D120-673F-D2C00ECDBDDE}"/>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B26D35D7-4089-774C-1061-2EB3528B1160}"/>
              </a:ext>
            </a:extLst>
          </p:cNvPr>
          <p:cNvSpPr/>
          <p:nvPr/>
        </p:nvSpPr>
        <p:spPr>
          <a:xfrm rot="-7308423" flipH="1" flipV="1">
            <a:off x="-445787" y="6140714"/>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E18B7B93-5DBF-A239-722B-0526D394C24D}"/>
              </a:ext>
            </a:extLst>
          </p:cNvPr>
          <p:cNvSpPr/>
          <p:nvPr/>
        </p:nvSpPr>
        <p:spPr>
          <a:xfrm rot="9404709">
            <a:off x="15941022" y="-916719"/>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64834942-FE0C-E39B-20D3-5BC771DA0926}"/>
              </a:ext>
            </a:extLst>
          </p:cNvPr>
          <p:cNvSpPr txBox="1"/>
          <p:nvPr/>
        </p:nvSpPr>
        <p:spPr>
          <a:xfrm>
            <a:off x="0" y="-244436"/>
            <a:ext cx="18384099" cy="1323439"/>
          </a:xfrm>
          <a:prstGeom prst="rect">
            <a:avLst/>
          </a:prstGeom>
          <a:noFill/>
        </p:spPr>
        <p:txBody>
          <a:bodyPr wrap="square">
            <a:spAutoFit/>
          </a:bodyPr>
          <a:lstStyle/>
          <a:p>
            <a:pPr marL="8890" marR="0" indent="-8890" algn="ctr">
              <a:buNone/>
            </a:pPr>
            <a:r>
              <a:rPr lang="en-US" sz="8000" kern="100" spc="300" dirty="0">
                <a:solidFill>
                  <a:srgbClr val="79924D"/>
                </a:solidFill>
                <a:latin typeface="Virtual" panose="020B0604020202020204" charset="0"/>
                <a:ea typeface="Aptos" panose="020B0004020202020204" pitchFamily="34" charset="0"/>
                <a:cs typeface="Arial" panose="020B0604020202020204" pitchFamily="34" charset="0"/>
              </a:rPr>
              <a:t>Closing Prayer</a:t>
            </a:r>
            <a:endParaRPr lang="en-US" sz="8000" kern="100" spc="300" dirty="0">
              <a:solidFill>
                <a:srgbClr val="586260"/>
              </a:solidFill>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1450DB-778D-3970-9F56-DDC43027D16C}"/>
              </a:ext>
            </a:extLst>
          </p:cNvPr>
          <p:cNvSpPr txBox="1"/>
          <p:nvPr/>
        </p:nvSpPr>
        <p:spPr>
          <a:xfrm>
            <a:off x="-19050" y="-531365"/>
            <a:ext cx="4083893" cy="1544654"/>
          </a:xfrm>
          <a:prstGeom prst="rect">
            <a:avLst/>
          </a:prstGeom>
          <a:noFill/>
        </p:spPr>
        <p:txBody>
          <a:bodyPr wrap="square">
            <a:spAutoFit/>
          </a:bodyPr>
          <a:lstStyle/>
          <a:p>
            <a:pPr algn="ctr">
              <a:lnSpc>
                <a:spcPts val="13070"/>
              </a:lnSpc>
              <a:spcBef>
                <a:spcPct val="0"/>
              </a:spcBef>
            </a:pPr>
            <a:r>
              <a:rPr lang="en-US" sz="6000" spc="560" dirty="0">
                <a:solidFill>
                  <a:srgbClr val="79924D"/>
                </a:solidFill>
                <a:latin typeface="Virtual"/>
                <a:ea typeface="Virtual"/>
                <a:cs typeface="Virtual"/>
                <a:sym typeface="Virtual"/>
              </a:rPr>
              <a:t>She’s Listening.</a:t>
            </a:r>
          </a:p>
        </p:txBody>
      </p:sp>
      <p:sp>
        <p:nvSpPr>
          <p:cNvPr id="11" name="TextBox 10">
            <a:extLst>
              <a:ext uri="{FF2B5EF4-FFF2-40B4-BE49-F238E27FC236}">
                <a16:creationId xmlns:a16="http://schemas.microsoft.com/office/drawing/2014/main" id="{765D7A80-E076-225A-7060-D2EE5D95DC7B}"/>
              </a:ext>
            </a:extLst>
          </p:cNvPr>
          <p:cNvSpPr txBox="1"/>
          <p:nvPr/>
        </p:nvSpPr>
        <p:spPr>
          <a:xfrm>
            <a:off x="914401" y="1079003"/>
            <a:ext cx="16992600" cy="8371523"/>
          </a:xfrm>
          <a:prstGeom prst="rect">
            <a:avLst/>
          </a:prstGeom>
          <a:noFill/>
        </p:spPr>
        <p:txBody>
          <a:bodyPr wrap="square" rtlCol="0">
            <a:spAutoFit/>
          </a:bodyPr>
          <a:lstStyle/>
          <a:p>
            <a:r>
              <a:rPr lang="en-US" sz="2400" dirty="0"/>
              <a:t>My God, what can I say to You—except that I love you more than words can express? </a:t>
            </a:r>
          </a:p>
          <a:p>
            <a:endParaRPr lang="en-US" sz="600" dirty="0"/>
          </a:p>
          <a:p>
            <a:r>
              <a:rPr lang="en-US" sz="2400" dirty="0"/>
              <a:t>I love You for what You are to all Your creatures. In all their forms and every moment, they owe their life and happiness to You. It is far beyond what my narrow imagination can conceive, but everything they know is from You.</a:t>
            </a:r>
          </a:p>
          <a:p>
            <a:r>
              <a:rPr lang="en-US" sz="800" dirty="0"/>
              <a:t> </a:t>
            </a:r>
          </a:p>
          <a:p>
            <a:r>
              <a:rPr lang="en-US" sz="2400" dirty="0"/>
              <a:t>But I adore and love you far more for what You are in Yourself. </a:t>
            </a:r>
          </a:p>
          <a:p>
            <a:endParaRPr lang="en-US" sz="600" dirty="0"/>
          </a:p>
          <a:p>
            <a:r>
              <a:rPr lang="en-US" sz="2400" dirty="0"/>
              <a:t>Even after creating so much, Your reserves of perfection remain untouched, and can never be used up. Your infinite perfection makes You Your own happiness.</a:t>
            </a:r>
          </a:p>
          <a:p>
            <a:endParaRPr lang="en-US" sz="600" dirty="0"/>
          </a:p>
          <a:p>
            <a:r>
              <a:rPr lang="en-US" sz="2400" dirty="0"/>
              <a:t>You are Your own end. You are worthy of a respect that never depends on anything outside yourself. </a:t>
            </a:r>
          </a:p>
          <a:p>
            <a:endParaRPr lang="en-US" sz="600" dirty="0"/>
          </a:p>
          <a:p>
            <a:r>
              <a:rPr lang="en-US" sz="2400" dirty="0"/>
              <a:t>You are first, most beautiful, and only. Greatest and only great. </a:t>
            </a:r>
          </a:p>
          <a:p>
            <a:endParaRPr lang="en-US" sz="600" dirty="0"/>
          </a:p>
          <a:p>
            <a:r>
              <a:rPr lang="en-US" sz="2400" dirty="0"/>
              <a:t>Possess all my soul! And surely you do possess it.</a:t>
            </a:r>
          </a:p>
          <a:p>
            <a:endParaRPr lang="en-US" sz="600" dirty="0"/>
          </a:p>
          <a:p>
            <a:r>
              <a:rPr lang="en-US" sz="2400" dirty="0"/>
              <a:t>When I feel your sacred Spirit breathing on my heart, causing me to love You, I also feel the reality of this human, animal life. </a:t>
            </a:r>
          </a:p>
          <a:p>
            <a:endParaRPr lang="en-US" sz="600" dirty="0"/>
          </a:p>
          <a:p>
            <a:r>
              <a:rPr lang="en-US" sz="2400" dirty="0"/>
              <a:t>If ever I knew the appetite of hunger, my soul hungers after righteousness—and longs to be more like you (Mat. 5:6). </a:t>
            </a:r>
          </a:p>
          <a:p>
            <a:endParaRPr lang="en-US" sz="600" dirty="0"/>
          </a:p>
          <a:p>
            <a:r>
              <a:rPr lang="en-US" sz="2400" dirty="0"/>
              <a:t>If ever I felt thirst, so also my soul thirsts for the living God—and pants for more of your favor (Psa. 42: 2). </a:t>
            </a:r>
          </a:p>
          <a:p>
            <a:r>
              <a:rPr lang="en-US" sz="2400" dirty="0"/>
              <a:t>If ever I have longed for my bed after a long journey, my soul rests on your grace—and returns for rest in your embrace (Psa. 116: 7). </a:t>
            </a:r>
          </a:p>
          <a:p>
            <a:endParaRPr lang="en-US" sz="600" dirty="0"/>
          </a:p>
          <a:p>
            <a:r>
              <a:rPr lang="en-US" sz="2400" dirty="0"/>
              <a:t>And if ever I enjoyed seeing the face of a friend, I rejoice in seeing Your face, O Lord—and in calling You my Father in Christ. </a:t>
            </a:r>
          </a:p>
          <a:p>
            <a:endParaRPr lang="en-US" sz="600" dirty="0"/>
          </a:p>
          <a:p>
            <a:r>
              <a:rPr lang="en-US" sz="2400" dirty="0"/>
              <a:t>That is who You are, and that is who You will be, for time and for eternity. What more can I do, but commit myself to You for both? </a:t>
            </a:r>
          </a:p>
          <a:p>
            <a:endParaRPr lang="en-US" sz="600" dirty="0"/>
          </a:p>
          <a:p>
            <a:r>
              <a:rPr lang="en-US" sz="2400" dirty="0"/>
              <a:t>I leave it to you to choose my inheritance to order my affairs (Psalms 47: 4). My only business is to serve You, and all my delight is to praise You. </a:t>
            </a:r>
          </a:p>
          <a:p>
            <a:endParaRPr lang="en-US" sz="600" dirty="0"/>
          </a:p>
          <a:p>
            <a:r>
              <a:rPr lang="en-US" sz="2400" dirty="0"/>
              <a:t>My soul follows hard after You, God because Your right hand upholds me (Psalm 63: 8). Let it still bear me up, and I will press on toward you, until all my desires are fulfilled in the eternal enjoyment of you! Amen.  - Philip Doddridge </a:t>
            </a:r>
          </a:p>
        </p:txBody>
      </p:sp>
    </p:spTree>
    <p:extLst>
      <p:ext uri="{BB962C8B-B14F-4D97-AF65-F5344CB8AC3E}">
        <p14:creationId xmlns:p14="http://schemas.microsoft.com/office/powerpoint/2010/main" val="3303245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EFF7F380-832D-C562-1743-B324C6CD100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245633-2ADF-DD0D-E8C1-88E3F59ABFC5}"/>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4BEF8AD8-90F6-CEDD-7AD3-206462F42629}"/>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45171727-960B-6D5C-6DE5-917F5D61055F}"/>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E2735497-AB00-585B-75A4-4EAD728AEC05}"/>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911BCFD2-324B-37AC-A2DB-9E8F2A873800}"/>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8C6EF1E7-3A86-DFBC-EB1E-04D4DA41AF69}"/>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8" name="TextBox 8">
            <a:extLst>
              <a:ext uri="{FF2B5EF4-FFF2-40B4-BE49-F238E27FC236}">
                <a16:creationId xmlns:a16="http://schemas.microsoft.com/office/drawing/2014/main" id="{CE220D19-6B9A-FC63-2318-3C89538B87F0}"/>
              </a:ext>
            </a:extLst>
          </p:cNvPr>
          <p:cNvSpPr txBox="1"/>
          <p:nvPr/>
        </p:nvSpPr>
        <p:spPr>
          <a:xfrm>
            <a:off x="3144461" y="64236"/>
            <a:ext cx="13834441" cy="1601249"/>
          </a:xfrm>
          <a:prstGeom prst="rect">
            <a:avLst/>
          </a:prstGeom>
        </p:spPr>
        <p:txBody>
          <a:bodyPr lIns="0" tIns="0" rIns="0" bIns="0" rtlCol="0" anchor="t">
            <a:spAutoFit/>
          </a:bodyPr>
          <a:lstStyle/>
          <a:p>
            <a:pPr algn="ctr">
              <a:lnSpc>
                <a:spcPts val="13070"/>
              </a:lnSpc>
              <a:spcBef>
                <a:spcPct val="0"/>
              </a:spcBef>
            </a:pPr>
            <a:r>
              <a:rPr lang="en-US" sz="9336" spc="560" dirty="0">
                <a:solidFill>
                  <a:srgbClr val="79924D"/>
                </a:solidFill>
                <a:latin typeface="Virtual"/>
                <a:ea typeface="Virtual"/>
                <a:cs typeface="Virtual"/>
                <a:sym typeface="Virtual"/>
              </a:rPr>
              <a:t>Let’s Stay in Touch!</a:t>
            </a:r>
          </a:p>
        </p:txBody>
      </p:sp>
      <p:sp>
        <p:nvSpPr>
          <p:cNvPr id="9" name="Freeform 9">
            <a:extLst>
              <a:ext uri="{FF2B5EF4-FFF2-40B4-BE49-F238E27FC236}">
                <a16:creationId xmlns:a16="http://schemas.microsoft.com/office/drawing/2014/main" id="{1C699200-F304-A1EE-944F-19C20F8806B3}"/>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pic>
        <p:nvPicPr>
          <p:cNvPr id="10" name="Picture 10">
            <a:extLst>
              <a:ext uri="{FF2B5EF4-FFF2-40B4-BE49-F238E27FC236}">
                <a16:creationId xmlns:a16="http://schemas.microsoft.com/office/drawing/2014/main" id="{37931B18-1F6E-5F92-B048-C7CA5775489D}"/>
              </a:ext>
            </a:extLst>
          </p:cNvPr>
          <p:cNvPicPr>
            <a:picLocks noChangeAspect="1"/>
          </p:cNvPicPr>
          <p:nvPr/>
        </p:nvPicPr>
        <p:blipFill>
          <a:blip r:embed="rId5"/>
          <a:stretch>
            <a:fillRect/>
          </a:stretch>
        </p:blipFill>
        <p:spPr>
          <a:xfrm>
            <a:off x="5920501" y="7276955"/>
            <a:ext cx="1445938" cy="1445938"/>
          </a:xfrm>
          <a:prstGeom prst="rect">
            <a:avLst/>
          </a:prstGeom>
        </p:spPr>
      </p:pic>
      <p:grpSp>
        <p:nvGrpSpPr>
          <p:cNvPr id="11" name="Group 11">
            <a:extLst>
              <a:ext uri="{FF2B5EF4-FFF2-40B4-BE49-F238E27FC236}">
                <a16:creationId xmlns:a16="http://schemas.microsoft.com/office/drawing/2014/main" id="{067CC518-155A-66C7-B09D-FA30C96A1400}"/>
              </a:ext>
            </a:extLst>
          </p:cNvPr>
          <p:cNvGrpSpPr/>
          <p:nvPr/>
        </p:nvGrpSpPr>
        <p:grpSpPr>
          <a:xfrm>
            <a:off x="11505227" y="2094009"/>
            <a:ext cx="6352875" cy="5303441"/>
            <a:chOff x="0" y="-65496"/>
            <a:chExt cx="8470501" cy="7071255"/>
          </a:xfrm>
        </p:grpSpPr>
        <p:sp>
          <p:nvSpPr>
            <p:cNvPr id="14" name="TextBox 14">
              <a:extLst>
                <a:ext uri="{FF2B5EF4-FFF2-40B4-BE49-F238E27FC236}">
                  <a16:creationId xmlns:a16="http://schemas.microsoft.com/office/drawing/2014/main" id="{AC2215C4-C7F3-2DFE-6A66-32AA67FFD565}"/>
                </a:ext>
              </a:extLst>
            </p:cNvPr>
            <p:cNvSpPr txBox="1"/>
            <p:nvPr/>
          </p:nvSpPr>
          <p:spPr>
            <a:xfrm>
              <a:off x="2124586" y="-65496"/>
              <a:ext cx="4255270" cy="6006174"/>
            </a:xfrm>
            <a:prstGeom prst="rect">
              <a:avLst/>
            </a:prstGeom>
          </p:spPr>
          <p:txBody>
            <a:bodyPr lIns="93216" tIns="93216" rIns="93216" bIns="93216" rtlCol="0" anchor="ctr"/>
            <a:lstStyle/>
            <a:p>
              <a:pPr algn="ctr">
                <a:lnSpc>
                  <a:spcPts val="900"/>
                </a:lnSpc>
                <a:spcBef>
                  <a:spcPct val="0"/>
                </a:spcBef>
              </a:pPr>
              <a:endParaRPr/>
            </a:p>
          </p:txBody>
        </p:sp>
        <p:sp>
          <p:nvSpPr>
            <p:cNvPr id="15" name="Freeform 15">
              <a:extLst>
                <a:ext uri="{FF2B5EF4-FFF2-40B4-BE49-F238E27FC236}">
                  <a16:creationId xmlns:a16="http://schemas.microsoft.com/office/drawing/2014/main" id="{89676084-77C2-ADFD-2F30-B5501B13EC59}"/>
                </a:ext>
              </a:extLst>
            </p:cNvPr>
            <p:cNvSpPr/>
            <p:nvPr/>
          </p:nvSpPr>
          <p:spPr>
            <a:xfrm>
              <a:off x="2124586" y="458829"/>
              <a:ext cx="4121160" cy="5300291"/>
            </a:xfrm>
            <a:custGeom>
              <a:avLst/>
              <a:gdLst/>
              <a:ahLst/>
              <a:cxnLst/>
              <a:rect l="l" t="t" r="r" b="b"/>
              <a:pathLst>
                <a:path w="3824853" h="5244856">
                  <a:moveTo>
                    <a:pt x="0" y="0"/>
                  </a:moveTo>
                  <a:lnTo>
                    <a:pt x="3824854" y="0"/>
                  </a:lnTo>
                  <a:lnTo>
                    <a:pt x="3824854" y="5244856"/>
                  </a:lnTo>
                  <a:lnTo>
                    <a:pt x="0" y="5244856"/>
                  </a:lnTo>
                  <a:lnTo>
                    <a:pt x="0" y="0"/>
                  </a:lnTo>
                  <a:close/>
                </a:path>
              </a:pathLst>
            </a:custGeom>
            <a:blipFill>
              <a:blip r:embed="rId6"/>
              <a:stretch>
                <a:fillRect t="-4658" b="-5494"/>
              </a:stretch>
            </a:blipFill>
            <a:ln w="38100">
              <a:solidFill>
                <a:srgbClr val="79924D"/>
              </a:solidFill>
            </a:ln>
          </p:spPr>
          <p:txBody>
            <a:bodyPr/>
            <a:lstStyle/>
            <a:p>
              <a:endParaRPr lang="en-US" dirty="0"/>
            </a:p>
          </p:txBody>
        </p:sp>
        <p:sp>
          <p:nvSpPr>
            <p:cNvPr id="16" name="TextBox 16">
              <a:extLst>
                <a:ext uri="{FF2B5EF4-FFF2-40B4-BE49-F238E27FC236}">
                  <a16:creationId xmlns:a16="http://schemas.microsoft.com/office/drawing/2014/main" id="{FCEE28B9-7F76-5972-5B90-A270A2A8FFED}"/>
                </a:ext>
              </a:extLst>
            </p:cNvPr>
            <p:cNvSpPr txBox="1"/>
            <p:nvPr/>
          </p:nvSpPr>
          <p:spPr>
            <a:xfrm>
              <a:off x="1554439" y="5883527"/>
              <a:ext cx="5395565" cy="698085"/>
            </a:xfrm>
            <a:prstGeom prst="rect">
              <a:avLst/>
            </a:prstGeom>
          </p:spPr>
          <p:txBody>
            <a:bodyPr lIns="0" tIns="0" rIns="0" bIns="0" rtlCol="0" anchor="t">
              <a:spAutoFit/>
            </a:bodyPr>
            <a:lstStyle/>
            <a:p>
              <a:pPr algn="ctr">
                <a:lnSpc>
                  <a:spcPts val="4480"/>
                </a:lnSpc>
                <a:spcBef>
                  <a:spcPct val="0"/>
                </a:spcBef>
              </a:pPr>
              <a:r>
                <a:rPr lang="en-US" sz="3200">
                  <a:solidFill>
                    <a:srgbClr val="79924D"/>
                  </a:solidFill>
                  <a:latin typeface="Glacial Indifference"/>
                  <a:ea typeface="Glacial Indifference"/>
                  <a:cs typeface="Glacial Indifference"/>
                  <a:sym typeface="Glacial Indifference"/>
                </a:rPr>
                <a:t>Sherri R. Mewha</a:t>
              </a:r>
            </a:p>
          </p:txBody>
        </p:sp>
        <p:sp>
          <p:nvSpPr>
            <p:cNvPr id="17" name="TextBox 17">
              <a:extLst>
                <a:ext uri="{FF2B5EF4-FFF2-40B4-BE49-F238E27FC236}">
                  <a16:creationId xmlns:a16="http://schemas.microsoft.com/office/drawing/2014/main" id="{9A1F1D4C-7D5B-5E68-D9EC-030BB8A0A70D}"/>
                </a:ext>
              </a:extLst>
            </p:cNvPr>
            <p:cNvSpPr txBox="1"/>
            <p:nvPr/>
          </p:nvSpPr>
          <p:spPr>
            <a:xfrm>
              <a:off x="0" y="6533987"/>
              <a:ext cx="8470501" cy="471772"/>
            </a:xfrm>
            <a:prstGeom prst="rect">
              <a:avLst/>
            </a:prstGeom>
          </p:spPr>
          <p:txBody>
            <a:bodyPr lIns="0" tIns="0" rIns="0" bIns="0" rtlCol="0" anchor="t">
              <a:spAutoFit/>
            </a:bodyPr>
            <a:lstStyle/>
            <a:p>
              <a:pPr algn="ctr">
                <a:lnSpc>
                  <a:spcPts val="2940"/>
                </a:lnSpc>
                <a:spcBef>
                  <a:spcPct val="0"/>
                </a:spcBef>
              </a:pPr>
              <a:r>
                <a:rPr lang="en-US" sz="2100" dirty="0">
                  <a:solidFill>
                    <a:srgbClr val="3C504C"/>
                  </a:solidFill>
                  <a:latin typeface="Glacial Indifference"/>
                  <a:ea typeface="Glacial Indifference"/>
                  <a:cs typeface="Glacial Indifference"/>
                  <a:sym typeface="Glacial Indifference"/>
                </a:rPr>
                <a:t>Writer - Speaker - Bible Teacher - Blogger - Artist</a:t>
              </a:r>
            </a:p>
          </p:txBody>
        </p:sp>
      </p:grpSp>
      <p:grpSp>
        <p:nvGrpSpPr>
          <p:cNvPr id="18" name="Group 18">
            <a:extLst>
              <a:ext uri="{FF2B5EF4-FFF2-40B4-BE49-F238E27FC236}">
                <a16:creationId xmlns:a16="http://schemas.microsoft.com/office/drawing/2014/main" id="{0F4FCB62-4915-418D-1B83-EC948272BA27}"/>
              </a:ext>
            </a:extLst>
          </p:cNvPr>
          <p:cNvGrpSpPr/>
          <p:nvPr/>
        </p:nvGrpSpPr>
        <p:grpSpPr>
          <a:xfrm>
            <a:off x="11332866" y="7397450"/>
            <a:ext cx="6697598" cy="2235434"/>
            <a:chOff x="0" y="0"/>
            <a:chExt cx="8930130" cy="2980578"/>
          </a:xfrm>
        </p:grpSpPr>
        <p:sp>
          <p:nvSpPr>
            <p:cNvPr id="19" name="TextBox 19">
              <a:extLst>
                <a:ext uri="{FF2B5EF4-FFF2-40B4-BE49-F238E27FC236}">
                  <a16:creationId xmlns:a16="http://schemas.microsoft.com/office/drawing/2014/main" id="{A62D5468-3734-F852-355F-68CA3C494A4E}"/>
                </a:ext>
              </a:extLst>
            </p:cNvPr>
            <p:cNvSpPr txBox="1"/>
            <p:nvPr/>
          </p:nvSpPr>
          <p:spPr>
            <a:xfrm rot="-986176">
              <a:off x="77389" y="378468"/>
              <a:ext cx="3706736" cy="1330011"/>
            </a:xfrm>
            <a:prstGeom prst="rect">
              <a:avLst/>
            </a:prstGeom>
          </p:spPr>
          <p:txBody>
            <a:bodyPr lIns="0" tIns="0" rIns="0" bIns="0" rtlCol="0" anchor="t">
              <a:spAutoFit/>
            </a:bodyPr>
            <a:lstStyle/>
            <a:p>
              <a:pPr algn="ctr">
                <a:lnSpc>
                  <a:spcPts val="8319"/>
                </a:lnSpc>
                <a:spcBef>
                  <a:spcPct val="0"/>
                </a:spcBef>
              </a:pPr>
              <a:r>
                <a:rPr lang="en-US" sz="5942">
                  <a:solidFill>
                    <a:srgbClr val="79924D"/>
                  </a:solidFill>
                  <a:latin typeface="Glacial Indifference"/>
                  <a:ea typeface="Glacial Indifference"/>
                  <a:cs typeface="Glacial Indifference"/>
                  <a:sym typeface="Glacial Indifference"/>
                </a:rPr>
                <a:t>LIVING</a:t>
              </a:r>
            </a:p>
          </p:txBody>
        </p:sp>
        <p:sp>
          <p:nvSpPr>
            <p:cNvPr id="20" name="TextBox 20">
              <a:extLst>
                <a:ext uri="{FF2B5EF4-FFF2-40B4-BE49-F238E27FC236}">
                  <a16:creationId xmlns:a16="http://schemas.microsoft.com/office/drawing/2014/main" id="{5CFB397C-0000-6919-337D-3917E132729E}"/>
                </a:ext>
              </a:extLst>
            </p:cNvPr>
            <p:cNvSpPr txBox="1"/>
            <p:nvPr/>
          </p:nvSpPr>
          <p:spPr>
            <a:xfrm>
              <a:off x="946183" y="581525"/>
              <a:ext cx="7983947" cy="2399053"/>
            </a:xfrm>
            <a:prstGeom prst="rect">
              <a:avLst/>
            </a:prstGeom>
          </p:spPr>
          <p:txBody>
            <a:bodyPr lIns="0" tIns="0" rIns="0" bIns="0" rtlCol="0" anchor="t">
              <a:spAutoFit/>
            </a:bodyPr>
            <a:lstStyle/>
            <a:p>
              <a:pPr algn="ctr">
                <a:lnSpc>
                  <a:spcPts val="15064"/>
                </a:lnSpc>
                <a:spcBef>
                  <a:spcPct val="0"/>
                </a:spcBef>
              </a:pPr>
              <a:r>
                <a:rPr lang="en-US" sz="10760">
                  <a:solidFill>
                    <a:srgbClr val="3C504C"/>
                  </a:solidFill>
                  <a:latin typeface="Virtual"/>
                  <a:ea typeface="Virtual"/>
                  <a:cs typeface="Virtual"/>
                  <a:sym typeface="Virtual"/>
                </a:rPr>
                <a:t>Ears Wide Open</a:t>
              </a:r>
            </a:p>
          </p:txBody>
        </p:sp>
      </p:grpSp>
      <p:sp>
        <p:nvSpPr>
          <p:cNvPr id="23" name="TextBox 23">
            <a:extLst>
              <a:ext uri="{FF2B5EF4-FFF2-40B4-BE49-F238E27FC236}">
                <a16:creationId xmlns:a16="http://schemas.microsoft.com/office/drawing/2014/main" id="{7918C4CB-FE0D-C3BC-882F-03FBAB70E5DA}"/>
              </a:ext>
            </a:extLst>
          </p:cNvPr>
          <p:cNvSpPr txBox="1"/>
          <p:nvPr/>
        </p:nvSpPr>
        <p:spPr>
          <a:xfrm>
            <a:off x="3225258" y="2487253"/>
            <a:ext cx="6836424" cy="4504438"/>
          </a:xfrm>
          <a:prstGeom prst="rect">
            <a:avLst/>
          </a:prstGeom>
        </p:spPr>
        <p:txBody>
          <a:bodyPr lIns="0" tIns="0" rIns="0" bIns="0" rtlCol="0" anchor="t">
            <a:spAutoFit/>
          </a:bodyPr>
          <a:lstStyle/>
          <a:p>
            <a:pPr algn="ctr">
              <a:lnSpc>
                <a:spcPts val="4199"/>
              </a:lnSpc>
            </a:pPr>
            <a:r>
              <a:rPr lang="en-US" sz="2799" b="1" dirty="0">
                <a:solidFill>
                  <a:srgbClr val="79924D"/>
                </a:solidFill>
                <a:latin typeface="Glacial Indifference Bold"/>
                <a:ea typeface="Glacial Indifference Bold"/>
                <a:cs typeface="Glacial Indifference Bold"/>
                <a:sym typeface="Glacial Indifference Bold"/>
              </a:rPr>
              <a:t>SUBSCRIBE</a:t>
            </a:r>
            <a:r>
              <a:rPr lang="en-US" sz="2799" dirty="0">
                <a:solidFill>
                  <a:srgbClr val="3C504C"/>
                </a:solidFill>
                <a:latin typeface="Glacial Indifference"/>
                <a:ea typeface="Glacial Indifference"/>
                <a:cs typeface="Glacial Indifference"/>
                <a:sym typeface="Glacial Indifference"/>
              </a:rPr>
              <a:t> to Weekly Blog Posts</a:t>
            </a:r>
          </a:p>
          <a:p>
            <a:pPr algn="ctr">
              <a:lnSpc>
                <a:spcPts val="4199"/>
              </a:lnSpc>
            </a:pPr>
            <a:r>
              <a:rPr lang="en-US" sz="2799" dirty="0">
                <a:solidFill>
                  <a:srgbClr val="3C504C"/>
                </a:solidFill>
                <a:latin typeface="Glacial Indifference"/>
                <a:ea typeface="Glacial Indifference"/>
                <a:cs typeface="Glacial Indifference"/>
                <a:sym typeface="Glacial Indifference"/>
              </a:rPr>
              <a:t>Ministry Updates &amp; More</a:t>
            </a:r>
          </a:p>
          <a:p>
            <a:pPr algn="ctr">
              <a:lnSpc>
                <a:spcPts val="1650"/>
              </a:lnSpc>
            </a:pPr>
            <a:endParaRPr lang="en-US" sz="2799" dirty="0">
              <a:solidFill>
                <a:srgbClr val="3C504C"/>
              </a:solidFill>
              <a:latin typeface="Glacial Indifference"/>
              <a:ea typeface="Glacial Indifference"/>
              <a:cs typeface="Glacial Indifference"/>
              <a:sym typeface="Glacial Indifference"/>
            </a:endParaRPr>
          </a:p>
          <a:p>
            <a:pPr algn="ctr">
              <a:lnSpc>
                <a:spcPts val="4199"/>
              </a:lnSpc>
            </a:pPr>
            <a:r>
              <a:rPr lang="en-US" sz="2799" b="1" dirty="0">
                <a:solidFill>
                  <a:srgbClr val="79924D"/>
                </a:solidFill>
                <a:latin typeface="Glacial Indifference Bold"/>
                <a:ea typeface="Glacial Indifference Bold"/>
                <a:cs typeface="Glacial Indifference Bold"/>
                <a:sym typeface="Glacial Indifference Bold"/>
              </a:rPr>
              <a:t>CONTACT SHERRI </a:t>
            </a:r>
          </a:p>
          <a:p>
            <a:pPr algn="ctr">
              <a:lnSpc>
                <a:spcPts val="3500"/>
              </a:lnSpc>
            </a:pPr>
            <a:r>
              <a:rPr lang="en-US" sz="2800" dirty="0">
                <a:solidFill>
                  <a:srgbClr val="3C504C"/>
                </a:solidFill>
                <a:latin typeface="Glacial Indifference"/>
                <a:ea typeface="Glacial Indifference"/>
                <a:cs typeface="Glacial Indifference"/>
                <a:sym typeface="Glacial Indifference"/>
              </a:rPr>
              <a:t>EM: </a:t>
            </a:r>
            <a:r>
              <a:rPr lang="en-US" sz="2800" dirty="0">
                <a:solidFill>
                  <a:srgbClr val="586260"/>
                </a:solidFill>
                <a:latin typeface="Glacial Indifference"/>
                <a:ea typeface="Glacial Indifference"/>
                <a:cs typeface="Glacial Indifference"/>
                <a:sym typeface="Glacial Indifference"/>
              </a:rPr>
              <a:t>Sherri@Living-EarsWideOpen.com</a:t>
            </a:r>
          </a:p>
          <a:p>
            <a:pPr algn="ctr">
              <a:lnSpc>
                <a:spcPts val="3500"/>
              </a:lnSpc>
            </a:pPr>
            <a:r>
              <a:rPr lang="en-US" sz="2800" dirty="0">
                <a:solidFill>
                  <a:srgbClr val="3C504C"/>
                </a:solidFill>
                <a:latin typeface="Glacial Indifference"/>
                <a:ea typeface="Glacial Indifference"/>
                <a:cs typeface="Glacial Indifference"/>
                <a:sym typeface="Glacial Indifference"/>
              </a:rPr>
              <a:t>PH/TXT: 248-767-6113</a:t>
            </a:r>
          </a:p>
          <a:p>
            <a:pPr algn="ctr">
              <a:lnSpc>
                <a:spcPts val="3500"/>
              </a:lnSpc>
            </a:pPr>
            <a:r>
              <a:rPr lang="en-US" sz="2800" dirty="0">
                <a:solidFill>
                  <a:srgbClr val="3C504C"/>
                </a:solidFill>
                <a:latin typeface="Glacial Indifference"/>
                <a:ea typeface="Glacial Indifference"/>
                <a:cs typeface="Glacial Indifference"/>
                <a:sym typeface="Glacial Indifference"/>
              </a:rPr>
              <a:t>Living-EarsWideOpen.com</a:t>
            </a:r>
          </a:p>
          <a:p>
            <a:pPr algn="ctr">
              <a:lnSpc>
                <a:spcPts val="3500"/>
              </a:lnSpc>
            </a:pPr>
            <a:r>
              <a:rPr lang="en-US" sz="2800" dirty="0">
                <a:solidFill>
                  <a:srgbClr val="3C504C"/>
                </a:solidFill>
                <a:latin typeface="Glacial Indifference"/>
                <a:ea typeface="Glacial Indifference"/>
                <a:cs typeface="Glacial Indifference"/>
                <a:sym typeface="Glacial Indifference"/>
              </a:rPr>
              <a:t> Facebook.com/</a:t>
            </a:r>
            <a:r>
              <a:rPr lang="en-US" sz="2800" dirty="0" err="1">
                <a:solidFill>
                  <a:srgbClr val="3C504C"/>
                </a:solidFill>
                <a:latin typeface="Glacial Indifference"/>
                <a:ea typeface="Glacial Indifference"/>
                <a:cs typeface="Glacial Indifference"/>
                <a:sym typeface="Glacial Indifference"/>
              </a:rPr>
              <a:t>srmewha</a:t>
            </a:r>
            <a:endParaRPr lang="en-US" sz="2800" dirty="0">
              <a:solidFill>
                <a:srgbClr val="3C504C"/>
              </a:solidFill>
              <a:latin typeface="Glacial Indifference"/>
              <a:ea typeface="Glacial Indifference"/>
              <a:cs typeface="Glacial Indifference"/>
              <a:sym typeface="Glacial Indifference"/>
            </a:endParaRPr>
          </a:p>
          <a:p>
            <a:pPr algn="ctr">
              <a:lnSpc>
                <a:spcPts val="3500"/>
              </a:lnSpc>
            </a:pPr>
            <a:r>
              <a:rPr lang="en-US" sz="2800" dirty="0">
                <a:solidFill>
                  <a:srgbClr val="3C504C"/>
                </a:solidFill>
                <a:latin typeface="Glacial Indifference"/>
                <a:ea typeface="Glacial Indifference"/>
                <a:cs typeface="Glacial Indifference"/>
                <a:sym typeface="Glacial Indifference"/>
              </a:rPr>
              <a:t>Instagram.com/</a:t>
            </a:r>
            <a:r>
              <a:rPr lang="en-US" sz="2800" dirty="0" err="1">
                <a:solidFill>
                  <a:srgbClr val="3C504C"/>
                </a:solidFill>
                <a:latin typeface="Glacial Indifference"/>
                <a:ea typeface="Glacial Indifference"/>
                <a:cs typeface="Glacial Indifference"/>
                <a:sym typeface="Glacial Indifference"/>
              </a:rPr>
              <a:t>srmewha</a:t>
            </a:r>
            <a:endParaRPr lang="en-US" sz="2800" dirty="0">
              <a:solidFill>
                <a:srgbClr val="3C504C"/>
              </a:solidFill>
              <a:latin typeface="Glacial Indifference"/>
              <a:ea typeface="Glacial Indifference"/>
              <a:cs typeface="Glacial Indifference"/>
              <a:sym typeface="Glacial Indifference"/>
            </a:endParaRPr>
          </a:p>
          <a:p>
            <a:pPr algn="ctr">
              <a:lnSpc>
                <a:spcPts val="3500"/>
              </a:lnSpc>
            </a:pPr>
            <a:r>
              <a:rPr lang="en-US" sz="2800" dirty="0">
                <a:solidFill>
                  <a:srgbClr val="3C504C"/>
                </a:solidFill>
                <a:latin typeface="Glacial Indifference"/>
                <a:ea typeface="Glacial Indifference"/>
                <a:cs typeface="Glacial Indifference"/>
                <a:sym typeface="Glacial Indifference"/>
              </a:rPr>
              <a:t>linkedin.com/in/sherri-mewha-4a715522</a:t>
            </a:r>
          </a:p>
        </p:txBody>
      </p:sp>
    </p:spTree>
    <p:extLst>
      <p:ext uri="{BB962C8B-B14F-4D97-AF65-F5344CB8AC3E}">
        <p14:creationId xmlns:p14="http://schemas.microsoft.com/office/powerpoint/2010/main" val="365184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B69580D5-FCE7-4AAD-30FD-ABB2BB9BCB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387CA0-DEDA-CA4F-7670-39682F8055D1}"/>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FE9CA38A-F50F-5AE0-56B1-1777F1BE3938}"/>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1528AB51-FD20-978C-BBE8-BCD0D0B402DA}"/>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D54B58F1-7BBF-18D9-8E77-28DBBF7E0DD1}"/>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8D743838-94A8-8459-5CFE-67DFB9A8AF66}"/>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0398359B-7A44-E3A6-9224-2FAF2D2CA366}"/>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196C06B6-457C-376C-D8AA-948BB33B2DA4}"/>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0" name="TextBox 9">
            <a:extLst>
              <a:ext uri="{FF2B5EF4-FFF2-40B4-BE49-F238E27FC236}">
                <a16:creationId xmlns:a16="http://schemas.microsoft.com/office/drawing/2014/main" id="{8F20DE26-27E9-B6C1-47A7-19C3B68D7D6B}"/>
              </a:ext>
            </a:extLst>
          </p:cNvPr>
          <p:cNvSpPr txBox="1"/>
          <p:nvPr/>
        </p:nvSpPr>
        <p:spPr>
          <a:xfrm>
            <a:off x="2560155" y="2095500"/>
            <a:ext cx="14889645" cy="4233275"/>
          </a:xfrm>
          <a:prstGeom prst="rect">
            <a:avLst/>
          </a:prstGeom>
          <a:noFill/>
        </p:spPr>
        <p:txBody>
          <a:bodyPr wrap="square">
            <a:spAutoFit/>
          </a:bodyPr>
          <a:lstStyle/>
          <a:p>
            <a:pPr marL="8890" marR="0" indent="-8890" algn="ctr">
              <a:lnSpc>
                <a:spcPct val="115000"/>
              </a:lnSpc>
              <a:spcAft>
                <a:spcPts val="800"/>
              </a:spcAft>
              <a:buNone/>
            </a:pPr>
            <a:r>
              <a:rPr lang="en-US" sz="10000" kern="100" dirty="0">
                <a:solidFill>
                  <a:srgbClr val="79924D"/>
                </a:solidFill>
                <a:effectLst/>
                <a:latin typeface="Virtual" panose="020B0604020202020204" charset="0"/>
                <a:ea typeface="Aptos" panose="020B0004020202020204" pitchFamily="34" charset="0"/>
                <a:cs typeface="Arial" panose="020B0604020202020204" pitchFamily="34" charset="0"/>
              </a:rPr>
              <a:t>Sheep Fact #1 </a:t>
            </a:r>
          </a:p>
          <a:p>
            <a:pPr marL="8890" marR="0" indent="-8890" algn="ctr">
              <a:lnSpc>
                <a:spcPct val="115000"/>
              </a:lnSpc>
              <a:spcAft>
                <a:spcPts val="800"/>
              </a:spcAft>
              <a:buNone/>
            </a:pPr>
            <a:r>
              <a:rPr lang="en-US" sz="40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SHEEP HAVE EXCELLENT HEARING </a:t>
            </a:r>
          </a:p>
          <a:p>
            <a:pPr marL="8890" marR="0" indent="-8890" algn="ctr">
              <a:lnSpc>
                <a:spcPct val="115000"/>
              </a:lnSpc>
              <a:spcAft>
                <a:spcPts val="800"/>
              </a:spcAft>
              <a:buNone/>
            </a:pPr>
            <a:r>
              <a:rPr lang="en-US" sz="40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and</a:t>
            </a:r>
          </a:p>
          <a:p>
            <a:pPr marL="8890" marR="0" indent="-8890" algn="ctr">
              <a:lnSpc>
                <a:spcPct val="115000"/>
              </a:lnSpc>
              <a:spcAft>
                <a:spcPts val="800"/>
              </a:spcAft>
              <a:buNone/>
            </a:pPr>
            <a:r>
              <a:rPr lang="en-US" sz="40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THEY KNOW THE VOICE OF THEIR SHEPHERD.</a:t>
            </a:r>
          </a:p>
        </p:txBody>
      </p:sp>
      <p:sp>
        <p:nvSpPr>
          <p:cNvPr id="8" name="TextBox 7">
            <a:extLst>
              <a:ext uri="{FF2B5EF4-FFF2-40B4-BE49-F238E27FC236}">
                <a16:creationId xmlns:a16="http://schemas.microsoft.com/office/drawing/2014/main" id="{466CB491-363F-0B74-4F8E-8DF6826EC75C}"/>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97379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E0639D54-2BC0-E885-C192-E6D7512CF86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3553D9-CE01-1E66-B0E1-99A540651630}"/>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F09CB2DA-AE2B-D38F-D987-C3B013683058}"/>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E49941D9-E229-6837-8089-7579A8D7A27F}"/>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5DF2FEE0-F48F-A486-2F82-7B2402044F51}"/>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64B8D3E0-7E05-44F5-E6CF-9018705C99A9}"/>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C4271B26-E06A-B5E8-7176-5824A6FED0A5}"/>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996D0F24-352D-7ACF-F0E9-DD776163C4B8}"/>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1" name="TextBox 10">
            <a:extLst>
              <a:ext uri="{FF2B5EF4-FFF2-40B4-BE49-F238E27FC236}">
                <a16:creationId xmlns:a16="http://schemas.microsoft.com/office/drawing/2014/main" id="{DFB632CE-EA67-3AD7-8E9B-03D774683836}"/>
              </a:ext>
            </a:extLst>
          </p:cNvPr>
          <p:cNvSpPr txBox="1"/>
          <p:nvPr/>
        </p:nvSpPr>
        <p:spPr>
          <a:xfrm>
            <a:off x="3111385" y="1595478"/>
            <a:ext cx="14255392" cy="5938229"/>
          </a:xfrm>
          <a:prstGeom prst="rect">
            <a:avLst/>
          </a:prstGeom>
          <a:noFill/>
        </p:spPr>
        <p:txBody>
          <a:bodyPr wrap="square">
            <a:spAutoFit/>
          </a:bodyPr>
          <a:lstStyle/>
          <a:p>
            <a:pPr algn="ctr">
              <a:lnSpc>
                <a:spcPct val="115000"/>
              </a:lnSpc>
              <a:spcAft>
                <a:spcPts val="800"/>
              </a:spcAft>
            </a:pP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John 10:3-5 ESV</a:t>
            </a:r>
          </a:p>
          <a:p>
            <a:pPr>
              <a:lnSpc>
                <a:spcPct val="115000"/>
              </a:lnSpc>
              <a:spcAft>
                <a:spcPts val="800"/>
              </a:spcAft>
            </a:pPr>
            <a:r>
              <a:rPr lang="en-US" sz="3600" kern="100" dirty="0">
                <a:solidFill>
                  <a:srgbClr val="586260"/>
                </a:solidFill>
                <a:latin typeface="Arial" panose="020B0604020202020204" pitchFamily="34" charset="0"/>
                <a:ea typeface="Aptos" panose="020B0004020202020204" pitchFamily="34" charset="0"/>
                <a:cs typeface="Arial" panose="020B0604020202020204" pitchFamily="34" charset="0"/>
              </a:rPr>
              <a:t>     T</a:t>
            </a: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o Him the gatekeeper opens. </a:t>
            </a:r>
            <a:r>
              <a:rPr lang="en-US" sz="3600" b="1"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The sheep hear His voice, and He calls His own sheep by name and leads them out.</a:t>
            </a:r>
            <a:endParaRPr lang="en-US" sz="3600" b="1" kern="100" dirty="0">
              <a:solidFill>
                <a:srgbClr val="586260"/>
              </a:solidFill>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     When He has brought out all His own, He goes before them, and </a:t>
            </a:r>
            <a:r>
              <a:rPr lang="en-US" sz="3600" b="1"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the sheep follow Him, for they know His voice.</a:t>
            </a:r>
            <a:endParaRPr lang="en-US" sz="3600" b="1" kern="100" dirty="0">
              <a:solidFill>
                <a:srgbClr val="586260"/>
              </a:solidFill>
              <a:latin typeface="Arial" panose="020B06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3600" b="1"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     </a:t>
            </a:r>
            <a:r>
              <a:rPr lang="en-US" sz="3600"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A stranger they will not follow, but they will flee from him, </a:t>
            </a:r>
            <a:r>
              <a:rPr lang="en-US" sz="3600" b="1" kern="100" dirty="0">
                <a:solidFill>
                  <a:srgbClr val="586260"/>
                </a:solidFill>
                <a:effectLst/>
                <a:latin typeface="Arial" panose="020B0604020202020204" pitchFamily="34" charset="0"/>
                <a:ea typeface="Aptos" panose="020B0004020202020204" pitchFamily="34" charset="0"/>
                <a:cs typeface="Arial" panose="020B0604020202020204" pitchFamily="34" charset="0"/>
              </a:rPr>
              <a:t>for they do not know the voice of strangers.“</a:t>
            </a:r>
          </a:p>
        </p:txBody>
      </p:sp>
      <p:sp>
        <p:nvSpPr>
          <p:cNvPr id="8" name="TextBox 7">
            <a:extLst>
              <a:ext uri="{FF2B5EF4-FFF2-40B4-BE49-F238E27FC236}">
                <a16:creationId xmlns:a16="http://schemas.microsoft.com/office/drawing/2014/main" id="{74828F04-50B2-152D-A3A1-5B17499BF098}"/>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27746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9622ACF7-BB2E-4954-A964-0ECF58881B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C37FDBE-8D04-F8F8-7B16-227C63FF49FD}"/>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D8970AF6-A8AC-4A38-1512-E914FBF859A2}"/>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21FC1B94-AD2A-3E30-8C42-C3E2E0C19E48}"/>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733BFB0D-3479-640B-82F1-4918CD86C5ED}"/>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E339EBE4-07B5-33C4-3E8B-220C30EBE4B3}"/>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9FBF4399-3A1D-6B0F-866C-63D87CE3BA56}"/>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AD92B32C-F3D3-0C8B-5CF8-91D3D263EB26}"/>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1" name="TextBox 10">
            <a:extLst>
              <a:ext uri="{FF2B5EF4-FFF2-40B4-BE49-F238E27FC236}">
                <a16:creationId xmlns:a16="http://schemas.microsoft.com/office/drawing/2014/main" id="{F8F31240-589C-22FE-D3D9-29A45CE07517}"/>
              </a:ext>
            </a:extLst>
          </p:cNvPr>
          <p:cNvSpPr txBox="1"/>
          <p:nvPr/>
        </p:nvSpPr>
        <p:spPr>
          <a:xfrm>
            <a:off x="3645637" y="2702370"/>
            <a:ext cx="14672639" cy="2547557"/>
          </a:xfrm>
          <a:prstGeom prst="rect">
            <a:avLst/>
          </a:prstGeom>
          <a:noFill/>
        </p:spPr>
        <p:txBody>
          <a:bodyPr wrap="square">
            <a:spAutoFit/>
          </a:bodyPr>
          <a:lstStyle/>
          <a:p>
            <a:pPr>
              <a:lnSpc>
                <a:spcPct val="115000"/>
              </a:lnSpc>
              <a:spcAft>
                <a:spcPts val="800"/>
              </a:spcAft>
            </a:pP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So many voices compete for our attention.</a:t>
            </a:r>
          </a:p>
          <a:p>
            <a:pPr>
              <a:lnSpc>
                <a:spcPct val="115000"/>
              </a:lnSpc>
              <a:spcAft>
                <a:spcPts val="800"/>
              </a:spcAft>
            </a:pPr>
            <a:r>
              <a:rPr lang="en-US" sz="3600" kern="100" dirty="0">
                <a:solidFill>
                  <a:srgbClr val="586260"/>
                </a:solidFill>
                <a:latin typeface="Arial" panose="020B0604020202020204" pitchFamily="34" charset="0"/>
                <a:ea typeface="Aptos" panose="020B0004020202020204" pitchFamily="34" charset="0"/>
                <a:cs typeface="Arial" panose="020B0604020202020204" pitchFamily="34" charset="0"/>
              </a:rPr>
              <a:t>     </a:t>
            </a:r>
            <a:endParaRPr lang="en-US" sz="3600" b="1" kern="100" dirty="0">
              <a:solidFill>
                <a:srgbClr val="586260"/>
              </a:solidFill>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9FB4A0F-7C8F-DBAF-A746-AC9629E3A6EE}"/>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341099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3DC"/>
        </a:solidFill>
        <a:effectLst/>
      </p:bgPr>
    </p:bg>
    <p:spTree>
      <p:nvGrpSpPr>
        <p:cNvPr id="1" name="">
          <a:extLst>
            <a:ext uri="{FF2B5EF4-FFF2-40B4-BE49-F238E27FC236}">
              <a16:creationId xmlns:a16="http://schemas.microsoft.com/office/drawing/2014/main" id="{329B9739-4A76-A740-B3E2-36F2A1F70A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7F54ED4-C0CD-FAA7-D90B-C3CDCF939702}"/>
              </a:ext>
            </a:extLst>
          </p:cNvPr>
          <p:cNvSpPr/>
          <p:nvPr/>
        </p:nvSpPr>
        <p:spPr>
          <a:xfrm rot="-6547547">
            <a:off x="16248330" y="7130975"/>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9E857E87-3D56-B52C-26D5-A6F7C06AB9E5}"/>
              </a:ext>
            </a:extLst>
          </p:cNvPr>
          <p:cNvSpPr/>
          <p:nvPr/>
        </p:nvSpPr>
        <p:spPr>
          <a:xfrm>
            <a:off x="0" y="0"/>
            <a:ext cx="2560155" cy="10418133"/>
          </a:xfrm>
          <a:custGeom>
            <a:avLst/>
            <a:gdLst/>
            <a:ahLst/>
            <a:cxnLst/>
            <a:rect l="l" t="t" r="r" b="b"/>
            <a:pathLst>
              <a:path w="2560155" h="10418133">
                <a:moveTo>
                  <a:pt x="0" y="0"/>
                </a:moveTo>
                <a:lnTo>
                  <a:pt x="2560155" y="0"/>
                </a:lnTo>
                <a:lnTo>
                  <a:pt x="2560155" y="10418133"/>
                </a:lnTo>
                <a:lnTo>
                  <a:pt x="0" y="10418133"/>
                </a:lnTo>
                <a:lnTo>
                  <a:pt x="0" y="0"/>
                </a:lnTo>
                <a:close/>
              </a:path>
            </a:pathLst>
          </a:custGeom>
          <a:blipFill>
            <a:blip r:embed="rId4"/>
            <a:stretch>
              <a:fillRect l="-242832" r="-267950"/>
            </a:stretch>
          </a:blipFill>
        </p:spPr>
        <p:txBody>
          <a:bodyPr/>
          <a:lstStyle/>
          <a:p>
            <a:endParaRPr lang="en-US"/>
          </a:p>
        </p:txBody>
      </p:sp>
      <p:sp>
        <p:nvSpPr>
          <p:cNvPr id="4" name="Freeform 4">
            <a:extLst>
              <a:ext uri="{FF2B5EF4-FFF2-40B4-BE49-F238E27FC236}">
                <a16:creationId xmlns:a16="http://schemas.microsoft.com/office/drawing/2014/main" id="{B95DBAEF-4FA8-82C4-5016-F4BF098D7A2B}"/>
              </a:ext>
            </a:extLst>
          </p:cNvPr>
          <p:cNvSpPr/>
          <p:nvPr/>
        </p:nvSpPr>
        <p:spPr>
          <a:xfrm rot="-1791914">
            <a:off x="-71236" y="8368215"/>
            <a:ext cx="2939143" cy="3504194"/>
          </a:xfrm>
          <a:custGeom>
            <a:avLst/>
            <a:gdLst/>
            <a:ahLst/>
            <a:cxnLst/>
            <a:rect l="l" t="t" r="r" b="b"/>
            <a:pathLst>
              <a:path w="2939143" h="3504194">
                <a:moveTo>
                  <a:pt x="0" y="0"/>
                </a:moveTo>
                <a:lnTo>
                  <a:pt x="2939143" y="0"/>
                </a:lnTo>
                <a:lnTo>
                  <a:pt x="2939143" y="3504195"/>
                </a:lnTo>
                <a:lnTo>
                  <a:pt x="0" y="3504195"/>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F2C0E8EA-425E-5FAF-6AC6-934AD747834D}"/>
              </a:ext>
            </a:extLst>
          </p:cNvPr>
          <p:cNvSpPr/>
          <p:nvPr/>
        </p:nvSpPr>
        <p:spPr>
          <a:xfrm>
            <a:off x="-96099" y="-354415"/>
            <a:ext cx="2266688" cy="3423821"/>
          </a:xfrm>
          <a:custGeom>
            <a:avLst/>
            <a:gdLst/>
            <a:ahLst/>
            <a:cxnLst/>
            <a:rect l="l" t="t" r="r" b="b"/>
            <a:pathLst>
              <a:path w="1944664" h="3160491">
                <a:moveTo>
                  <a:pt x="0" y="0"/>
                </a:moveTo>
                <a:lnTo>
                  <a:pt x="1944664" y="0"/>
                </a:lnTo>
                <a:lnTo>
                  <a:pt x="1944664" y="3160490"/>
                </a:lnTo>
                <a:lnTo>
                  <a:pt x="0" y="3160490"/>
                </a:lnTo>
                <a:lnTo>
                  <a:pt x="0" y="0"/>
                </a:lnTo>
                <a:close/>
              </a:path>
            </a:pathLst>
          </a:custGeom>
          <a:blipFill>
            <a:blip r:embed="rId3">
              <a:alphaModFix amt="76000"/>
            </a:blip>
            <a:stretch>
              <a:fillRect l="-44812" r="-3558" b="-8845"/>
            </a:stretch>
          </a:blipFill>
        </p:spPr>
        <p:txBody>
          <a:bodyPr/>
          <a:lstStyle/>
          <a:p>
            <a:endParaRPr lang="en-US"/>
          </a:p>
        </p:txBody>
      </p:sp>
      <p:sp>
        <p:nvSpPr>
          <p:cNvPr id="6" name="Freeform 6">
            <a:extLst>
              <a:ext uri="{FF2B5EF4-FFF2-40B4-BE49-F238E27FC236}">
                <a16:creationId xmlns:a16="http://schemas.microsoft.com/office/drawing/2014/main" id="{F7005314-7161-BBF1-00E8-2EACF378BE2C}"/>
              </a:ext>
            </a:extLst>
          </p:cNvPr>
          <p:cNvSpPr/>
          <p:nvPr/>
        </p:nvSpPr>
        <p:spPr>
          <a:xfrm rot="-3683578">
            <a:off x="3595963" y="8042750"/>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7" name="Freeform 7">
            <a:extLst>
              <a:ext uri="{FF2B5EF4-FFF2-40B4-BE49-F238E27FC236}">
                <a16:creationId xmlns:a16="http://schemas.microsoft.com/office/drawing/2014/main" id="{F4FB5DFC-CF1B-B418-B332-EAA6B64B37FE}"/>
              </a:ext>
            </a:extLst>
          </p:cNvPr>
          <p:cNvSpPr/>
          <p:nvPr/>
        </p:nvSpPr>
        <p:spPr>
          <a:xfrm rot="-7308423" flipH="1" flipV="1">
            <a:off x="-49955" y="6444466"/>
            <a:ext cx="2966717" cy="2846779"/>
          </a:xfrm>
          <a:custGeom>
            <a:avLst/>
            <a:gdLst/>
            <a:ahLst/>
            <a:cxnLst/>
            <a:rect l="l" t="t" r="r" b="b"/>
            <a:pathLst>
              <a:path w="2966717" h="2846779">
                <a:moveTo>
                  <a:pt x="2966717" y="2846779"/>
                </a:moveTo>
                <a:lnTo>
                  <a:pt x="0" y="2846779"/>
                </a:lnTo>
                <a:lnTo>
                  <a:pt x="0" y="0"/>
                </a:lnTo>
                <a:lnTo>
                  <a:pt x="2966717" y="0"/>
                </a:lnTo>
                <a:lnTo>
                  <a:pt x="2966717" y="2846779"/>
                </a:lnTo>
                <a:close/>
              </a:path>
            </a:pathLst>
          </a:custGeom>
          <a:blipFill>
            <a:blip r:embed="rId3"/>
            <a:stretch>
              <a:fillRect b="-24248"/>
            </a:stretch>
          </a:blipFill>
        </p:spPr>
        <p:txBody>
          <a:bodyPr/>
          <a:lstStyle/>
          <a:p>
            <a:endParaRPr lang="en-US"/>
          </a:p>
        </p:txBody>
      </p:sp>
      <p:sp>
        <p:nvSpPr>
          <p:cNvPr id="9" name="Freeform 9">
            <a:extLst>
              <a:ext uri="{FF2B5EF4-FFF2-40B4-BE49-F238E27FC236}">
                <a16:creationId xmlns:a16="http://schemas.microsoft.com/office/drawing/2014/main" id="{8AB2BFAB-D0A1-9E92-1FB6-DDF5816BADFD}"/>
              </a:ext>
            </a:extLst>
          </p:cNvPr>
          <p:cNvSpPr/>
          <p:nvPr/>
        </p:nvSpPr>
        <p:spPr>
          <a:xfrm rot="9404709">
            <a:off x="15897206" y="-872663"/>
            <a:ext cx="2939143" cy="3504194"/>
          </a:xfrm>
          <a:custGeom>
            <a:avLst/>
            <a:gdLst/>
            <a:ahLst/>
            <a:cxnLst/>
            <a:rect l="l" t="t" r="r" b="b"/>
            <a:pathLst>
              <a:path w="2939143" h="3504194">
                <a:moveTo>
                  <a:pt x="0" y="0"/>
                </a:moveTo>
                <a:lnTo>
                  <a:pt x="2939143" y="0"/>
                </a:lnTo>
                <a:lnTo>
                  <a:pt x="2939143" y="3504194"/>
                </a:lnTo>
                <a:lnTo>
                  <a:pt x="0" y="3504194"/>
                </a:lnTo>
                <a:lnTo>
                  <a:pt x="0" y="0"/>
                </a:lnTo>
                <a:close/>
              </a:path>
            </a:pathLst>
          </a:custGeom>
          <a:blipFill>
            <a:blip r:embed="rId3"/>
            <a:stretch>
              <a:fillRect/>
            </a:stretch>
          </a:blipFill>
        </p:spPr>
        <p:txBody>
          <a:bodyPr/>
          <a:lstStyle/>
          <a:p>
            <a:endParaRPr lang="en-US"/>
          </a:p>
        </p:txBody>
      </p:sp>
      <p:sp>
        <p:nvSpPr>
          <p:cNvPr id="11" name="TextBox 10">
            <a:extLst>
              <a:ext uri="{FF2B5EF4-FFF2-40B4-BE49-F238E27FC236}">
                <a16:creationId xmlns:a16="http://schemas.microsoft.com/office/drawing/2014/main" id="{869D9FC7-8468-9B80-279B-EDFC981C432B}"/>
              </a:ext>
            </a:extLst>
          </p:cNvPr>
          <p:cNvSpPr txBox="1"/>
          <p:nvPr/>
        </p:nvSpPr>
        <p:spPr>
          <a:xfrm>
            <a:off x="2560155" y="481698"/>
            <a:ext cx="15176034" cy="1631216"/>
          </a:xfrm>
          <a:prstGeom prst="rect">
            <a:avLst/>
          </a:prstGeom>
          <a:noFill/>
        </p:spPr>
        <p:txBody>
          <a:bodyPr wrap="square">
            <a:spAutoFit/>
          </a:bodyPr>
          <a:lstStyle/>
          <a:p>
            <a:pPr algn="ctr"/>
            <a:r>
              <a:rPr lang="en-US" sz="10000" kern="100" dirty="0">
                <a:solidFill>
                  <a:srgbClr val="79924D"/>
                </a:solidFill>
                <a:latin typeface="Virtual" panose="020B0604020202020204" charset="0"/>
                <a:ea typeface="Aptos" panose="020B0004020202020204" pitchFamily="34" charset="0"/>
                <a:cs typeface="Arial" panose="020B0604020202020204" pitchFamily="34" charset="0"/>
              </a:rPr>
              <a:t>Quick Facts</a:t>
            </a:r>
          </a:p>
        </p:txBody>
      </p:sp>
      <p:sp>
        <p:nvSpPr>
          <p:cNvPr id="10" name="TextBox 9">
            <a:extLst>
              <a:ext uri="{FF2B5EF4-FFF2-40B4-BE49-F238E27FC236}">
                <a16:creationId xmlns:a16="http://schemas.microsoft.com/office/drawing/2014/main" id="{85AA8612-1A62-12C9-DAB7-63D7A9BDE801}"/>
              </a:ext>
            </a:extLst>
          </p:cNvPr>
          <p:cNvSpPr txBox="1"/>
          <p:nvPr/>
        </p:nvSpPr>
        <p:spPr>
          <a:xfrm>
            <a:off x="3063549" y="2628900"/>
            <a:ext cx="14672639" cy="7848302"/>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586260"/>
                </a:solidFill>
                <a:latin typeface="Arial" panose="020B0604020202020204" pitchFamily="34" charset="0"/>
                <a:cs typeface="Arial" panose="020B0604020202020204" pitchFamily="34" charset="0"/>
              </a:rPr>
              <a:t>The average American is exposed to 4,000 to 10,000 ads daily (all sources) *</a:t>
            </a:r>
          </a:p>
          <a:p>
            <a:pPr marL="285750" indent="-285750">
              <a:buFont typeface="Arial" panose="020B0604020202020204" pitchFamily="34" charset="0"/>
              <a:buChar char="•"/>
            </a:pPr>
            <a:endParaRPr lang="en-US" sz="1200" dirty="0">
              <a:solidFill>
                <a:srgbClr val="5862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solidFill>
                  <a:srgbClr val="586260"/>
                </a:solidFill>
                <a:latin typeface="Arial" panose="020B0604020202020204" pitchFamily="34" charset="0"/>
                <a:cs typeface="Arial" panose="020B0604020202020204" pitchFamily="34" charset="0"/>
              </a:rPr>
              <a:t>The average American consumes 34 gigabytes of data daily (equals 100,000 words heard or read daily – EX: The Hobbit (Tolkien 94,356 words) *</a:t>
            </a:r>
          </a:p>
          <a:p>
            <a:pPr marL="285750" indent="-285750">
              <a:buFont typeface="Arial" panose="020B0604020202020204" pitchFamily="34" charset="0"/>
              <a:buChar char="•"/>
            </a:pPr>
            <a:endParaRPr lang="en-US" sz="1200" dirty="0">
              <a:solidFill>
                <a:srgbClr val="5862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solidFill>
                  <a:srgbClr val="586260"/>
                </a:solidFill>
                <a:latin typeface="Arial" panose="020B0604020202020204" pitchFamily="34" charset="0"/>
                <a:cs typeface="Arial" panose="020B0604020202020204" pitchFamily="34" charset="0"/>
              </a:rPr>
              <a:t>On average, the brain generates 70,000 thoughts per day **</a:t>
            </a:r>
          </a:p>
          <a:p>
            <a:pPr marL="285750" indent="-285750">
              <a:buFont typeface="Arial" panose="020B0604020202020204" pitchFamily="34" charset="0"/>
              <a:buChar char="•"/>
            </a:pPr>
            <a:endParaRPr lang="en-US" sz="1200" dirty="0">
              <a:solidFill>
                <a:srgbClr val="5862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solidFill>
                  <a:srgbClr val="586260"/>
                </a:solidFill>
                <a:latin typeface="Arial" panose="020B0604020202020204" pitchFamily="34" charset="0"/>
                <a:cs typeface="Arial" panose="020B0604020202020204" pitchFamily="34" charset="0"/>
              </a:rPr>
              <a:t> The average American  consumes 11.8 hours of information every day from all Sources ***</a:t>
            </a:r>
          </a:p>
          <a:p>
            <a:pPr marL="285750" indent="-285750">
              <a:buFont typeface="Arial" panose="020B0604020202020204" pitchFamily="34" charset="0"/>
              <a:buChar char="•"/>
            </a:pPr>
            <a:endParaRPr lang="en-US" sz="1200" dirty="0">
              <a:solidFill>
                <a:srgbClr val="5862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solidFill>
                  <a:srgbClr val="586260"/>
                </a:solidFill>
                <a:latin typeface="Arial" panose="020B0604020202020204" pitchFamily="34" charset="0"/>
                <a:cs typeface="Arial" panose="020B0604020202020204" pitchFamily="34" charset="0"/>
              </a:rPr>
              <a:t>Average time spent looking at a screen daily: 7 hours 11 minutes ***</a:t>
            </a:r>
          </a:p>
          <a:p>
            <a:pPr marL="285750" indent="-285750">
              <a:buFont typeface="Arial" panose="020B0604020202020204" pitchFamily="34" charset="0"/>
              <a:buChar char="•"/>
            </a:pPr>
            <a:endParaRPr lang="en-US" sz="3600" dirty="0">
              <a:solidFill>
                <a:srgbClr val="586260"/>
              </a:solidFill>
              <a:latin typeface="Arial" panose="020B0604020202020204" pitchFamily="34" charset="0"/>
              <a:cs typeface="Arial" panose="020B0604020202020204" pitchFamily="34" charset="0"/>
            </a:endParaRPr>
          </a:p>
          <a:p>
            <a:r>
              <a:rPr lang="en-US" sz="2000" dirty="0">
                <a:solidFill>
                  <a:srgbClr val="586260"/>
                </a:solidFill>
                <a:latin typeface="Arial" panose="020B0604020202020204" pitchFamily="34" charset="0"/>
                <a:cs typeface="Arial" panose="020B0604020202020204" pitchFamily="34" charset="0"/>
              </a:rPr>
              <a:t>*University of CA</a:t>
            </a:r>
          </a:p>
          <a:p>
            <a:r>
              <a:rPr lang="en-US" sz="2000" dirty="0">
                <a:solidFill>
                  <a:srgbClr val="586260"/>
                </a:solidFill>
                <a:latin typeface="Arial" panose="020B0604020202020204" pitchFamily="34" charset="0"/>
                <a:cs typeface="Arial" panose="020B0604020202020204" pitchFamily="34" charset="0"/>
              </a:rPr>
              <a:t>**Laboratory of Neuro Imaging USC</a:t>
            </a:r>
          </a:p>
          <a:p>
            <a:r>
              <a:rPr lang="en-US" sz="2000" dirty="0">
                <a:solidFill>
                  <a:srgbClr val="586260"/>
                </a:solidFill>
                <a:latin typeface="Arial" panose="020B0604020202020204" pitchFamily="34" charset="0"/>
                <a:cs typeface="Arial" panose="020B0604020202020204" pitchFamily="34" charset="0"/>
              </a:rPr>
              <a:t>*** “Good Question! From Wonder ‘Medium’ How Much Does The Human Brain Learn Every Day?”</a:t>
            </a:r>
          </a:p>
          <a:p>
            <a:pPr marL="285750" indent="-28575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E18CC8A-E10E-113C-8A1F-17B7B5DAC5F4}"/>
              </a:ext>
            </a:extLst>
          </p:cNvPr>
          <p:cNvSpPr txBox="1"/>
          <p:nvPr/>
        </p:nvSpPr>
        <p:spPr>
          <a:xfrm>
            <a:off x="-1" y="116886"/>
            <a:ext cx="6232683" cy="1660070"/>
          </a:xfrm>
          <a:prstGeom prst="rect">
            <a:avLst/>
          </a:prstGeom>
          <a:noFill/>
        </p:spPr>
        <p:txBody>
          <a:bodyPr wrap="square">
            <a:spAutoFit/>
          </a:bodyPr>
          <a:lstStyle/>
          <a:p>
            <a:pPr algn="ctr">
              <a:lnSpc>
                <a:spcPts val="13070"/>
              </a:lnSpc>
              <a:spcBef>
                <a:spcPct val="0"/>
              </a:spcBef>
            </a:pPr>
            <a:r>
              <a:rPr lang="en-US" sz="9600" spc="560" dirty="0">
                <a:solidFill>
                  <a:srgbClr val="79924D"/>
                </a:solidFill>
                <a:latin typeface="Virtual"/>
                <a:ea typeface="Virtual"/>
                <a:cs typeface="Virtual"/>
                <a:sym typeface="Virtual"/>
              </a:rPr>
              <a:t>She’s Listening.</a:t>
            </a:r>
          </a:p>
        </p:txBody>
      </p:sp>
    </p:spTree>
    <p:extLst>
      <p:ext uri="{BB962C8B-B14F-4D97-AF65-F5344CB8AC3E}">
        <p14:creationId xmlns:p14="http://schemas.microsoft.com/office/powerpoint/2010/main" val="1946421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13120</TotalTime>
  <Words>20304</Words>
  <Application>Microsoft Office PowerPoint</Application>
  <PresentationFormat>Custom</PresentationFormat>
  <Paragraphs>1286</Paragraphs>
  <Slides>53</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 </vt:lpstr>
      <vt:lpstr>Calibri</vt:lpstr>
      <vt:lpstr>Glacial Indifference</vt:lpstr>
      <vt:lpstr>Aptos</vt:lpstr>
      <vt:lpstr>Glacial Indifference Bold</vt:lpstr>
      <vt:lpstr>Virtual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She's Listening  slides (Presentation)</dc:title>
  <cp:lastModifiedBy>Sherri Mewha</cp:lastModifiedBy>
  <cp:revision>24</cp:revision>
  <cp:lastPrinted>2025-09-26T01:51:54Z</cp:lastPrinted>
  <dcterms:created xsi:type="dcterms:W3CDTF">2006-08-16T00:00:00Z</dcterms:created>
  <dcterms:modified xsi:type="dcterms:W3CDTF">2025-10-12T18:14:20Z</dcterms:modified>
  <dc:identifier>DAGzPpGF56w</dc:identifier>
</cp:coreProperties>
</file>