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12"/>
  </p:notesMasterIdLst>
  <p:sldIdLst>
    <p:sldId id="266" r:id="rId2"/>
    <p:sldId id="435" r:id="rId3"/>
    <p:sldId id="439" r:id="rId4"/>
    <p:sldId id="448" r:id="rId5"/>
    <p:sldId id="445" r:id="rId6"/>
    <p:sldId id="444" r:id="rId7"/>
    <p:sldId id="446" r:id="rId8"/>
    <p:sldId id="449" r:id="rId9"/>
    <p:sldId id="447" r:id="rId10"/>
    <p:sldId id="375" r:id="rId11"/>
  </p:sldIdLst>
  <p:sldSz cx="18288000" cy="10287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47" autoAdjust="0"/>
    <p:restoredTop sz="78530" autoAdjust="0"/>
  </p:normalViewPr>
  <p:slideViewPr>
    <p:cSldViewPr>
      <p:cViewPr varScale="1">
        <p:scale>
          <a:sx n="37" d="100"/>
          <a:sy n="37" d="100"/>
        </p:scale>
        <p:origin x="2622" y="390"/>
      </p:cViewPr>
      <p:guideLst>
        <p:guide orient="horz" pos="2160"/>
        <p:guide pos="2880"/>
      </p:guideLst>
    </p:cSldViewPr>
  </p:slideViewPr>
  <p:outlineViewPr>
    <p:cViewPr>
      <p:scale>
        <a:sx n="33" d="100"/>
        <a:sy n="33" d="100"/>
      </p:scale>
      <p:origin x="0" y="0"/>
    </p:cViewPr>
  </p:outlineViewPr>
  <p:notesTextViewPr>
    <p:cViewPr>
      <p:scale>
        <a:sx n="66" d="100"/>
        <a:sy n="66" d="100"/>
      </p:scale>
      <p:origin x="0" y="0"/>
    </p:cViewPr>
  </p:notesTextViewPr>
  <p:sorterViewPr>
    <p:cViewPr>
      <p:scale>
        <a:sx n="100" d="100"/>
        <a:sy n="100" d="100"/>
      </p:scale>
      <p:origin x="0" y="-972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EFAC9D96-50D2-4ED0-89C0-F564433DCADE}" type="datetimeFigureOut">
              <a:rPr lang="en-US" smtClean="0"/>
              <a:t>3/13/2025</a:t>
            </a:fld>
            <a:endParaRPr lang="en-US"/>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3D321568-D943-4C90-93D2-82904CD4BF7B}" type="slidenum">
              <a:rPr lang="en-US" smtClean="0"/>
              <a:t>‹#›</a:t>
            </a:fld>
            <a:endParaRPr lang="en-US"/>
          </a:p>
        </p:txBody>
      </p:sp>
    </p:spTree>
    <p:extLst>
      <p:ext uri="{BB962C8B-B14F-4D97-AF65-F5344CB8AC3E}">
        <p14:creationId xmlns:p14="http://schemas.microsoft.com/office/powerpoint/2010/main" val="41147189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D321568-D943-4C90-93D2-82904CD4BF7B}" type="slidenum">
              <a:rPr lang="en-US" smtClean="0"/>
              <a:t>1</a:t>
            </a:fld>
            <a:endParaRPr lang="en-US"/>
          </a:p>
        </p:txBody>
      </p:sp>
    </p:spTree>
    <p:extLst>
      <p:ext uri="{BB962C8B-B14F-4D97-AF65-F5344CB8AC3E}">
        <p14:creationId xmlns:p14="http://schemas.microsoft.com/office/powerpoint/2010/main" val="5139389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9E3F26-55C8-351D-9844-8B5A493A520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5E77DAE-59C9-D7A7-6A0D-192D3224C35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48DED01-2316-76EC-FD43-27A12F0FAC99}"/>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46B97027-477C-D9C6-2C4E-A351711788F1}"/>
              </a:ext>
            </a:extLst>
          </p:cNvPr>
          <p:cNvSpPr>
            <a:spLocks noGrp="1"/>
          </p:cNvSpPr>
          <p:nvPr>
            <p:ph type="sldNum" sz="quarter" idx="5"/>
          </p:nvPr>
        </p:nvSpPr>
        <p:spPr/>
        <p:txBody>
          <a:bodyPr/>
          <a:lstStyle/>
          <a:p>
            <a:fld id="{3D321568-D943-4C90-93D2-82904CD4BF7B}" type="slidenum">
              <a:rPr lang="en-US" smtClean="0"/>
              <a:t>10</a:t>
            </a:fld>
            <a:endParaRPr lang="en-US"/>
          </a:p>
        </p:txBody>
      </p:sp>
    </p:spTree>
    <p:extLst>
      <p:ext uri="{BB962C8B-B14F-4D97-AF65-F5344CB8AC3E}">
        <p14:creationId xmlns:p14="http://schemas.microsoft.com/office/powerpoint/2010/main" val="31874803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1DAC3F-59F3-DF31-478D-2BC9410416A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21D13D0-7420-9B86-305D-F919A634A00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83D3B50-5BD3-05BA-F762-A28AF8A2F7CB}"/>
              </a:ext>
            </a:extLst>
          </p:cNvPr>
          <p:cNvSpPr>
            <a:spLocks noGrp="1"/>
          </p:cNvSpPr>
          <p:nvPr>
            <p:ph type="body" idx="1"/>
          </p:nvPr>
        </p:nvSpPr>
        <p:spPr/>
        <p:txBody>
          <a:bodyPr/>
          <a:lstStyle/>
          <a:p>
            <a:r>
              <a:rPr lang="en-US" sz="1200" dirty="0">
                <a:latin typeface="Calibri" panose="020F0502020204030204" pitchFamily="34" charset="0"/>
                <a:ea typeface="Calibri" panose="020F0502020204030204" pitchFamily="34" charset="0"/>
                <a:cs typeface="Calibri" panose="020F0502020204030204" pitchFamily="34" charset="0"/>
              </a:rPr>
              <a:t>Unattached – unsatisfied with her current situation - Looking for her own tribe – trying to find a place to fit in – looking in all the wrong places –</a:t>
            </a:r>
          </a:p>
          <a:p>
            <a:r>
              <a:rPr lang="en-US" sz="1200" dirty="0">
                <a:latin typeface="Calibri" panose="020F0502020204030204" pitchFamily="34" charset="0"/>
                <a:ea typeface="Calibri" panose="020F0502020204030204" pitchFamily="34" charset="0"/>
                <a:cs typeface="Calibri" panose="020F0502020204030204" pitchFamily="34" charset="0"/>
              </a:rPr>
              <a:t>Unfocused – she was centered on herself, her desires and her feelings – not focused on the God of Abraham her great-grand, Isaac-her grandfather, Jacob-her dad, or even her family’s calling to be God’s people</a:t>
            </a:r>
          </a:p>
          <a:p>
            <a:pPr marL="0" indent="0">
              <a:buFontTx/>
              <a:buNone/>
            </a:pPr>
            <a:r>
              <a:rPr lang="en-US" sz="1200" dirty="0">
                <a:latin typeface="Calibri" panose="020F0502020204030204" pitchFamily="34" charset="0"/>
                <a:ea typeface="Calibri" panose="020F0502020204030204" pitchFamily="34" charset="0"/>
                <a:cs typeface="Calibri" panose="020F0502020204030204" pitchFamily="34" charset="0"/>
              </a:rPr>
              <a:t>Unequipped to deal with the culture &amp; lifestyle in Shechem – naïve, sheltered, uninformed</a:t>
            </a:r>
          </a:p>
          <a:p>
            <a:pPr marL="0" indent="0">
              <a:buFontTx/>
              <a:buNone/>
            </a:pPr>
            <a:r>
              <a:rPr lang="en-US" sz="1200" dirty="0">
                <a:latin typeface="Calibri" panose="020F0502020204030204" pitchFamily="34" charset="0"/>
                <a:ea typeface="Calibri" panose="020F0502020204030204" pitchFamily="34" charset="0"/>
                <a:cs typeface="Calibri" panose="020F0502020204030204" pitchFamily="34" charset="0"/>
              </a:rPr>
              <a:t>Unrealistic hopes and expectations</a:t>
            </a:r>
          </a:p>
          <a:p>
            <a:pPr marL="0" indent="0">
              <a:buFontTx/>
              <a:buNone/>
            </a:pPr>
            <a:endParaRPr lang="en-US" sz="1200" dirty="0">
              <a:latin typeface="Calibri" panose="020F0502020204030204" pitchFamily="34" charset="0"/>
              <a:ea typeface="Calibri" panose="020F0502020204030204" pitchFamily="34" charset="0"/>
              <a:cs typeface="Calibri" panose="020F0502020204030204" pitchFamily="34" charset="0"/>
            </a:endParaRPr>
          </a:p>
          <a:p>
            <a:pPr marL="0" indent="0">
              <a:buFontTx/>
              <a:buNone/>
            </a:pPr>
            <a:r>
              <a:rPr lang="en-US" sz="1200" dirty="0">
                <a:latin typeface="Calibri" panose="020F0502020204030204" pitchFamily="34" charset="0"/>
                <a:ea typeface="Calibri" panose="020F0502020204030204" pitchFamily="34" charset="0"/>
                <a:cs typeface="Calibri" panose="020F0502020204030204" pitchFamily="34" charset="0"/>
              </a:rPr>
              <a:t>She didn’t participate in the slaughter of Shechem, but she was the cause of it</a:t>
            </a:r>
          </a:p>
          <a:p>
            <a:pPr marL="0" indent="0">
              <a:buFontTx/>
              <a:buNone/>
            </a:pPr>
            <a:endParaRPr lang="en-US" sz="1200" dirty="0">
              <a:latin typeface="Calibri" panose="020F0502020204030204" pitchFamily="34" charset="0"/>
              <a:ea typeface="Calibri" panose="020F0502020204030204" pitchFamily="34" charset="0"/>
              <a:cs typeface="Calibri" panose="020F0502020204030204" pitchFamily="34" charset="0"/>
            </a:endParaRPr>
          </a:p>
          <a:p>
            <a:pPr marL="0" indent="0">
              <a:buFontTx/>
              <a:buNone/>
            </a:pPr>
            <a:r>
              <a:rPr lang="en-US" sz="1200" dirty="0">
                <a:latin typeface="Calibri" panose="020F0502020204030204" pitchFamily="34" charset="0"/>
                <a:ea typeface="Calibri" panose="020F0502020204030204" pitchFamily="34" charset="0"/>
                <a:cs typeface="Calibri" panose="020F0502020204030204" pitchFamily="34" charset="0"/>
              </a:rPr>
              <a:t>Our actions have consequences – other people’s lives are impacted in large and small ways  - especially when we are not living in the identity that God has given us</a:t>
            </a:r>
          </a:p>
          <a:p>
            <a:pPr marL="0" indent="0">
              <a:buFontTx/>
              <a:buNone/>
            </a:pPr>
            <a:r>
              <a:rPr lang="en-US" sz="1200" dirty="0">
                <a:latin typeface="Calibri" panose="020F0502020204030204" pitchFamily="34" charset="0"/>
                <a:ea typeface="Calibri" panose="020F0502020204030204" pitchFamily="34" charset="0"/>
                <a:cs typeface="Calibri" panose="020F0502020204030204" pitchFamily="34" charset="0"/>
              </a:rPr>
              <a:t>Works both ways - for good – when we are living out our faith and walking in the truth of God – which is exactly one of the points that Peter is making in 2 Peter 2</a:t>
            </a:r>
          </a:p>
          <a:p>
            <a:pPr marL="0" indent="0">
              <a:buFontTx/>
              <a:buNone/>
            </a:pPr>
            <a:endParaRPr lang="en-US" sz="1200" dirty="0">
              <a:latin typeface="Calibri" panose="020F0502020204030204" pitchFamily="34" charset="0"/>
              <a:ea typeface="Calibri" panose="020F0502020204030204" pitchFamily="34" charset="0"/>
              <a:cs typeface="Calibri" panose="020F0502020204030204" pitchFamily="34" charset="0"/>
            </a:endParaRPr>
          </a:p>
          <a:p>
            <a:pPr marL="0" indent="0">
              <a:buFontTx/>
              <a:buNone/>
            </a:pPr>
            <a:r>
              <a:rPr lang="en-US" sz="1200" dirty="0">
                <a:latin typeface="Calibri" panose="020F0502020204030204" pitchFamily="34" charset="0"/>
                <a:ea typeface="Calibri" panose="020F0502020204030204" pitchFamily="34" charset="0"/>
                <a:cs typeface="Calibri" panose="020F0502020204030204" pitchFamily="34" charset="0"/>
              </a:rPr>
              <a:t>2 Peter CH 2</a:t>
            </a:r>
          </a:p>
          <a:p>
            <a:pPr marL="0" indent="0">
              <a:buFontTx/>
              <a:buNone/>
            </a:pPr>
            <a:r>
              <a:rPr lang="en-US" sz="1200" dirty="0">
                <a:latin typeface="Calibri" panose="020F0502020204030204" pitchFamily="34" charset="0"/>
                <a:ea typeface="Calibri" panose="020F0502020204030204" pitchFamily="34" charset="0"/>
                <a:cs typeface="Calibri" panose="020F0502020204030204" pitchFamily="34" charset="0"/>
              </a:rPr>
              <a:t>The False Prophets</a:t>
            </a:r>
            <a:endParaRPr lang="en-US" sz="1200" b="0" dirty="0">
              <a:latin typeface="Calibri" panose="020F0502020204030204" pitchFamily="34" charset="0"/>
              <a:ea typeface="Calibri" panose="020F0502020204030204" pitchFamily="34" charset="0"/>
              <a:cs typeface="Calibri" panose="020F0502020204030204" pitchFamily="34" charset="0"/>
            </a:endParaRPr>
          </a:p>
          <a:p>
            <a:pPr marL="914400" lvl="1" indent="-457200">
              <a:spcAft>
                <a:spcPts val="0"/>
              </a:spcAft>
              <a:buFont typeface="Arial" panose="020B0604020202020204" pitchFamily="34" charset="0"/>
              <a:buChar char="•"/>
            </a:pPr>
            <a:r>
              <a:rPr lang="en-US" sz="1200" b="0" i="1" dirty="0">
                <a:solidFill>
                  <a:srgbClr val="C00000"/>
                </a:solidFill>
                <a:latin typeface="Calibri" panose="020F0502020204030204" pitchFamily="34" charset="0"/>
                <a:ea typeface="Calibri" panose="020F0502020204030204" pitchFamily="34" charset="0"/>
                <a:cs typeface="Calibri" panose="020F0502020204030204" pitchFamily="34" charset="0"/>
              </a:rPr>
              <a:t>Wolves in sheep’s clothing – Matt. 7:15</a:t>
            </a:r>
          </a:p>
          <a:p>
            <a:pPr marL="914400" lvl="1" indent="-457200">
              <a:spcAft>
                <a:spcPts val="0"/>
              </a:spcAft>
              <a:buFont typeface="Arial" panose="020B0604020202020204" pitchFamily="34" charset="0"/>
              <a:buChar char="•"/>
            </a:pPr>
            <a:r>
              <a:rPr lang="en-US" sz="1200" b="0" i="1" dirty="0">
                <a:solidFill>
                  <a:srgbClr val="C00000"/>
                </a:solidFill>
                <a:latin typeface="Calibri" panose="020F0502020204030204" pitchFamily="34" charset="0"/>
                <a:ea typeface="Calibri" panose="020F0502020204030204" pitchFamily="34" charset="0"/>
                <a:cs typeface="Calibri" panose="020F0502020204030204" pitchFamily="34" charset="0"/>
              </a:rPr>
              <a:t>Deny or attempt to redefine Christ</a:t>
            </a:r>
          </a:p>
          <a:p>
            <a:pPr marL="914400" lvl="1" indent="-457200">
              <a:spcAft>
                <a:spcPts val="0"/>
              </a:spcAft>
              <a:buFont typeface="Arial" panose="020B0604020202020204" pitchFamily="34" charset="0"/>
              <a:buChar char="•"/>
            </a:pPr>
            <a:r>
              <a:rPr lang="en-US" sz="1200" b="0" i="1" dirty="0">
                <a:solidFill>
                  <a:srgbClr val="C00000"/>
                </a:solidFill>
                <a:latin typeface="Calibri" panose="020F0502020204030204" pitchFamily="34" charset="0"/>
                <a:ea typeface="Calibri" panose="020F0502020204030204" pitchFamily="34" charset="0"/>
                <a:cs typeface="Calibri" panose="020F0502020204030204" pitchFamily="34" charset="0"/>
              </a:rPr>
              <a:t>Lies &amp; False visions – Lam.2:14, Ez. 13:9, 22:28</a:t>
            </a:r>
          </a:p>
          <a:p>
            <a:pPr marL="914400" lvl="1" indent="-457200">
              <a:spcAft>
                <a:spcPts val="0"/>
              </a:spcAft>
              <a:buFont typeface="Arial" panose="020B0604020202020204" pitchFamily="34" charset="0"/>
              <a:buChar char="•"/>
            </a:pPr>
            <a:r>
              <a:rPr lang="en-US" sz="1200" b="0" i="1" dirty="0">
                <a:solidFill>
                  <a:srgbClr val="C00000"/>
                </a:solidFill>
                <a:latin typeface="Calibri" panose="020F0502020204030204" pitchFamily="34" charset="0"/>
                <a:ea typeface="Calibri" panose="020F0502020204030204" pitchFamily="34" charset="0"/>
                <a:cs typeface="Calibri" panose="020F0502020204030204" pitchFamily="34" charset="0"/>
              </a:rPr>
              <a:t>Promote sensual, immoral practices</a:t>
            </a:r>
          </a:p>
          <a:p>
            <a:pPr marL="914400" lvl="1" indent="-457200">
              <a:spcAft>
                <a:spcPts val="0"/>
              </a:spcAft>
              <a:buFont typeface="Arial" panose="020B0604020202020204" pitchFamily="34" charset="0"/>
              <a:buChar char="•"/>
            </a:pPr>
            <a:r>
              <a:rPr lang="en-US" sz="1200" b="0" i="1" dirty="0">
                <a:solidFill>
                  <a:srgbClr val="C00000"/>
                </a:solidFill>
                <a:latin typeface="Calibri" panose="020F0502020204030204" pitchFamily="34" charset="0"/>
                <a:ea typeface="Calibri" panose="020F0502020204030204" pitchFamily="34" charset="0"/>
                <a:cs typeface="Calibri" panose="020F0502020204030204" pitchFamily="34" charset="0"/>
              </a:rPr>
              <a:t>Exploit their followers</a:t>
            </a:r>
            <a:endParaRPr lang="en-US" sz="1200" b="0" dirty="0">
              <a:latin typeface="Calibri" panose="020F0502020204030204" pitchFamily="34" charset="0"/>
              <a:ea typeface="Calibri" panose="020F0502020204030204" pitchFamily="34" charset="0"/>
              <a:cs typeface="Calibri" panose="020F0502020204030204" pitchFamily="34" charset="0"/>
            </a:endParaRPr>
          </a:p>
          <a:p>
            <a:pPr marL="0" indent="0">
              <a:buFontTx/>
              <a:buNone/>
            </a:pPr>
            <a:endParaRPr lang="en-US" sz="1200" b="0" dirty="0">
              <a:latin typeface="Calibri" panose="020F0502020204030204" pitchFamily="34" charset="0"/>
              <a:ea typeface="Calibri" panose="020F0502020204030204" pitchFamily="34" charset="0"/>
              <a:cs typeface="Calibri" panose="020F0502020204030204" pitchFamily="34" charset="0"/>
            </a:endParaRPr>
          </a:p>
          <a:p>
            <a:pPr marL="0" indent="0">
              <a:buFontTx/>
              <a:buNone/>
            </a:pPr>
            <a:endParaRPr lang="en-US"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767A53F1-0088-A8B1-19BA-D9999D7F9ED9}"/>
              </a:ext>
            </a:extLst>
          </p:cNvPr>
          <p:cNvSpPr>
            <a:spLocks noGrp="1"/>
          </p:cNvSpPr>
          <p:nvPr>
            <p:ph type="sldNum" sz="quarter" idx="5"/>
          </p:nvPr>
        </p:nvSpPr>
        <p:spPr/>
        <p:txBody>
          <a:bodyPr/>
          <a:lstStyle/>
          <a:p>
            <a:fld id="{3D321568-D943-4C90-93D2-82904CD4BF7B}" type="slidenum">
              <a:rPr lang="en-US" smtClean="0"/>
              <a:t>2</a:t>
            </a:fld>
            <a:endParaRPr lang="en-US"/>
          </a:p>
        </p:txBody>
      </p:sp>
    </p:spTree>
    <p:extLst>
      <p:ext uri="{BB962C8B-B14F-4D97-AF65-F5344CB8AC3E}">
        <p14:creationId xmlns:p14="http://schemas.microsoft.com/office/powerpoint/2010/main" val="6796890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A20AEC-55E9-5BBC-A1FC-7815341E0B9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948D23E-7110-CF38-2236-F3059960ABB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8DEDDA0-76BC-1F4B-0F51-EA0351B60E2F}"/>
              </a:ext>
            </a:extLst>
          </p:cNvPr>
          <p:cNvSpPr>
            <a:spLocks noGrp="1"/>
          </p:cNvSpPr>
          <p:nvPr>
            <p:ph type="body" idx="1"/>
          </p:nvPr>
        </p:nvSpPr>
        <p:spPr/>
        <p:txBody>
          <a:bodyPr/>
          <a:lstStyle/>
          <a:p>
            <a:pPr marL="0" marR="0">
              <a:lnSpc>
                <a:spcPct val="115000"/>
              </a:lnSpc>
              <a:spcAft>
                <a:spcPts val="800"/>
              </a:spcAft>
            </a:pPr>
            <a:r>
              <a:rPr lang="en-US" sz="1200" kern="100" dirty="0">
                <a:effectLst/>
                <a:latin typeface="Calibri" panose="020F0502020204030204" pitchFamily="34" charset="0"/>
                <a:ea typeface="Calibri" panose="020F0502020204030204" pitchFamily="34" charset="0"/>
                <a:cs typeface="Calibri" panose="020F0502020204030204" pitchFamily="34" charset="0"/>
              </a:rPr>
              <a:t>None of these women knew with certainty how their situation would resolve: sadly, Dinah put her faith in something or someone other than God</a:t>
            </a:r>
          </a:p>
          <a:p>
            <a:pPr marL="342900" marR="0" lvl="0" indent="-342900">
              <a:lnSpc>
                <a:spcPct val="115000"/>
              </a:lnSpc>
              <a:spcAft>
                <a:spcPts val="800"/>
              </a:spcAft>
              <a:buFont typeface="Courier New" panose="02070309020205020404" pitchFamily="49" charset="0"/>
              <a:buChar char="-"/>
            </a:pPr>
            <a:endParaRPr lang="en-US" sz="1200" kern="100" dirty="0">
              <a:effectLst/>
              <a:latin typeface="Calibri" panose="020F0502020204030204" pitchFamily="34" charset="0"/>
              <a:ea typeface="Calibri" panose="020F0502020204030204" pitchFamily="34" charset="0"/>
              <a:cs typeface="Calibri" panose="020F0502020204030204" pitchFamily="34" charset="0"/>
            </a:endParaRPr>
          </a:p>
          <a:p>
            <a:pPr>
              <a:spcAft>
                <a:spcPts val="800"/>
              </a:spcAft>
            </a:pPr>
            <a:r>
              <a:rPr lang="en-US" dirty="0">
                <a:latin typeface="Calibri" panose="020F0502020204030204" pitchFamily="34" charset="0"/>
                <a:ea typeface="Calibri" panose="020F0502020204030204" pitchFamily="34" charset="0"/>
                <a:cs typeface="Calibri" panose="020F0502020204030204" pitchFamily="34" charset="0"/>
              </a:rPr>
              <a:t>Joshua 21:45 ESV - Not one word of all the good promises that the LORD had made to the house of Israel had failed; all came to pass.</a:t>
            </a:r>
          </a:p>
          <a:p>
            <a:pPr>
              <a:spcAft>
                <a:spcPts val="800"/>
              </a:spcAft>
            </a:pPr>
            <a:r>
              <a:rPr lang="en-US" dirty="0">
                <a:latin typeface="Calibri" panose="020F0502020204030204" pitchFamily="34" charset="0"/>
                <a:ea typeface="Calibri" panose="020F0502020204030204" pitchFamily="34" charset="0"/>
                <a:cs typeface="Calibri" panose="020F0502020204030204" pitchFamily="34" charset="0"/>
              </a:rPr>
              <a:t>2 Corinthians 1:20 ESV - For all the promises of God find their Yes in him. That is why it is through him that we utter our Amen to God for his glory.</a:t>
            </a:r>
          </a:p>
          <a:p>
            <a:pPr>
              <a:spcAft>
                <a:spcPts val="800"/>
              </a:spcAft>
            </a:pPr>
            <a:r>
              <a:rPr lang="en-US" dirty="0">
                <a:latin typeface="Calibri" panose="020F0502020204030204" pitchFamily="34" charset="0"/>
                <a:ea typeface="Calibri" panose="020F0502020204030204" pitchFamily="34" charset="0"/>
                <a:cs typeface="Calibri" panose="020F0502020204030204" pitchFamily="34" charset="0"/>
              </a:rPr>
              <a:t>2 Corinthians 7:1 ESV - Since we have these promises, beloved, let us cleanse ourselves from every defilement of body and spirit, bringing holiness to completion in the fear of God.</a:t>
            </a:r>
          </a:p>
          <a:p>
            <a:pPr>
              <a:spcAft>
                <a:spcPts val="800"/>
              </a:spcAft>
            </a:pPr>
            <a:r>
              <a:rPr lang="en-US" dirty="0">
                <a:latin typeface="Calibri" panose="020F0502020204030204" pitchFamily="34" charset="0"/>
                <a:ea typeface="Calibri" panose="020F0502020204030204" pitchFamily="34" charset="0"/>
                <a:cs typeface="Calibri" panose="020F0502020204030204" pitchFamily="34" charset="0"/>
              </a:rPr>
              <a:t>2 Peter 1:4 ESV - by which he has granted to us his precious and very great promises, so that through them you may become partakers of the divine nature, having escaped from the corruption that is in the world because of sinful desire.</a:t>
            </a:r>
          </a:p>
        </p:txBody>
      </p:sp>
      <p:sp>
        <p:nvSpPr>
          <p:cNvPr id="4" name="Slide Number Placeholder 3">
            <a:extLst>
              <a:ext uri="{FF2B5EF4-FFF2-40B4-BE49-F238E27FC236}">
                <a16:creationId xmlns:a16="http://schemas.microsoft.com/office/drawing/2014/main" id="{FD843ED8-B2BF-CF57-D4F2-97016F611E73}"/>
              </a:ext>
            </a:extLst>
          </p:cNvPr>
          <p:cNvSpPr>
            <a:spLocks noGrp="1"/>
          </p:cNvSpPr>
          <p:nvPr>
            <p:ph type="sldNum" sz="quarter" idx="5"/>
          </p:nvPr>
        </p:nvSpPr>
        <p:spPr/>
        <p:txBody>
          <a:bodyPr/>
          <a:lstStyle/>
          <a:p>
            <a:fld id="{3D321568-D943-4C90-93D2-82904CD4BF7B}" type="slidenum">
              <a:rPr lang="en-US" smtClean="0"/>
              <a:t>3</a:t>
            </a:fld>
            <a:endParaRPr lang="en-US"/>
          </a:p>
        </p:txBody>
      </p:sp>
    </p:spTree>
    <p:extLst>
      <p:ext uri="{BB962C8B-B14F-4D97-AF65-F5344CB8AC3E}">
        <p14:creationId xmlns:p14="http://schemas.microsoft.com/office/powerpoint/2010/main" val="32974932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9BC9FA-0B9E-4507-F283-90A020D5AB8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D5AC9EE-70D1-E591-ACBD-207383CF16D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0BD7E2C-6CC1-742A-E3C6-B921C0560937}"/>
              </a:ext>
            </a:extLst>
          </p:cNvPr>
          <p:cNvSpPr>
            <a:spLocks noGrp="1"/>
          </p:cNvSpPr>
          <p:nvPr>
            <p:ph type="body" idx="1"/>
          </p:nvPr>
        </p:nvSpPr>
        <p:spPr/>
        <p:txBody>
          <a:bodyPr/>
          <a:lstStyle/>
          <a:p>
            <a:pPr marL="0" marR="0">
              <a:lnSpc>
                <a:spcPct val="115000"/>
              </a:lnSpc>
              <a:spcAft>
                <a:spcPts val="800"/>
              </a:spcAft>
            </a:pPr>
            <a:r>
              <a:rPr lang="en-US" sz="1200" b="1" kern="100" dirty="0">
                <a:effectLst/>
                <a:latin typeface="Calibri" panose="020F0502020204030204" pitchFamily="34" charset="0"/>
                <a:ea typeface="Aptos" panose="020B0004020202020204" pitchFamily="34" charset="0"/>
                <a:cs typeface="Calibri" panose="020F0502020204030204" pitchFamily="34" charset="0"/>
              </a:rPr>
              <a:t>V. 1</a:t>
            </a:r>
            <a:r>
              <a:rPr lang="en-US" sz="1200" i="1" kern="100" dirty="0">
                <a:effectLst/>
                <a:latin typeface="Calibri" panose="020F0502020204030204" pitchFamily="34" charset="0"/>
                <a:ea typeface="Aptos" panose="020B0004020202020204" pitchFamily="34" charset="0"/>
                <a:cs typeface="Calibri" panose="020F0502020204030204" pitchFamily="34" charset="0"/>
              </a:rPr>
              <a:t> This is now the </a:t>
            </a:r>
            <a:r>
              <a:rPr lang="en-US" sz="1200" b="1" i="1" kern="100" dirty="0">
                <a:effectLst/>
                <a:latin typeface="Calibri" panose="020F0502020204030204" pitchFamily="34" charset="0"/>
                <a:ea typeface="Aptos" panose="020B0004020202020204" pitchFamily="34" charset="0"/>
                <a:cs typeface="Calibri" panose="020F0502020204030204" pitchFamily="34" charset="0"/>
              </a:rPr>
              <a:t>second letter</a:t>
            </a:r>
            <a:r>
              <a:rPr lang="en-US" sz="1200" i="1" kern="100" dirty="0">
                <a:effectLst/>
                <a:latin typeface="Calibri" panose="020F0502020204030204" pitchFamily="34" charset="0"/>
                <a:ea typeface="Aptos" panose="020B0004020202020204" pitchFamily="34" charset="0"/>
                <a:cs typeface="Calibri" panose="020F0502020204030204" pitchFamily="34" charset="0"/>
              </a:rPr>
              <a:t> that I am writing to you, </a:t>
            </a:r>
            <a:r>
              <a:rPr lang="en-US" sz="1200" b="1" i="1" u="sng" kern="100" dirty="0">
                <a:effectLst/>
                <a:latin typeface="Calibri" panose="020F0502020204030204" pitchFamily="34" charset="0"/>
                <a:ea typeface="Aptos" panose="020B0004020202020204" pitchFamily="34" charset="0"/>
                <a:cs typeface="Calibri" panose="020F0502020204030204" pitchFamily="34" charset="0"/>
              </a:rPr>
              <a:t>beloved </a:t>
            </a:r>
            <a:r>
              <a:rPr lang="en-US" sz="1200" b="1" i="1" u="sng" kern="100" dirty="0">
                <a:solidFill>
                  <a:schemeClr val="tx1"/>
                </a:solidFill>
                <a:effectLst/>
                <a:latin typeface="Calibri" panose="020F0502020204030204" pitchFamily="34" charset="0"/>
                <a:ea typeface="Aptos" panose="020B0004020202020204" pitchFamily="34" charset="0"/>
                <a:cs typeface="Times New Roman" panose="02020603050405020304" pitchFamily="18" charset="0"/>
              </a:rPr>
              <a:t>  </a:t>
            </a:r>
            <a:r>
              <a:rPr lang="en-US" sz="1200" kern="100" dirty="0">
                <a:solidFill>
                  <a:srgbClr val="C00000"/>
                </a:solidFill>
                <a:effectLst/>
                <a:latin typeface="Calibri" panose="020F0502020204030204" pitchFamily="34" charset="0"/>
                <a:ea typeface="Aptos" panose="020B0004020202020204" pitchFamily="34" charset="0"/>
                <a:cs typeface="Calibri" panose="020F0502020204030204" pitchFamily="34" charset="0"/>
              </a:rPr>
              <a:t>[G27-agapētos: esteemed, dear, well-loved, </a:t>
            </a:r>
            <a:r>
              <a:rPr lang="en-US" sz="1200" kern="100" dirty="0" err="1">
                <a:solidFill>
                  <a:srgbClr val="C00000"/>
                </a:solidFill>
                <a:effectLst/>
                <a:latin typeface="Calibri" panose="020F0502020204030204" pitchFamily="34" charset="0"/>
                <a:ea typeface="Aptos" panose="020B0004020202020204" pitchFamily="34" charset="0"/>
                <a:cs typeface="Calibri" panose="020F0502020204030204" pitchFamily="34" charset="0"/>
              </a:rPr>
              <a:t>favourite</a:t>
            </a:r>
            <a:r>
              <a:rPr lang="en-US" sz="1200" kern="100" dirty="0">
                <a:solidFill>
                  <a:srgbClr val="C00000"/>
                </a:solidFill>
                <a:effectLst/>
                <a:latin typeface="Calibri" panose="020F0502020204030204" pitchFamily="34" charset="0"/>
                <a:ea typeface="Aptos" panose="020B0004020202020204" pitchFamily="34" charset="0"/>
                <a:cs typeface="Calibri" panose="020F0502020204030204" pitchFamily="34" charset="0"/>
              </a:rPr>
              <a:t>, worthy of love-Mat 3:7, Mat.17:5 “this is my beloved Son, with whom I am well pleased.” The Greek word translated "beloved" is "</a:t>
            </a:r>
            <a:r>
              <a:rPr lang="en-US" sz="1200" kern="100" dirty="0" err="1">
                <a:solidFill>
                  <a:srgbClr val="C00000"/>
                </a:solidFill>
                <a:effectLst/>
                <a:latin typeface="Calibri" panose="020F0502020204030204" pitchFamily="34" charset="0"/>
                <a:ea typeface="Aptos" panose="020B0004020202020204" pitchFamily="34" charset="0"/>
                <a:cs typeface="Calibri" panose="020F0502020204030204" pitchFamily="34" charset="0"/>
              </a:rPr>
              <a:t>agapētos</a:t>
            </a:r>
            <a:r>
              <a:rPr lang="en-US" sz="1200" kern="100" dirty="0">
                <a:solidFill>
                  <a:srgbClr val="C00000"/>
                </a:solidFill>
                <a:effectLst/>
                <a:latin typeface="Calibri" panose="020F0502020204030204" pitchFamily="34" charset="0"/>
                <a:ea typeface="Aptos" panose="020B0004020202020204" pitchFamily="34" charset="0"/>
                <a:cs typeface="Calibri" panose="020F0502020204030204" pitchFamily="34" charset="0"/>
              </a:rPr>
              <a:t>" from the root "</a:t>
            </a:r>
            <a:r>
              <a:rPr lang="en-US" sz="1200" kern="100" dirty="0" err="1">
                <a:solidFill>
                  <a:srgbClr val="C00000"/>
                </a:solidFill>
                <a:effectLst/>
                <a:latin typeface="Calibri" panose="020F0502020204030204" pitchFamily="34" charset="0"/>
                <a:ea typeface="Aptos" panose="020B0004020202020204" pitchFamily="34" charset="0"/>
                <a:cs typeface="Calibri" panose="020F0502020204030204" pitchFamily="34" charset="0"/>
              </a:rPr>
              <a:t>agapeō</a:t>
            </a:r>
            <a:r>
              <a:rPr lang="en-US" sz="1200" kern="100" dirty="0">
                <a:solidFill>
                  <a:srgbClr val="C00000"/>
                </a:solidFill>
                <a:effectLst/>
                <a:latin typeface="Calibri" panose="020F0502020204030204" pitchFamily="34" charset="0"/>
                <a:ea typeface="Aptos" panose="020B0004020202020204" pitchFamily="34" charset="0"/>
                <a:cs typeface="Calibri" panose="020F0502020204030204" pitchFamily="34" charset="0"/>
              </a:rPr>
              <a:t>," the word used to describe God's love for Jesus in Matthew 3:17, "This is My beloved Son." Paul used the same word in Romans 1:7, "To all those in Rome who are </a:t>
            </a:r>
            <a:r>
              <a:rPr lang="en-US" sz="1200" b="1" i="1" kern="100" dirty="0">
                <a:solidFill>
                  <a:srgbClr val="C00000"/>
                </a:solidFill>
                <a:effectLst/>
                <a:latin typeface="Calibri" panose="020F0502020204030204" pitchFamily="34" charset="0"/>
                <a:ea typeface="Aptos" panose="020B0004020202020204" pitchFamily="34" charset="0"/>
                <a:cs typeface="Calibri" panose="020F0502020204030204" pitchFamily="34" charset="0"/>
              </a:rPr>
              <a:t>loved by God</a:t>
            </a:r>
            <a:r>
              <a:rPr lang="en-US" sz="1200" kern="100" dirty="0">
                <a:solidFill>
                  <a:srgbClr val="C00000"/>
                </a:solidFill>
                <a:effectLst/>
                <a:latin typeface="Calibri" panose="020F0502020204030204" pitchFamily="34" charset="0"/>
                <a:ea typeface="Aptos" panose="020B0004020202020204" pitchFamily="34" charset="0"/>
                <a:cs typeface="Calibri" panose="020F0502020204030204" pitchFamily="34" charset="0"/>
              </a:rPr>
              <a:t> and called to be saints."-- Not only does the word "beloved" convey deep affection, but it also infers relationship and belonging.]</a:t>
            </a:r>
            <a:endParaRPr lang="en-US" sz="1200" kern="100" dirty="0">
              <a:solidFill>
                <a:srgbClr val="C00000"/>
              </a:solidFill>
              <a:effectLst/>
              <a:latin typeface="Calibri" panose="020F0502020204030204" pitchFamily="34" charset="0"/>
              <a:ea typeface="Aptos" panose="020B0004020202020204" pitchFamily="34" charset="0"/>
              <a:cs typeface="Times New Roman" panose="02020603050405020304" pitchFamily="18" charset="0"/>
            </a:endParaRPr>
          </a:p>
          <a:p>
            <a:pPr marL="0" marR="0">
              <a:lnSpc>
                <a:spcPct val="115000"/>
              </a:lnSpc>
              <a:spcAft>
                <a:spcPts val="800"/>
              </a:spcAft>
            </a:pPr>
            <a:r>
              <a:rPr lang="en-US" sz="1200" i="1" kern="100" dirty="0">
                <a:effectLst/>
                <a:latin typeface="Calibri" panose="020F0502020204030204" pitchFamily="34" charset="0"/>
                <a:ea typeface="Aptos" panose="020B0004020202020204" pitchFamily="34" charset="0"/>
                <a:cs typeface="Calibri" panose="020F0502020204030204" pitchFamily="34" charset="0"/>
              </a:rPr>
              <a:t> </a:t>
            </a:r>
            <a:r>
              <a:rPr lang="en-US" sz="1200" b="1" i="1" kern="100" dirty="0">
                <a:effectLst/>
                <a:latin typeface="Calibri" panose="020F0502020204030204" pitchFamily="34" charset="0"/>
                <a:ea typeface="Aptos" panose="020B0004020202020204" pitchFamily="34" charset="0"/>
                <a:cs typeface="Calibri" panose="020F0502020204030204" pitchFamily="34" charset="0"/>
              </a:rPr>
              <a:t>In both of them </a:t>
            </a:r>
            <a:r>
              <a:rPr lang="en-US" sz="1200" i="1" kern="100" dirty="0">
                <a:effectLst/>
                <a:latin typeface="Calibri" panose="020F0502020204030204" pitchFamily="34" charset="0"/>
                <a:ea typeface="Aptos" panose="020B0004020202020204" pitchFamily="34" charset="0"/>
                <a:cs typeface="Calibri" panose="020F0502020204030204" pitchFamily="34" charset="0"/>
              </a:rPr>
              <a:t>I am </a:t>
            </a:r>
            <a:r>
              <a:rPr lang="en-US" sz="1200" b="1" i="1" kern="100" dirty="0">
                <a:effectLst/>
                <a:latin typeface="Calibri" panose="020F0502020204030204" pitchFamily="34" charset="0"/>
                <a:ea typeface="Aptos" panose="020B0004020202020204" pitchFamily="34" charset="0"/>
                <a:cs typeface="Calibri" panose="020F0502020204030204" pitchFamily="34" charset="0"/>
              </a:rPr>
              <a:t>stirring up</a:t>
            </a:r>
            <a:r>
              <a:rPr lang="en-US" sz="1200" b="1" i="1" kern="100" dirty="0">
                <a:solidFill>
                  <a:srgbClr val="FF0000"/>
                </a:solidFill>
                <a:effectLst/>
                <a:latin typeface="Calibri" panose="020F0502020204030204" pitchFamily="34" charset="0"/>
                <a:ea typeface="Aptos" panose="020B0004020202020204" pitchFamily="34" charset="0"/>
                <a:cs typeface="Calibri" panose="020F0502020204030204" pitchFamily="34" charset="0"/>
              </a:rPr>
              <a:t> (2 Pet 1:13 – stir up by way of reminder) </a:t>
            </a:r>
            <a:r>
              <a:rPr lang="en-US" sz="1200" kern="100" dirty="0">
                <a:solidFill>
                  <a:srgbClr val="FF0000"/>
                </a:solidFill>
                <a:effectLst/>
                <a:latin typeface="Calibri" panose="020F0502020204030204" pitchFamily="34" charset="0"/>
                <a:ea typeface="Aptos" panose="020B0004020202020204" pitchFamily="34" charset="0"/>
                <a:cs typeface="Calibri" panose="020F0502020204030204" pitchFamily="34" charset="0"/>
              </a:rPr>
              <a:t>[G1326-diegeirō: to wake up, awaken, arouse from sleep-of the sea, agitate-or rising waves]</a:t>
            </a:r>
            <a:r>
              <a:rPr lang="en-US" sz="1200" i="1" kern="100" dirty="0">
                <a:effectLst/>
                <a:latin typeface="Calibri" panose="020F0502020204030204" pitchFamily="34" charset="0"/>
                <a:ea typeface="Aptos" panose="020B0004020202020204" pitchFamily="34" charset="0"/>
                <a:cs typeface="Calibri" panose="020F0502020204030204" pitchFamily="34" charset="0"/>
              </a:rPr>
              <a:t> your sincere mind by way of </a:t>
            </a:r>
            <a:r>
              <a:rPr lang="en-US" sz="1200" b="1" i="1" kern="100" dirty="0">
                <a:effectLst/>
                <a:latin typeface="Calibri" panose="020F0502020204030204" pitchFamily="34" charset="0"/>
                <a:ea typeface="Aptos" panose="020B0004020202020204" pitchFamily="34" charset="0"/>
                <a:cs typeface="Calibri" panose="020F0502020204030204" pitchFamily="34" charset="0"/>
              </a:rPr>
              <a:t>reminder </a:t>
            </a:r>
            <a:r>
              <a:rPr lang="en-US" sz="1200" kern="100" dirty="0">
                <a:solidFill>
                  <a:srgbClr val="FF0000"/>
                </a:solidFill>
                <a:effectLst/>
                <a:latin typeface="Calibri" panose="020F0502020204030204" pitchFamily="34" charset="0"/>
                <a:ea typeface="Aptos" panose="020B0004020202020204" pitchFamily="34" charset="0"/>
                <a:cs typeface="Calibri" panose="020F0502020204030204" pitchFamily="34" charset="0"/>
              </a:rPr>
              <a:t>(G5280-hypomnēsis: having been reminded of, to bring to mind, recall, be mindful of],</a:t>
            </a:r>
            <a:r>
              <a:rPr lang="en-US" sz="1200" kern="100" dirty="0">
                <a:effectLst/>
                <a:latin typeface="Calibri" panose="020F0502020204030204" pitchFamily="34" charset="0"/>
                <a:ea typeface="Aptos" panose="020B0004020202020204" pitchFamily="34" charset="0"/>
                <a:cs typeface="Calibri" panose="020F0502020204030204" pitchFamily="34" charset="0"/>
              </a:rPr>
              <a:t> </a:t>
            </a:r>
            <a:endParaRPr lang="en-US" sz="1200" kern="100" dirty="0">
              <a:effectLst/>
              <a:latin typeface="Calibri" panose="020F0502020204030204" pitchFamily="34" charset="0"/>
              <a:ea typeface="Aptos" panose="020B000402020202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1" kern="100" dirty="0">
                <a:effectLst/>
                <a:latin typeface="Calibri" panose="020F0502020204030204" pitchFamily="34" charset="0"/>
                <a:ea typeface="Aptos" panose="020B0004020202020204" pitchFamily="34" charset="0"/>
                <a:cs typeface="Calibri" panose="020F0502020204030204" pitchFamily="34" charset="0"/>
              </a:rPr>
              <a:t>V.2-3</a:t>
            </a:r>
            <a:r>
              <a:rPr lang="en-US" sz="1200" i="1" kern="100" dirty="0">
                <a:effectLst/>
                <a:latin typeface="Calibri" panose="020F0502020204030204" pitchFamily="34" charset="0"/>
                <a:ea typeface="Aptos" panose="020B0004020202020204" pitchFamily="34" charset="0"/>
                <a:cs typeface="Calibri" panose="020F0502020204030204" pitchFamily="34" charset="0"/>
              </a:rPr>
              <a:t> that you should </a:t>
            </a:r>
            <a:r>
              <a:rPr lang="en-US" sz="1200" b="1" i="1" kern="100" dirty="0">
                <a:effectLst/>
                <a:latin typeface="Calibri" panose="020F0502020204030204" pitchFamily="34" charset="0"/>
                <a:ea typeface="Aptos" panose="020B0004020202020204" pitchFamily="34" charset="0"/>
                <a:cs typeface="Calibri" panose="020F0502020204030204" pitchFamily="34" charset="0"/>
              </a:rPr>
              <a:t>remember</a:t>
            </a:r>
            <a:r>
              <a:rPr lang="en-US" sz="1200" i="1" kern="100" dirty="0">
                <a:effectLst/>
                <a:latin typeface="Calibri" panose="020F0502020204030204" pitchFamily="34" charset="0"/>
                <a:ea typeface="Aptos" panose="020B0004020202020204" pitchFamily="34" charset="0"/>
                <a:cs typeface="Calibri" panose="020F0502020204030204" pitchFamily="34" charset="0"/>
              </a:rPr>
              <a:t> </a:t>
            </a:r>
            <a:r>
              <a:rPr lang="en-US" sz="1200" i="1" kern="100" dirty="0">
                <a:solidFill>
                  <a:srgbClr val="FF0000"/>
                </a:solidFill>
                <a:effectLst/>
                <a:latin typeface="Calibri" panose="020F0502020204030204" pitchFamily="34" charset="0"/>
                <a:ea typeface="Aptos" panose="020B0004020202020204" pitchFamily="34" charset="0"/>
                <a:cs typeface="Calibri" panose="020F0502020204030204" pitchFamily="34" charset="0"/>
              </a:rPr>
              <a:t>(see </a:t>
            </a:r>
            <a:r>
              <a:rPr lang="en-US" sz="1200" b="1" i="1" kern="100" dirty="0">
                <a:solidFill>
                  <a:srgbClr val="FF0000"/>
                </a:solidFill>
                <a:effectLst/>
                <a:latin typeface="Calibri" panose="020F0502020204030204" pitchFamily="34" charset="0"/>
                <a:ea typeface="Aptos" panose="020B0004020202020204" pitchFamily="34" charset="0"/>
                <a:cs typeface="Calibri" panose="020F0502020204030204" pitchFamily="34" charset="0"/>
              </a:rPr>
              <a:t>reminder</a:t>
            </a:r>
            <a:r>
              <a:rPr lang="en-US" sz="1200" i="1" kern="100" dirty="0">
                <a:solidFill>
                  <a:srgbClr val="FF0000"/>
                </a:solidFill>
                <a:effectLst/>
                <a:latin typeface="Calibri" panose="020F0502020204030204" pitchFamily="34" charset="0"/>
                <a:ea typeface="Aptos" panose="020B0004020202020204" pitchFamily="34" charset="0"/>
                <a:cs typeface="Calibri" panose="020F0502020204030204" pitchFamily="34" charset="0"/>
              </a:rPr>
              <a:t> above)</a:t>
            </a:r>
            <a:r>
              <a:rPr lang="en-US" sz="1200" i="1" kern="100" dirty="0">
                <a:effectLst/>
                <a:latin typeface="Calibri" panose="020F0502020204030204" pitchFamily="34" charset="0"/>
                <a:ea typeface="Aptos" panose="020B0004020202020204" pitchFamily="34" charset="0"/>
                <a:cs typeface="Calibri" panose="020F0502020204030204" pitchFamily="34" charset="0"/>
              </a:rPr>
              <a:t> the predictions </a:t>
            </a:r>
            <a:r>
              <a:rPr lang="en-US" sz="1200" i="1" kern="100" dirty="0">
                <a:solidFill>
                  <a:srgbClr val="FF0000"/>
                </a:solidFill>
                <a:effectLst/>
                <a:latin typeface="Calibri" panose="020F0502020204030204" pitchFamily="34" charset="0"/>
                <a:ea typeface="Aptos" panose="020B0004020202020204" pitchFamily="34" charset="0"/>
                <a:cs typeface="Calibri" panose="020F0502020204030204" pitchFamily="34" charset="0"/>
              </a:rPr>
              <a:t>[what they said, the words spoken] </a:t>
            </a:r>
            <a:r>
              <a:rPr lang="en-US" sz="1200" i="1" kern="100" dirty="0">
                <a:effectLst/>
                <a:latin typeface="Calibri" panose="020F0502020204030204" pitchFamily="34" charset="0"/>
                <a:ea typeface="Aptos" panose="020B0004020202020204" pitchFamily="34" charset="0"/>
                <a:cs typeface="Calibri" panose="020F0502020204030204" pitchFamily="34" charset="0"/>
              </a:rPr>
              <a:t>of the holy prophets and the commandment of the Lord and Savior through your apostles, </a:t>
            </a:r>
            <a:r>
              <a:rPr lang="en-US" sz="1200" i="1" kern="100" baseline="30000" dirty="0">
                <a:effectLst/>
                <a:latin typeface="Calibri" panose="020F0502020204030204" pitchFamily="34" charset="0"/>
                <a:ea typeface="Aptos" panose="020B0004020202020204" pitchFamily="34" charset="0"/>
                <a:cs typeface="Calibri" panose="020F0502020204030204" pitchFamily="34" charset="0"/>
              </a:rPr>
              <a:t>3</a:t>
            </a:r>
            <a:r>
              <a:rPr lang="en-US" sz="1200" i="1" kern="100" dirty="0">
                <a:effectLst/>
                <a:latin typeface="Calibri" panose="020F0502020204030204" pitchFamily="34" charset="0"/>
                <a:ea typeface="Aptos" panose="020B0004020202020204" pitchFamily="34" charset="0"/>
                <a:cs typeface="Calibri" panose="020F0502020204030204" pitchFamily="34" charset="0"/>
              </a:rPr>
              <a:t> knowing this first of all, that scoffers </a:t>
            </a:r>
            <a:r>
              <a:rPr lang="en-US" sz="1200" i="1" kern="100" dirty="0">
                <a:solidFill>
                  <a:srgbClr val="FF0000"/>
                </a:solidFill>
                <a:effectLst/>
                <a:latin typeface="Calibri" panose="020F0502020204030204" pitchFamily="34" charset="0"/>
                <a:ea typeface="Aptos" panose="020B0004020202020204" pitchFamily="34" charset="0"/>
                <a:cs typeface="Calibri" panose="020F0502020204030204" pitchFamily="34" charset="0"/>
              </a:rPr>
              <a:t>(G1703-empaiktēs: mockers, false teachers)  </a:t>
            </a:r>
            <a:r>
              <a:rPr lang="en-US" sz="1200" i="1" kern="100" dirty="0">
                <a:effectLst/>
                <a:latin typeface="Calibri" panose="020F0502020204030204" pitchFamily="34" charset="0"/>
                <a:ea typeface="Aptos" panose="020B0004020202020204" pitchFamily="34" charset="0"/>
                <a:cs typeface="Calibri" panose="020F0502020204030204" pitchFamily="34" charset="0"/>
              </a:rPr>
              <a:t>will come in the </a:t>
            </a:r>
            <a:r>
              <a:rPr lang="en-US" sz="1200" b="1" i="1" kern="100" dirty="0">
                <a:effectLst/>
                <a:latin typeface="Calibri" panose="020F0502020204030204" pitchFamily="34" charset="0"/>
                <a:ea typeface="Aptos" panose="020B0004020202020204" pitchFamily="34" charset="0"/>
                <a:cs typeface="Calibri" panose="020F0502020204030204" pitchFamily="34" charset="0"/>
              </a:rPr>
              <a:t>last days</a:t>
            </a:r>
            <a:r>
              <a:rPr lang="en-US" sz="1200" i="1" kern="100" dirty="0">
                <a:effectLst/>
                <a:latin typeface="Calibri" panose="020F0502020204030204" pitchFamily="34" charset="0"/>
                <a:ea typeface="Aptos" panose="020B0004020202020204" pitchFamily="34" charset="0"/>
                <a:cs typeface="Calibri" panose="020F0502020204030204" pitchFamily="34" charset="0"/>
              </a:rPr>
              <a:t> </a:t>
            </a:r>
            <a:r>
              <a:rPr lang="en-US" sz="1200" b="1" kern="100" dirty="0">
                <a:solidFill>
                  <a:srgbClr val="FF0000"/>
                </a:solidFill>
                <a:effectLst/>
                <a:latin typeface="Calibri" panose="020F0502020204030204" pitchFamily="34" charset="0"/>
                <a:ea typeface="Aptos" panose="020B0004020202020204" pitchFamily="34" charset="0"/>
                <a:cs typeface="Calibri" panose="020F0502020204030204" pitchFamily="34" charset="0"/>
              </a:rPr>
              <a:t>(</a:t>
            </a:r>
            <a:r>
              <a:rPr lang="en-US" sz="1200" kern="100" dirty="0">
                <a:solidFill>
                  <a:srgbClr val="FF0000"/>
                </a:solidFill>
                <a:effectLst/>
                <a:latin typeface="Calibri" panose="020F0502020204030204" pitchFamily="34" charset="0"/>
                <a:ea typeface="Aptos" panose="020B0004020202020204" pitchFamily="34" charset="0"/>
                <a:cs typeface="Calibri" panose="020F0502020204030204" pitchFamily="34" charset="0"/>
              </a:rPr>
              <a:t>not some nebulous, undefined point in time </a:t>
            </a:r>
            <a:r>
              <a:rPr lang="en-US" sz="1200" b="1" kern="100" dirty="0">
                <a:solidFill>
                  <a:srgbClr val="FF0000"/>
                </a:solidFill>
                <a:effectLst/>
                <a:latin typeface="Calibri" panose="020F0502020204030204" pitchFamily="34" charset="0"/>
                <a:ea typeface="Aptos" panose="020B0004020202020204" pitchFamily="34" charset="0"/>
                <a:cs typeface="Calibri" panose="020F0502020204030204" pitchFamily="34" charset="0"/>
              </a:rPr>
              <a:t>– the last days began at Pentecost </a:t>
            </a:r>
            <a:r>
              <a:rPr lang="en-US" sz="1200" kern="100" dirty="0">
                <a:solidFill>
                  <a:srgbClr val="FF0000"/>
                </a:solidFill>
                <a:effectLst/>
                <a:latin typeface="Calibri" panose="020F0502020204030204" pitchFamily="34" charset="0"/>
                <a:ea typeface="Aptos" panose="020B0004020202020204" pitchFamily="34" charset="0"/>
                <a:cs typeface="Calibri" panose="020F0502020204030204" pitchFamily="34" charset="0"/>
              </a:rPr>
              <a:t>– 1 Cor 10:22 Paul told the believers in Corinth that they were living in “the last days”</a:t>
            </a:r>
            <a:r>
              <a:rPr lang="en-US" sz="1200" b="1" kern="100" dirty="0">
                <a:solidFill>
                  <a:srgbClr val="FF0000"/>
                </a:solidFill>
                <a:effectLst/>
                <a:latin typeface="Calibri" panose="020F0502020204030204" pitchFamily="34" charset="0"/>
                <a:ea typeface="Aptos" panose="020B0004020202020204" pitchFamily="34" charset="0"/>
                <a:cs typeface="Calibri" panose="020F0502020204030204" pitchFamily="34" charset="0"/>
              </a:rPr>
              <a:t> </a:t>
            </a:r>
            <a:r>
              <a:rPr lang="en-US" sz="1200" i="1" kern="100" dirty="0">
                <a:effectLst/>
                <a:latin typeface="Calibri" panose="020F0502020204030204" pitchFamily="34" charset="0"/>
                <a:ea typeface="Aptos" panose="020B0004020202020204" pitchFamily="34" charset="0"/>
                <a:cs typeface="Calibri" panose="020F0502020204030204" pitchFamily="34" charset="0"/>
              </a:rPr>
              <a:t>with scoffing, following their </a:t>
            </a:r>
            <a:r>
              <a:rPr lang="en-US" sz="1200" i="1" kern="100" dirty="0">
                <a:solidFill>
                  <a:srgbClr val="FF0000"/>
                </a:solidFill>
                <a:effectLst/>
                <a:latin typeface="Calibri" panose="020F0502020204030204" pitchFamily="34" charset="0"/>
                <a:ea typeface="Aptos" panose="020B0004020202020204" pitchFamily="34" charset="0"/>
                <a:cs typeface="Calibri" panose="020F0502020204030204" pitchFamily="34" charset="0"/>
              </a:rPr>
              <a:t>(the false teachers/ mockers/scoffers) </a:t>
            </a:r>
            <a:r>
              <a:rPr lang="en-US" sz="1200" i="1" kern="100" dirty="0">
                <a:effectLst/>
                <a:latin typeface="Calibri" panose="020F0502020204030204" pitchFamily="34" charset="0"/>
                <a:ea typeface="Aptos" panose="020B0004020202020204" pitchFamily="34" charset="0"/>
                <a:cs typeface="Calibri" panose="020F0502020204030204" pitchFamily="34" charset="0"/>
              </a:rPr>
              <a:t>own sinful desires </a:t>
            </a:r>
            <a:r>
              <a:rPr lang="en-US" sz="1200" i="1" kern="100" dirty="0">
                <a:solidFill>
                  <a:srgbClr val="FF0000"/>
                </a:solidFill>
                <a:effectLst/>
                <a:latin typeface="Calibri" panose="020F0502020204030204" pitchFamily="34" charset="0"/>
                <a:ea typeface="Aptos" panose="020B0004020202020204" pitchFamily="34" charset="0"/>
                <a:cs typeface="Calibri" panose="020F0502020204030204" pitchFamily="34" charset="0"/>
              </a:rPr>
              <a:t>(</a:t>
            </a:r>
            <a:r>
              <a:rPr lang="en-US" sz="1200" b="1" i="1" kern="100" dirty="0">
                <a:solidFill>
                  <a:srgbClr val="FF0000"/>
                </a:solidFill>
                <a:effectLst/>
                <a:latin typeface="Calibri" panose="020F0502020204030204" pitchFamily="34" charset="0"/>
                <a:ea typeface="Aptos" panose="020B0004020202020204" pitchFamily="34" charset="0"/>
                <a:cs typeface="Calibri" panose="020F0502020204030204" pitchFamily="34" charset="0"/>
              </a:rPr>
              <a:t>ALT Translation</a:t>
            </a:r>
            <a:r>
              <a:rPr lang="en-US" sz="1200" i="1" kern="100" dirty="0">
                <a:solidFill>
                  <a:srgbClr val="FF0000"/>
                </a:solidFill>
                <a:effectLst/>
                <a:latin typeface="Calibri" panose="020F0502020204030204" pitchFamily="34" charset="0"/>
                <a:ea typeface="Aptos" panose="020B0004020202020204" pitchFamily="34" charset="0"/>
                <a:cs typeface="Calibri" panose="020F0502020204030204" pitchFamily="34" charset="0"/>
              </a:rPr>
              <a:t>: NIV-their own evil desires, NKJV-walking according to their own lusts)</a:t>
            </a:r>
            <a:r>
              <a:rPr lang="en-US" sz="1200" i="1" kern="100" dirty="0">
                <a:effectLst/>
                <a:latin typeface="Calibri" panose="020F0502020204030204" pitchFamily="34" charset="0"/>
                <a:ea typeface="Aptos" panose="020B0004020202020204" pitchFamily="34" charset="0"/>
                <a:cs typeface="Calibri" panose="020F0502020204030204" pitchFamily="34" charset="0"/>
              </a:rPr>
              <a:t>.</a:t>
            </a:r>
            <a:endParaRPr lang="en-US" sz="1200" kern="100" dirty="0">
              <a:effectLst/>
              <a:latin typeface="Calibri" panose="020F0502020204030204" pitchFamily="34" charset="0"/>
              <a:ea typeface="Aptos" panose="020B0004020202020204" pitchFamily="34" charset="0"/>
              <a:cs typeface="Times New Roman" panose="02020603050405020304" pitchFamily="18" charset="0"/>
            </a:endParaRPr>
          </a:p>
          <a:p>
            <a:r>
              <a:rPr lang="en-US" b="1" dirty="0">
                <a:latin typeface="Arial" panose="020B0604020202020204" pitchFamily="34" charset="0"/>
                <a:cs typeface="Arial" panose="020B0604020202020204" pitchFamily="34" charset="0"/>
              </a:rPr>
              <a:t>Remind</a:t>
            </a:r>
            <a:r>
              <a:rPr lang="en-US" dirty="0">
                <a:latin typeface="Arial" panose="020B0604020202020204" pitchFamily="34" charset="0"/>
                <a:cs typeface="Arial" panose="020B0604020202020204" pitchFamily="34" charset="0"/>
              </a:rPr>
              <a:t>-2 Pet 1:2; </a:t>
            </a:r>
            <a:r>
              <a:rPr lang="en-US" b="1" dirty="0">
                <a:latin typeface="Arial" panose="020B0604020202020204" pitchFamily="34" charset="0"/>
                <a:cs typeface="Arial" panose="020B0604020202020204" pitchFamily="34" charset="0"/>
              </a:rPr>
              <a:t>Reminde</a:t>
            </a:r>
            <a:r>
              <a:rPr lang="en-US" dirty="0">
                <a:latin typeface="Arial" panose="020B0604020202020204" pitchFamily="34" charset="0"/>
                <a:cs typeface="Arial" panose="020B0604020202020204" pitchFamily="34" charset="0"/>
              </a:rPr>
              <a:t>r-2Pet 1:13, 3:1, </a:t>
            </a:r>
            <a:r>
              <a:rPr lang="en-US" b="1" dirty="0">
                <a:latin typeface="Arial" panose="020B0604020202020204" pitchFamily="34" charset="0"/>
                <a:cs typeface="Arial" panose="020B0604020202020204" pitchFamily="34" charset="0"/>
              </a:rPr>
              <a:t>Remember</a:t>
            </a:r>
            <a:r>
              <a:rPr lang="en-US" dirty="0">
                <a:latin typeface="Arial" panose="020B0604020202020204" pitchFamily="34" charset="0"/>
                <a:cs typeface="Arial" panose="020B0604020202020204" pitchFamily="34" charset="0"/>
              </a:rPr>
              <a:t> 2 Pet 3:2, </a:t>
            </a:r>
            <a:r>
              <a:rPr lang="en-US" b="1" dirty="0">
                <a:latin typeface="Arial" panose="020B0604020202020204" pitchFamily="34" charset="0"/>
                <a:cs typeface="Arial" panose="020B0604020202020204" pitchFamily="34" charset="0"/>
              </a:rPr>
              <a:t>forgotten</a:t>
            </a:r>
            <a:r>
              <a:rPr lang="en-US" dirty="0">
                <a:latin typeface="Arial" panose="020B0604020202020204" pitchFamily="34" charset="0"/>
                <a:cs typeface="Arial" panose="020B0604020202020204" pitchFamily="34" charset="0"/>
              </a:rPr>
              <a:t>: 2 Pet 1:9; </a:t>
            </a:r>
            <a:r>
              <a:rPr lang="en-US" b="1" dirty="0">
                <a:latin typeface="Arial" panose="020B0604020202020204" pitchFamily="34" charset="0"/>
                <a:cs typeface="Arial" panose="020B0604020202020204" pitchFamily="34" charset="0"/>
              </a:rPr>
              <a:t>Knowledge</a:t>
            </a:r>
            <a:r>
              <a:rPr lang="en-US" dirty="0">
                <a:latin typeface="Arial" panose="020B0604020202020204" pitchFamily="34" charset="0"/>
                <a:cs typeface="Arial" panose="020B0604020202020204" pitchFamily="34" charset="0"/>
              </a:rPr>
              <a:t>: 2 Pet 1:2, 3, 5, 6, 8, 2:20, 3:18; </a:t>
            </a:r>
            <a:r>
              <a:rPr lang="en-US" b="1" dirty="0">
                <a:latin typeface="Arial" panose="020B0604020202020204" pitchFamily="34" charset="0"/>
                <a:cs typeface="Arial" panose="020B0604020202020204" pitchFamily="34" charset="0"/>
              </a:rPr>
              <a:t>Know:</a:t>
            </a:r>
            <a:r>
              <a:rPr lang="en-US" dirty="0">
                <a:latin typeface="Arial" panose="020B0604020202020204" pitchFamily="34" charset="0"/>
                <a:cs typeface="Arial" panose="020B0604020202020204" pitchFamily="34" charset="0"/>
              </a:rPr>
              <a:t> 2 Pet 1:12, 14; </a:t>
            </a:r>
            <a:r>
              <a:rPr lang="en-US" b="1" dirty="0">
                <a:latin typeface="Arial" panose="020B0604020202020204" pitchFamily="34" charset="0"/>
                <a:cs typeface="Arial" panose="020B0604020202020204" pitchFamily="34" charset="0"/>
              </a:rPr>
              <a:t>Knowing: 1 Pet 1:18, 5:9; 2 Pet 1:20, 2:21, 3:3, 17,</a:t>
            </a:r>
          </a:p>
        </p:txBody>
      </p:sp>
      <p:sp>
        <p:nvSpPr>
          <p:cNvPr id="4" name="Slide Number Placeholder 3">
            <a:extLst>
              <a:ext uri="{FF2B5EF4-FFF2-40B4-BE49-F238E27FC236}">
                <a16:creationId xmlns:a16="http://schemas.microsoft.com/office/drawing/2014/main" id="{EDCDC729-5F31-CC8E-4431-2B3B04970DEA}"/>
              </a:ext>
            </a:extLst>
          </p:cNvPr>
          <p:cNvSpPr>
            <a:spLocks noGrp="1"/>
          </p:cNvSpPr>
          <p:nvPr>
            <p:ph type="sldNum" sz="quarter" idx="5"/>
          </p:nvPr>
        </p:nvSpPr>
        <p:spPr/>
        <p:txBody>
          <a:bodyPr/>
          <a:lstStyle/>
          <a:p>
            <a:fld id="{3D321568-D943-4C90-93D2-82904CD4BF7B}" type="slidenum">
              <a:rPr lang="en-US" smtClean="0"/>
              <a:t>4</a:t>
            </a:fld>
            <a:endParaRPr lang="en-US"/>
          </a:p>
        </p:txBody>
      </p:sp>
    </p:spTree>
    <p:extLst>
      <p:ext uri="{BB962C8B-B14F-4D97-AF65-F5344CB8AC3E}">
        <p14:creationId xmlns:p14="http://schemas.microsoft.com/office/powerpoint/2010/main" val="12361386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12016F-DFEA-9EC3-AE48-30BE489ABE1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EB6F54B-759E-738C-AFDC-773F73FFCD8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7831930-C1B8-D7C6-8C3B-6537D3746B22}"/>
              </a:ext>
            </a:extLst>
          </p:cNvPr>
          <p:cNvSpPr>
            <a:spLocks noGrp="1"/>
          </p:cNvSpPr>
          <p:nvPr>
            <p:ph type="body" idx="1"/>
          </p:nvPr>
        </p:nvSpPr>
        <p:spPr/>
        <p:txBody>
          <a:bodyPr/>
          <a:lstStyle/>
          <a:p>
            <a:pPr marL="0" marR="0">
              <a:lnSpc>
                <a:spcPct val="115000"/>
              </a:lnSpc>
              <a:spcAft>
                <a:spcPts val="800"/>
              </a:spcAft>
            </a:pPr>
            <a:r>
              <a:rPr lang="en-US" sz="1200" b="1" kern="100" dirty="0">
                <a:effectLst/>
                <a:latin typeface="Calibri" panose="020F0502020204030204" pitchFamily="34" charset="0"/>
                <a:ea typeface="Aptos" panose="020B0004020202020204" pitchFamily="34" charset="0"/>
                <a:cs typeface="Calibri" panose="020F0502020204030204" pitchFamily="34" charset="0"/>
              </a:rPr>
              <a:t>V.4-6</a:t>
            </a:r>
            <a:r>
              <a:rPr lang="en-US" sz="1200" kern="100" baseline="30000" dirty="0">
                <a:effectLst/>
                <a:latin typeface="Calibri" panose="020F0502020204030204" pitchFamily="34" charset="0"/>
                <a:ea typeface="Aptos" panose="020B0004020202020204" pitchFamily="34" charset="0"/>
                <a:cs typeface="Calibri" panose="020F0502020204030204" pitchFamily="34" charset="0"/>
              </a:rPr>
              <a:t> 4</a:t>
            </a:r>
            <a:r>
              <a:rPr lang="en-US" sz="1200" kern="100" dirty="0">
                <a:effectLst/>
                <a:latin typeface="Calibri" panose="020F0502020204030204" pitchFamily="34" charset="0"/>
                <a:ea typeface="Aptos" panose="020B0004020202020204" pitchFamily="34" charset="0"/>
                <a:cs typeface="Calibri" panose="020F0502020204030204" pitchFamily="34" charset="0"/>
              </a:rPr>
              <a:t> They will say, "Where is the promise of his coming? For ever since the fathers fell asleep, all things are continuing as they were from the beginning of creation."</a:t>
            </a:r>
            <a:r>
              <a:rPr lang="en-US" sz="1200" b="1" kern="100" dirty="0">
                <a:effectLst/>
                <a:latin typeface="Calibri" panose="020F0502020204030204" pitchFamily="34" charset="0"/>
                <a:ea typeface="Aptos" panose="020B0004020202020204" pitchFamily="34" charset="0"/>
                <a:cs typeface="Calibri" panose="020F0502020204030204" pitchFamily="34" charset="0"/>
              </a:rPr>
              <a:t> </a:t>
            </a:r>
            <a:endParaRPr lang="en-US" sz="1200" kern="100" dirty="0">
              <a:effectLst/>
              <a:latin typeface="Calibri" panose="020F0502020204030204" pitchFamily="34" charset="0"/>
              <a:ea typeface="Aptos" panose="020B0004020202020204" pitchFamily="34" charset="0"/>
              <a:cs typeface="Times New Roman" panose="02020603050405020304" pitchFamily="18" charset="0"/>
            </a:endParaRPr>
          </a:p>
          <a:p>
            <a:pPr marL="342900" marR="0" lvl="0" indent="-342900">
              <a:lnSpc>
                <a:spcPct val="115000"/>
              </a:lnSpc>
              <a:spcAft>
                <a:spcPts val="800"/>
              </a:spcAft>
              <a:buFont typeface="Symbol" panose="05050102010706020507" pitchFamily="18" charset="2"/>
              <a:buChar char=""/>
            </a:pPr>
            <a:r>
              <a:rPr lang="en-US" sz="1200" kern="100" dirty="0">
                <a:solidFill>
                  <a:srgbClr val="FF0000"/>
                </a:solidFill>
                <a:effectLst/>
                <a:latin typeface="Calibri" panose="020F0502020204030204" pitchFamily="34" charset="0"/>
                <a:ea typeface="Aptos" panose="020B0004020202020204" pitchFamily="34" charset="0"/>
                <a:cs typeface="Calibri" panose="020F0502020204030204" pitchFamily="34" charset="0"/>
              </a:rPr>
              <a:t>The fathers – a reference to the patriarchs</a:t>
            </a:r>
            <a:endParaRPr lang="en-US" sz="1200" kern="100" dirty="0">
              <a:effectLst/>
              <a:latin typeface="Calibri" panose="020F0502020204030204" pitchFamily="34" charset="0"/>
              <a:ea typeface="Aptos" panose="020B0004020202020204" pitchFamily="34" charset="0"/>
              <a:cs typeface="Times New Roman" panose="02020603050405020304" pitchFamily="18" charset="0"/>
            </a:endParaRPr>
          </a:p>
          <a:p>
            <a:pPr marL="0" marR="0">
              <a:lnSpc>
                <a:spcPct val="115000"/>
              </a:lnSpc>
              <a:spcAft>
                <a:spcPts val="800"/>
              </a:spcAft>
            </a:pPr>
            <a:r>
              <a:rPr lang="en-US" sz="1200" kern="100" baseline="30000" dirty="0">
                <a:effectLst/>
                <a:latin typeface="Calibri" panose="020F0502020204030204" pitchFamily="34" charset="0"/>
                <a:ea typeface="Aptos" panose="020B0004020202020204" pitchFamily="34" charset="0"/>
                <a:cs typeface="Calibri" panose="020F0502020204030204" pitchFamily="34" charset="0"/>
              </a:rPr>
              <a:t>5</a:t>
            </a:r>
            <a:r>
              <a:rPr lang="en-US" sz="1200" kern="100" dirty="0">
                <a:effectLst/>
                <a:latin typeface="Calibri" panose="020F0502020204030204" pitchFamily="34" charset="0"/>
                <a:ea typeface="Aptos" panose="020B0004020202020204" pitchFamily="34" charset="0"/>
                <a:cs typeface="Calibri" panose="020F0502020204030204" pitchFamily="34" charset="0"/>
              </a:rPr>
              <a:t> </a:t>
            </a:r>
            <a:r>
              <a:rPr lang="en-US" sz="1200" b="1" kern="100" dirty="0">
                <a:effectLst/>
                <a:latin typeface="Calibri" panose="020F0502020204030204" pitchFamily="34" charset="0"/>
                <a:ea typeface="Aptos" panose="020B0004020202020204" pitchFamily="34" charset="0"/>
                <a:cs typeface="Calibri" panose="020F0502020204030204" pitchFamily="34" charset="0"/>
              </a:rPr>
              <a:t>For they deliberately overlook this fact</a:t>
            </a:r>
            <a:r>
              <a:rPr lang="en-US" sz="1200" kern="100" dirty="0">
                <a:effectLst/>
                <a:latin typeface="Calibri" panose="020F0502020204030204" pitchFamily="34" charset="0"/>
                <a:ea typeface="Aptos" panose="020B0004020202020204" pitchFamily="34" charset="0"/>
                <a:cs typeface="Calibri" panose="020F0502020204030204" pitchFamily="34" charset="0"/>
              </a:rPr>
              <a:t>, that the heavens existed long ago, and the earth was formed out of water and through water by the word of God,</a:t>
            </a:r>
            <a:r>
              <a:rPr lang="en-US" sz="1200" b="1" kern="100" dirty="0">
                <a:effectLst/>
                <a:latin typeface="Calibri" panose="020F0502020204030204" pitchFamily="34" charset="0"/>
                <a:ea typeface="Aptos" panose="020B0004020202020204" pitchFamily="34" charset="0"/>
                <a:cs typeface="Calibri" panose="020F0502020204030204" pitchFamily="34" charset="0"/>
              </a:rPr>
              <a:t> </a:t>
            </a:r>
            <a:r>
              <a:rPr lang="en-US" sz="1200" kern="100" baseline="30000" dirty="0">
                <a:effectLst/>
                <a:latin typeface="Calibri" panose="020F0502020204030204" pitchFamily="34" charset="0"/>
                <a:ea typeface="Aptos" panose="020B0004020202020204" pitchFamily="34" charset="0"/>
                <a:cs typeface="Calibri" panose="020F0502020204030204" pitchFamily="34" charset="0"/>
              </a:rPr>
              <a:t>6</a:t>
            </a:r>
            <a:r>
              <a:rPr lang="en-US" sz="1200" kern="100" dirty="0">
                <a:effectLst/>
                <a:latin typeface="Calibri" panose="020F0502020204030204" pitchFamily="34" charset="0"/>
                <a:ea typeface="Aptos" panose="020B0004020202020204" pitchFamily="34" charset="0"/>
                <a:cs typeface="Calibri" panose="020F0502020204030204" pitchFamily="34" charset="0"/>
              </a:rPr>
              <a:t> and that by means of these the world that then existed was deluged with water and perished.</a:t>
            </a:r>
            <a:r>
              <a:rPr lang="en-US" sz="1200" b="1" kern="100" dirty="0">
                <a:effectLst/>
                <a:latin typeface="Calibri" panose="020F0502020204030204" pitchFamily="34" charset="0"/>
                <a:ea typeface="Aptos" panose="020B0004020202020204" pitchFamily="34" charset="0"/>
                <a:cs typeface="Calibri" panose="020F0502020204030204" pitchFamily="34" charset="0"/>
              </a:rPr>
              <a:t> </a:t>
            </a:r>
            <a:endParaRPr lang="en-US" sz="1200" kern="100" dirty="0">
              <a:effectLst/>
              <a:latin typeface="Calibri" panose="020F0502020204030204" pitchFamily="34" charset="0"/>
              <a:ea typeface="Aptos" panose="020B0004020202020204" pitchFamily="34" charset="0"/>
              <a:cs typeface="Times New Roman" panose="02020603050405020304" pitchFamily="18" charset="0"/>
            </a:endParaRPr>
          </a:p>
          <a:p>
            <a:pPr marL="342900" marR="0" lvl="0" indent="-342900">
              <a:lnSpc>
                <a:spcPct val="115000"/>
              </a:lnSpc>
              <a:buFont typeface="Symbol" panose="05050102010706020507" pitchFamily="18" charset="2"/>
              <a:buChar char=""/>
            </a:pPr>
            <a:r>
              <a:rPr lang="en-US" sz="1200" kern="100" dirty="0">
                <a:solidFill>
                  <a:srgbClr val="FF0000"/>
                </a:solidFill>
                <a:effectLst/>
                <a:latin typeface="Calibri" panose="020F0502020204030204" pitchFamily="34" charset="0"/>
                <a:ea typeface="Aptos" panose="020B0004020202020204" pitchFamily="34" charset="0"/>
                <a:cs typeface="Calibri" panose="020F0502020204030204" pitchFamily="34" charset="0"/>
              </a:rPr>
              <a:t>The rebellion of the false prophet is intentional – they deliberately overlook Truth and purposely dismiss facts.</a:t>
            </a:r>
            <a:endParaRPr lang="en-US" sz="1200" kern="100" dirty="0">
              <a:effectLst/>
              <a:latin typeface="Calibri" panose="020F0502020204030204" pitchFamily="34" charset="0"/>
              <a:ea typeface="Aptos" panose="020B0004020202020204" pitchFamily="34" charset="0"/>
              <a:cs typeface="Times New Roman" panose="02020603050405020304" pitchFamily="18" charset="0"/>
            </a:endParaRPr>
          </a:p>
          <a:p>
            <a:pPr marL="342900" marR="0" lvl="0" indent="-342900">
              <a:lnSpc>
                <a:spcPct val="115000"/>
              </a:lnSpc>
              <a:buFont typeface="Symbol" panose="05050102010706020507" pitchFamily="18" charset="2"/>
              <a:buChar char=""/>
            </a:pPr>
            <a:r>
              <a:rPr lang="en-US" sz="1200" kern="100" dirty="0">
                <a:solidFill>
                  <a:srgbClr val="FF0000"/>
                </a:solidFill>
                <a:effectLst/>
                <a:latin typeface="Calibri" panose="020F0502020204030204" pitchFamily="34" charset="0"/>
                <a:ea typeface="Aptos" panose="020B0004020202020204" pitchFamily="34" charset="0"/>
                <a:cs typeface="Calibri" panose="020F0502020204030204" pitchFamily="34" charset="0"/>
              </a:rPr>
              <a:t>Peter references the creation of the world (Gen. 1): God formed the earth, sky, and bodies of water through the separation of the waters </a:t>
            </a:r>
            <a:endParaRPr lang="en-US" sz="1200" kern="100" dirty="0">
              <a:effectLst/>
              <a:latin typeface="Calibri" panose="020F0502020204030204" pitchFamily="34" charset="0"/>
              <a:ea typeface="Aptos" panose="020B0004020202020204" pitchFamily="34" charset="0"/>
              <a:cs typeface="Times New Roman" panose="02020603050405020304" pitchFamily="18" charset="0"/>
            </a:endParaRPr>
          </a:p>
          <a:p>
            <a:pPr marL="342900" marR="0" lvl="0" indent="-342900">
              <a:lnSpc>
                <a:spcPct val="115000"/>
              </a:lnSpc>
              <a:buFont typeface="Symbol" panose="05050102010706020507" pitchFamily="18" charset="2"/>
              <a:buChar char=""/>
            </a:pPr>
            <a:r>
              <a:rPr lang="en-US" sz="1200" kern="100" dirty="0">
                <a:solidFill>
                  <a:srgbClr val="FF0000"/>
                </a:solidFill>
                <a:effectLst/>
                <a:latin typeface="Calibri" panose="020F0502020204030204" pitchFamily="34" charset="0"/>
                <a:ea typeface="Aptos" panose="020B0004020202020204" pitchFamily="34" charset="0"/>
                <a:cs typeface="Calibri" panose="020F0502020204030204" pitchFamily="34" charset="0"/>
              </a:rPr>
              <a:t>God destroyed the world with water – Gen 6-9 Noah and the Ark</a:t>
            </a:r>
            <a:endParaRPr lang="en-US" sz="1200" kern="100" dirty="0">
              <a:effectLst/>
              <a:latin typeface="Calibri" panose="020F0502020204030204" pitchFamily="34" charset="0"/>
              <a:ea typeface="Aptos" panose="020B0004020202020204" pitchFamily="34" charset="0"/>
              <a:cs typeface="Times New Roman" panose="02020603050405020304" pitchFamily="18" charset="0"/>
            </a:endParaRPr>
          </a:p>
          <a:p>
            <a:pPr marL="342900" marR="0" lvl="0" indent="-342900">
              <a:lnSpc>
                <a:spcPct val="115000"/>
              </a:lnSpc>
              <a:spcAft>
                <a:spcPts val="800"/>
              </a:spcAft>
              <a:buFont typeface="Symbol" panose="05050102010706020507" pitchFamily="18" charset="2"/>
              <a:buChar char=""/>
            </a:pPr>
            <a:r>
              <a:rPr lang="en-US" sz="1200" kern="100" dirty="0">
                <a:solidFill>
                  <a:srgbClr val="FF0000"/>
                </a:solidFill>
                <a:effectLst/>
                <a:latin typeface="Calibri" panose="020F0502020204030204" pitchFamily="34" charset="0"/>
                <a:ea typeface="Aptos" panose="020B0004020202020204" pitchFamily="34" charset="0"/>
                <a:cs typeface="Calibri" panose="020F0502020204030204" pitchFamily="34" charset="0"/>
              </a:rPr>
              <a:t>Scoffers refusing to acknowledge God will not stop God’s judgment from being carried out</a:t>
            </a:r>
            <a:endParaRPr lang="en-US" sz="1200" kern="100" dirty="0">
              <a:effectLst/>
              <a:latin typeface="Calibri" panose="020F0502020204030204" pitchFamily="34" charset="0"/>
              <a:ea typeface="Aptos" panose="020B0004020202020204" pitchFamily="34" charset="0"/>
              <a:cs typeface="Times New Roman" panose="02020603050405020304" pitchFamily="18" charset="0"/>
            </a:endParaRPr>
          </a:p>
          <a:p>
            <a:pPr marL="0" marR="0">
              <a:lnSpc>
                <a:spcPct val="115000"/>
              </a:lnSpc>
              <a:spcAft>
                <a:spcPts val="800"/>
              </a:spcAft>
            </a:pPr>
            <a:r>
              <a:rPr lang="en-US" sz="1200" b="1" kern="100" dirty="0">
                <a:effectLst/>
                <a:latin typeface="Calibri" panose="020F0502020204030204" pitchFamily="34" charset="0"/>
                <a:ea typeface="Aptos" panose="020B0004020202020204" pitchFamily="34" charset="0"/>
                <a:cs typeface="Calibri" panose="020F0502020204030204" pitchFamily="34" charset="0"/>
              </a:rPr>
              <a:t>V. 7</a:t>
            </a:r>
            <a:r>
              <a:rPr lang="en-US" sz="1200" kern="100" dirty="0">
                <a:effectLst/>
                <a:latin typeface="Calibri" panose="020F0502020204030204" pitchFamily="34" charset="0"/>
                <a:ea typeface="Aptos" panose="020B0004020202020204" pitchFamily="34" charset="0"/>
                <a:cs typeface="Calibri" panose="020F0502020204030204" pitchFamily="34" charset="0"/>
              </a:rPr>
              <a:t> But by the </a:t>
            </a:r>
            <a:r>
              <a:rPr lang="en-US" sz="1200" b="1" kern="100" dirty="0">
                <a:effectLst/>
                <a:latin typeface="Calibri" panose="020F0502020204030204" pitchFamily="34" charset="0"/>
                <a:ea typeface="Aptos" panose="020B0004020202020204" pitchFamily="34" charset="0"/>
                <a:cs typeface="Calibri" panose="020F0502020204030204" pitchFamily="34" charset="0"/>
              </a:rPr>
              <a:t>same word </a:t>
            </a:r>
            <a:r>
              <a:rPr lang="en-US" sz="1200" kern="100" dirty="0">
                <a:solidFill>
                  <a:srgbClr val="FF0000"/>
                </a:solidFill>
                <a:effectLst/>
                <a:latin typeface="Calibri" panose="020F0502020204030204" pitchFamily="34" charset="0"/>
                <a:ea typeface="Aptos" panose="020B0004020202020204" pitchFamily="34" charset="0"/>
                <a:cs typeface="Calibri" panose="020F0502020204030204" pitchFamily="34" charset="0"/>
              </a:rPr>
              <a:t>[the same powerful Word of God that created all things, the Word that covered the world with water that “everything on the dry land in whose nostrils were the breath of life died” (Gen 7:22), the Word Who is before all things and in Him all things hold together (Colossians 1:16-19) - G3056-logos: His living Word – God’s degrees, mandates, moral precepts]</a:t>
            </a:r>
            <a:r>
              <a:rPr lang="en-US" sz="1200" kern="100" dirty="0">
                <a:effectLst/>
                <a:latin typeface="Calibri" panose="020F0502020204030204" pitchFamily="34" charset="0"/>
                <a:ea typeface="Aptos" panose="020B0004020202020204" pitchFamily="34" charset="0"/>
                <a:cs typeface="Calibri" panose="020F0502020204030204" pitchFamily="34" charset="0"/>
              </a:rPr>
              <a:t> the heavens and earth that now exist are stored up for fire, being kept until the day of judgment and destruction of the ungodly. </a:t>
            </a:r>
            <a:r>
              <a:rPr lang="en-US" sz="1200" kern="100" dirty="0">
                <a:solidFill>
                  <a:srgbClr val="FF0000"/>
                </a:solidFill>
                <a:effectLst/>
                <a:latin typeface="Calibri" panose="020F0502020204030204" pitchFamily="34" charset="0"/>
                <a:ea typeface="Aptos" panose="020B0004020202020204" pitchFamily="34" charset="0"/>
                <a:cs typeface="Calibri" panose="020F0502020204030204" pitchFamily="34" charset="0"/>
              </a:rPr>
              <a:t>(2 Thessalonians 1:7b-10)</a:t>
            </a:r>
            <a:endParaRPr lang="en-US" sz="1200" kern="100" dirty="0">
              <a:effectLst/>
              <a:latin typeface="Calibri" panose="020F0502020204030204" pitchFamily="34" charset="0"/>
              <a:ea typeface="Aptos" panose="020B0004020202020204" pitchFamily="34" charset="0"/>
              <a:cs typeface="Times New Roman" panose="02020603050405020304" pitchFamily="18" charset="0"/>
            </a:endParaRPr>
          </a:p>
          <a:p>
            <a:pPr marL="342900" marR="0" lvl="0" indent="-342900">
              <a:lnSpc>
                <a:spcPct val="115000"/>
              </a:lnSpc>
              <a:spcAft>
                <a:spcPts val="800"/>
              </a:spcAft>
              <a:buFont typeface="Symbol" panose="05050102010706020507" pitchFamily="18" charset="2"/>
              <a:buChar char=""/>
            </a:pPr>
            <a:r>
              <a:rPr lang="en-US" sz="1200" kern="100" dirty="0">
                <a:solidFill>
                  <a:srgbClr val="FF0000"/>
                </a:solidFill>
                <a:effectLst/>
                <a:latin typeface="Calibri" panose="020F0502020204030204" pitchFamily="34" charset="0"/>
                <a:ea typeface="Aptos" panose="020B0004020202020204" pitchFamily="34" charset="0"/>
                <a:cs typeface="Calibri" panose="020F0502020204030204" pitchFamily="34" charset="0"/>
              </a:rPr>
              <a:t>Fire, judgment, and destruction are coming.</a:t>
            </a:r>
            <a:endParaRPr lang="en-US" sz="1200" kern="100" dirty="0">
              <a:effectLst/>
              <a:latin typeface="Calibri" panose="020F0502020204030204" pitchFamily="34" charset="0"/>
              <a:ea typeface="Aptos" panose="020B0004020202020204" pitchFamily="34" charset="0"/>
              <a:cs typeface="Times New Roman" panose="02020603050405020304" pitchFamily="18" charset="0"/>
            </a:endParaRPr>
          </a:p>
          <a:p>
            <a:endParaRPr lang="en-US"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EEEFE685-BA3F-3EC6-C143-702CFE2D0C00}"/>
              </a:ext>
            </a:extLst>
          </p:cNvPr>
          <p:cNvSpPr>
            <a:spLocks noGrp="1"/>
          </p:cNvSpPr>
          <p:nvPr>
            <p:ph type="sldNum" sz="quarter" idx="5"/>
          </p:nvPr>
        </p:nvSpPr>
        <p:spPr/>
        <p:txBody>
          <a:bodyPr/>
          <a:lstStyle/>
          <a:p>
            <a:fld id="{3D321568-D943-4C90-93D2-82904CD4BF7B}" type="slidenum">
              <a:rPr lang="en-US" smtClean="0"/>
              <a:t>5</a:t>
            </a:fld>
            <a:endParaRPr lang="en-US"/>
          </a:p>
        </p:txBody>
      </p:sp>
    </p:spTree>
    <p:extLst>
      <p:ext uri="{BB962C8B-B14F-4D97-AF65-F5344CB8AC3E}">
        <p14:creationId xmlns:p14="http://schemas.microsoft.com/office/powerpoint/2010/main" val="42221978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404EF7-EA71-1FA9-4EB8-5785165BFA2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66C0F69-7804-3E06-384F-448D7623306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316E08F-B567-5AF5-8974-73D7A1B5C12C}"/>
              </a:ext>
            </a:extLst>
          </p:cNvPr>
          <p:cNvSpPr>
            <a:spLocks noGrp="1"/>
          </p:cNvSpPr>
          <p:nvPr>
            <p:ph type="body" idx="1"/>
          </p:nvPr>
        </p:nvSpPr>
        <p:spPr/>
        <p:txBody>
          <a:bodyPr/>
          <a:lstStyle/>
          <a:p>
            <a:pPr marL="0" marR="0">
              <a:lnSpc>
                <a:spcPct val="115000"/>
              </a:lnSpc>
              <a:spcAft>
                <a:spcPts val="800"/>
              </a:spcAft>
            </a:pPr>
            <a:r>
              <a:rPr lang="en-US" sz="1200" b="1" kern="100" dirty="0">
                <a:effectLst/>
                <a:latin typeface="Calibri" panose="020F0502020204030204" pitchFamily="34" charset="0"/>
                <a:ea typeface="Aptos" panose="020B0004020202020204" pitchFamily="34" charset="0"/>
                <a:cs typeface="Calibri" panose="020F0502020204030204" pitchFamily="34" charset="0"/>
              </a:rPr>
              <a:t>V.8-9 </a:t>
            </a:r>
            <a:r>
              <a:rPr lang="en-US" sz="1200" kern="100" baseline="30000" dirty="0">
                <a:effectLst/>
                <a:latin typeface="Calibri" panose="020F0502020204030204" pitchFamily="34" charset="0"/>
                <a:ea typeface="Aptos" panose="020B0004020202020204" pitchFamily="34" charset="0"/>
                <a:cs typeface="Calibri" panose="020F0502020204030204" pitchFamily="34" charset="0"/>
              </a:rPr>
              <a:t>8</a:t>
            </a:r>
            <a:r>
              <a:rPr lang="en-US" sz="1200" kern="100" dirty="0">
                <a:effectLst/>
                <a:latin typeface="Calibri" panose="020F0502020204030204" pitchFamily="34" charset="0"/>
                <a:ea typeface="Aptos" panose="020B0004020202020204" pitchFamily="34" charset="0"/>
                <a:cs typeface="Calibri" panose="020F0502020204030204" pitchFamily="34" charset="0"/>
              </a:rPr>
              <a:t> </a:t>
            </a:r>
            <a:r>
              <a:rPr lang="en-US" sz="1200" b="1" kern="100" dirty="0">
                <a:effectLst/>
                <a:latin typeface="Calibri" panose="020F0502020204030204" pitchFamily="34" charset="0"/>
                <a:ea typeface="Aptos" panose="020B0004020202020204" pitchFamily="34" charset="0"/>
                <a:cs typeface="Calibri" panose="020F0502020204030204" pitchFamily="34" charset="0"/>
              </a:rPr>
              <a:t>But</a:t>
            </a:r>
            <a:r>
              <a:rPr lang="en-US" sz="1200" kern="100" dirty="0">
                <a:effectLst/>
                <a:latin typeface="Calibri" panose="020F0502020204030204" pitchFamily="34" charset="0"/>
                <a:ea typeface="Aptos" panose="020B0004020202020204" pitchFamily="34" charset="0"/>
                <a:cs typeface="Calibri" panose="020F0502020204030204" pitchFamily="34" charset="0"/>
              </a:rPr>
              <a:t> do not overlook this one fact, </a:t>
            </a:r>
            <a:r>
              <a:rPr lang="en-US" sz="1200" b="1" kern="100" dirty="0">
                <a:effectLst/>
                <a:latin typeface="Calibri" panose="020F0502020204030204" pitchFamily="34" charset="0"/>
                <a:ea typeface="Aptos" panose="020B0004020202020204" pitchFamily="34" charset="0"/>
                <a:cs typeface="Calibri" panose="020F0502020204030204" pitchFamily="34" charset="0"/>
              </a:rPr>
              <a:t>beloved,</a:t>
            </a:r>
            <a:r>
              <a:rPr lang="en-US" sz="1200" kern="100" dirty="0">
                <a:effectLst/>
                <a:latin typeface="Calibri" panose="020F0502020204030204" pitchFamily="34" charset="0"/>
                <a:ea typeface="Aptos" panose="020B0004020202020204" pitchFamily="34" charset="0"/>
                <a:cs typeface="Calibri" panose="020F0502020204030204" pitchFamily="34" charset="0"/>
              </a:rPr>
              <a:t> that with the Lord one day is as a thousand years, and a thousand years as one</a:t>
            </a:r>
            <a:r>
              <a:rPr lang="en-US" sz="1200" kern="100" dirty="0">
                <a:solidFill>
                  <a:srgbClr val="FF0000"/>
                </a:solidFill>
                <a:effectLst/>
                <a:latin typeface="Calibri" panose="020F0502020204030204" pitchFamily="34" charset="0"/>
                <a:ea typeface="Aptos" panose="020B0004020202020204" pitchFamily="34" charset="0"/>
                <a:cs typeface="Calibri" panose="020F0502020204030204" pitchFamily="34" charset="0"/>
              </a:rPr>
              <a:t>.</a:t>
            </a:r>
            <a:r>
              <a:rPr lang="en-US" sz="1200" b="1" kern="100" dirty="0">
                <a:effectLst/>
                <a:latin typeface="Calibri" panose="020F0502020204030204" pitchFamily="34" charset="0"/>
                <a:ea typeface="Aptos" panose="020B0004020202020204" pitchFamily="34" charset="0"/>
                <a:cs typeface="Calibri" panose="020F0502020204030204" pitchFamily="34" charset="0"/>
              </a:rPr>
              <a:t> </a:t>
            </a:r>
            <a:r>
              <a:rPr lang="en-US" sz="1200" kern="100" baseline="30000" dirty="0">
                <a:effectLst/>
                <a:latin typeface="Calibri" panose="020F0502020204030204" pitchFamily="34" charset="0"/>
                <a:ea typeface="Aptos" panose="020B0004020202020204" pitchFamily="34" charset="0"/>
                <a:cs typeface="Calibri" panose="020F0502020204030204" pitchFamily="34" charset="0"/>
              </a:rPr>
              <a:t>9</a:t>
            </a:r>
            <a:r>
              <a:rPr lang="en-US" sz="1200" kern="100" dirty="0">
                <a:effectLst/>
                <a:latin typeface="Calibri" panose="020F0502020204030204" pitchFamily="34" charset="0"/>
                <a:ea typeface="Aptos" panose="020B0004020202020204" pitchFamily="34" charset="0"/>
                <a:cs typeface="Calibri" panose="020F0502020204030204" pitchFamily="34" charset="0"/>
              </a:rPr>
              <a:t> The Lord is not slow to fulfill his promise as some count slowness, but is patient toward you, not wishing that any should perish, but that all should reach repentance.</a:t>
            </a:r>
            <a:endParaRPr lang="en-US" sz="1200" kern="100" dirty="0">
              <a:effectLst/>
              <a:latin typeface="Calibri" panose="020F0502020204030204" pitchFamily="34" charset="0"/>
              <a:ea typeface="Aptos" panose="020B0004020202020204" pitchFamily="34" charset="0"/>
              <a:cs typeface="Times New Roman" panose="02020603050405020304" pitchFamily="18" charset="0"/>
            </a:endParaRPr>
          </a:p>
          <a:p>
            <a:pPr marL="0" marR="0">
              <a:lnSpc>
                <a:spcPct val="115000"/>
              </a:lnSpc>
              <a:spcAft>
                <a:spcPts val="800"/>
              </a:spcAft>
            </a:pPr>
            <a:r>
              <a:rPr lang="en-US" sz="1200" kern="100" dirty="0">
                <a:solidFill>
                  <a:srgbClr val="FF0000"/>
                </a:solidFill>
                <a:effectLst/>
                <a:latin typeface="Calibri" panose="020F0502020204030204" pitchFamily="34" charset="0"/>
                <a:ea typeface="Aptos" panose="020B0004020202020204" pitchFamily="34" charset="0"/>
                <a:cs typeface="Calibri" panose="020F0502020204030204" pitchFamily="34" charset="0"/>
              </a:rPr>
              <a:t>God’s timing is perfect, as is His patience. </a:t>
            </a:r>
            <a:r>
              <a:rPr lang="en-US" sz="1200" b="1" kern="100" dirty="0">
                <a:solidFill>
                  <a:srgbClr val="FF0000"/>
                </a:solidFill>
                <a:effectLst/>
                <a:latin typeface="Calibri" panose="020F0502020204030204" pitchFamily="34" charset="0"/>
                <a:ea typeface="Aptos" panose="020B0004020202020204" pitchFamily="34" charset="0"/>
                <a:cs typeface="Calibri" panose="020F0502020204030204" pitchFamily="34" charset="0"/>
              </a:rPr>
              <a:t>God wants all who are willing to surrender heart, mind, and soul in faith believing to have the opportunity to become His child. BUT He will keep every promise, including, judgment, the destruction of the wickedness on earth, the renewal of all things, and all things made new.</a:t>
            </a:r>
            <a:r>
              <a:rPr lang="en-US" sz="1200" kern="100" dirty="0">
                <a:solidFill>
                  <a:srgbClr val="FF0000"/>
                </a:solidFill>
                <a:effectLst/>
                <a:latin typeface="Calibri" panose="020F0502020204030204" pitchFamily="34" charset="0"/>
                <a:ea typeface="Aptos" panose="020B0004020202020204" pitchFamily="34" charset="0"/>
                <a:cs typeface="Calibri" panose="020F0502020204030204" pitchFamily="34" charset="0"/>
              </a:rPr>
              <a:t> </a:t>
            </a:r>
            <a:r>
              <a:rPr lang="en-US" sz="1200" b="1" kern="100" dirty="0">
                <a:solidFill>
                  <a:srgbClr val="FF0000"/>
                </a:solidFill>
                <a:effectLst/>
                <a:latin typeface="Calibri" panose="020F0502020204030204" pitchFamily="34" charset="0"/>
                <a:ea typeface="Aptos" panose="020B0004020202020204" pitchFamily="34" charset="0"/>
                <a:cs typeface="Calibri" panose="020F0502020204030204" pitchFamily="34" charset="0"/>
              </a:rPr>
              <a:t>Rev. 21 </a:t>
            </a:r>
            <a:r>
              <a:rPr lang="en-US" sz="1200" kern="100" dirty="0">
                <a:solidFill>
                  <a:srgbClr val="FF0000"/>
                </a:solidFill>
                <a:effectLst/>
                <a:latin typeface="Calibri" panose="020F0502020204030204" pitchFamily="34" charset="0"/>
                <a:ea typeface="Aptos" panose="020B0004020202020204" pitchFamily="34" charset="0"/>
                <a:cs typeface="Calibri" panose="020F0502020204030204" pitchFamily="34" charset="0"/>
              </a:rPr>
              <a:t>– “Judgment delayed, is justice denied.” – British Prime Minister William Gladstone—1868</a:t>
            </a:r>
            <a:endParaRPr lang="en-US" sz="1200" kern="100" dirty="0">
              <a:effectLst/>
              <a:latin typeface="Calibri" panose="020F0502020204030204" pitchFamily="34" charset="0"/>
              <a:ea typeface="Aptos" panose="020B0004020202020204" pitchFamily="34" charset="0"/>
              <a:cs typeface="Times New Roman" panose="02020603050405020304" pitchFamily="18" charset="0"/>
            </a:endParaRPr>
          </a:p>
          <a:p>
            <a:endParaRPr lang="en-US"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51ECB8F2-EC24-69FB-2FBC-12A13AF37B24}"/>
              </a:ext>
            </a:extLst>
          </p:cNvPr>
          <p:cNvSpPr>
            <a:spLocks noGrp="1"/>
          </p:cNvSpPr>
          <p:nvPr>
            <p:ph type="sldNum" sz="quarter" idx="5"/>
          </p:nvPr>
        </p:nvSpPr>
        <p:spPr/>
        <p:txBody>
          <a:bodyPr/>
          <a:lstStyle/>
          <a:p>
            <a:fld id="{3D321568-D943-4C90-93D2-82904CD4BF7B}" type="slidenum">
              <a:rPr lang="en-US" smtClean="0"/>
              <a:t>6</a:t>
            </a:fld>
            <a:endParaRPr lang="en-US"/>
          </a:p>
        </p:txBody>
      </p:sp>
    </p:spTree>
    <p:extLst>
      <p:ext uri="{BB962C8B-B14F-4D97-AF65-F5344CB8AC3E}">
        <p14:creationId xmlns:p14="http://schemas.microsoft.com/office/powerpoint/2010/main" val="42517505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A4137B-963D-E54A-C021-CCB0B4DD73E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58A6F43-60AF-8642-AB47-3F9E78EA659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ED1A8F8-D33A-D987-EC8C-D4EBE674B640}"/>
              </a:ext>
            </a:extLst>
          </p:cNvPr>
          <p:cNvSpPr>
            <a:spLocks noGrp="1"/>
          </p:cNvSpPr>
          <p:nvPr>
            <p:ph type="body" idx="1"/>
          </p:nvPr>
        </p:nvSpPr>
        <p:spPr/>
        <p:txBody>
          <a:bodyPr/>
          <a:lstStyle/>
          <a:p>
            <a:pPr marL="0" marR="0">
              <a:lnSpc>
                <a:spcPct val="115000"/>
              </a:lnSpc>
              <a:spcAft>
                <a:spcPts val="800"/>
              </a:spcAft>
            </a:pPr>
            <a:r>
              <a:rPr lang="en-US" sz="1200" kern="100" dirty="0">
                <a:solidFill>
                  <a:srgbClr val="FF0000"/>
                </a:solidFill>
                <a:effectLst/>
                <a:latin typeface="Calibri" panose="020F0502020204030204" pitchFamily="34" charset="0"/>
                <a:ea typeface="Aptos" panose="020B0004020202020204" pitchFamily="34" charset="0"/>
                <a:cs typeface="Calibri" panose="020F0502020204030204" pitchFamily="34" charset="0"/>
              </a:rPr>
              <a:t>Because we don’t know when Christ will return, and we don’t know when the end of all things as we know it begins. Only God the Father knows that (Mat 24:36) . </a:t>
            </a:r>
            <a:r>
              <a:rPr lang="en-US" sz="1200" b="1" kern="100" dirty="0">
                <a:solidFill>
                  <a:srgbClr val="FF0000"/>
                </a:solidFill>
                <a:effectLst/>
                <a:latin typeface="Calibri" panose="020F0502020204030204" pitchFamily="34" charset="0"/>
                <a:ea typeface="Aptos" panose="020B0004020202020204" pitchFamily="34" charset="0"/>
                <a:cs typeface="Calibri" panose="020F0502020204030204" pitchFamily="34" charset="0"/>
              </a:rPr>
              <a:t>So what are we to do?  We are to live in a constant state of readiness – faithful, obedient, serving Him, joyful, peace-filled, a light shining in the darkness until our dying day or the day that Jesus returns.   </a:t>
            </a:r>
            <a:endParaRPr lang="en-US" sz="1200" b="1" kern="100" dirty="0">
              <a:effectLst/>
              <a:latin typeface="Calibri" panose="020F0502020204030204" pitchFamily="34" charset="0"/>
              <a:ea typeface="Aptos" panose="020B0004020202020204" pitchFamily="34" charset="0"/>
              <a:cs typeface="Times New Roman" panose="02020603050405020304" pitchFamily="18" charset="0"/>
            </a:endParaRPr>
          </a:p>
          <a:p>
            <a:pPr marL="0" marR="0">
              <a:lnSpc>
                <a:spcPct val="115000"/>
              </a:lnSpc>
              <a:spcAft>
                <a:spcPts val="800"/>
              </a:spcAft>
            </a:pPr>
            <a:r>
              <a:rPr lang="en-US" sz="1200" kern="100" dirty="0">
                <a:effectLst/>
                <a:latin typeface="Calibri" panose="020F0502020204030204" pitchFamily="34" charset="0"/>
                <a:ea typeface="Aptos" panose="020B0004020202020204" pitchFamily="34" charset="0"/>
                <a:cs typeface="Calibri" panose="020F0502020204030204" pitchFamily="34" charset="0"/>
              </a:rPr>
              <a:t>But according to His promise we are waiting for new heavens and a new earth in which righteousness dwells.</a:t>
            </a:r>
            <a:r>
              <a:rPr lang="en-US" sz="1200" kern="100" dirty="0">
                <a:solidFill>
                  <a:srgbClr val="FF0000"/>
                </a:solidFill>
                <a:effectLst/>
                <a:latin typeface="Calibri" panose="020F0502020204030204" pitchFamily="34" charset="0"/>
                <a:ea typeface="Aptos" panose="020B0004020202020204" pitchFamily="34" charset="0"/>
                <a:cs typeface="Calibri" panose="020F0502020204030204" pitchFamily="34" charset="0"/>
              </a:rPr>
              <a:t> A New Heaven and a New Earth will come, God will dwell with His people. Rev 21:1-4 </a:t>
            </a:r>
            <a:endParaRPr lang="en-US" sz="1200" kern="100" dirty="0">
              <a:effectLst/>
              <a:latin typeface="Calibri" panose="020F0502020204030204" pitchFamily="34" charset="0"/>
              <a:ea typeface="Aptos" panose="020B0004020202020204" pitchFamily="34" charset="0"/>
              <a:cs typeface="Times New Roman" panose="02020603050405020304" pitchFamily="18" charset="0"/>
            </a:endParaRPr>
          </a:p>
          <a:p>
            <a:pPr marL="0" marR="0">
              <a:lnSpc>
                <a:spcPct val="115000"/>
              </a:lnSpc>
              <a:spcAft>
                <a:spcPts val="800"/>
              </a:spcAft>
            </a:pPr>
            <a:r>
              <a:rPr lang="en-US" sz="1200" kern="100" dirty="0">
                <a:solidFill>
                  <a:srgbClr val="FF0000"/>
                </a:solidFill>
                <a:effectLst/>
                <a:latin typeface="Calibri" panose="020F0502020204030204" pitchFamily="34" charset="0"/>
                <a:ea typeface="Aptos" panose="020B0004020202020204" pitchFamily="34" charset="0"/>
                <a:cs typeface="Calibri" panose="020F0502020204030204" pitchFamily="34" charset="0"/>
              </a:rPr>
              <a:t>Our permanent residence – the perfect country we have imagined, hoped, and longed for will be ours. We will be citizens of this new world – a world that touches the gates of Heaven – a world where God sits on the throne. He rules and reigns forevermore and makes His home with His people. A world filled with righteous, land where we will never feel like a stranger – we will belong and we will embrace it as home – at long last and finally –we’ll know it with every breath we take and in every part of our perfectly transformed bodies. Until that time- this is our living hope! The promise of God The Great Promise Keeper!</a:t>
            </a:r>
            <a:endParaRPr lang="en-US" sz="1200" kern="100" dirty="0">
              <a:effectLst/>
              <a:latin typeface="Calibri" panose="020F0502020204030204" pitchFamily="34" charset="0"/>
              <a:ea typeface="Aptos" panose="020B0004020202020204" pitchFamily="34" charset="0"/>
              <a:cs typeface="Times New Roman" panose="02020603050405020304" pitchFamily="18" charset="0"/>
            </a:endParaRPr>
          </a:p>
          <a:p>
            <a:r>
              <a:rPr lang="en-US" dirty="0">
                <a:latin typeface="Arial" panose="020B0604020202020204" pitchFamily="34" charset="0"/>
                <a:cs typeface="Arial" panose="020B0604020202020204" pitchFamily="34" charset="0"/>
              </a:rPr>
              <a:t>1 Thessalonians 4:15 ESV - For this we declare to you by a word from the Lord, that we who are alive, who are left until the coming of the Lord, will not precede those who have fallen asleep.</a:t>
            </a:r>
          </a:p>
          <a:p>
            <a:r>
              <a:rPr lang="en-US" dirty="0">
                <a:latin typeface="Arial" panose="020B0604020202020204" pitchFamily="34" charset="0"/>
                <a:cs typeface="Arial" panose="020B0604020202020204" pitchFamily="34" charset="0"/>
              </a:rPr>
              <a:t>1 Thessalonians 4:16 ESV - For the Lord himself will descend from heaven with a cry of command, with the voice of an archangel, and with the sound of the trumpet of God. And the dead in Christ will rise first.</a:t>
            </a:r>
          </a:p>
          <a:p>
            <a:r>
              <a:rPr lang="en-US" dirty="0">
                <a:latin typeface="Arial" panose="020B0604020202020204" pitchFamily="34" charset="0"/>
                <a:cs typeface="Arial" panose="020B0604020202020204" pitchFamily="34" charset="0"/>
              </a:rPr>
              <a:t>1 Thessalonians 4:17 ESV - Then we who are alive, who are left, will be caught up together with them in the clouds to meet the Lord in the air, and so we will always be with the Lord.</a:t>
            </a:r>
          </a:p>
          <a:p>
            <a:r>
              <a:rPr lang="en-US" dirty="0">
                <a:latin typeface="Arial" panose="020B0604020202020204" pitchFamily="34" charset="0"/>
                <a:cs typeface="Arial" panose="020B0604020202020204" pitchFamily="34" charset="0"/>
              </a:rPr>
              <a:t>1 Thessalonians 4:18 ESV - Therefore encourage one another with these words.</a:t>
            </a:r>
          </a:p>
        </p:txBody>
      </p:sp>
      <p:sp>
        <p:nvSpPr>
          <p:cNvPr id="4" name="Slide Number Placeholder 3">
            <a:extLst>
              <a:ext uri="{FF2B5EF4-FFF2-40B4-BE49-F238E27FC236}">
                <a16:creationId xmlns:a16="http://schemas.microsoft.com/office/drawing/2014/main" id="{D6619C39-09E3-37BE-F40F-71D36FC0CE68}"/>
              </a:ext>
            </a:extLst>
          </p:cNvPr>
          <p:cNvSpPr>
            <a:spLocks noGrp="1"/>
          </p:cNvSpPr>
          <p:nvPr>
            <p:ph type="sldNum" sz="quarter" idx="5"/>
          </p:nvPr>
        </p:nvSpPr>
        <p:spPr/>
        <p:txBody>
          <a:bodyPr/>
          <a:lstStyle/>
          <a:p>
            <a:fld id="{3D321568-D943-4C90-93D2-82904CD4BF7B}" type="slidenum">
              <a:rPr lang="en-US" smtClean="0"/>
              <a:t>7</a:t>
            </a:fld>
            <a:endParaRPr lang="en-US"/>
          </a:p>
        </p:txBody>
      </p:sp>
    </p:spTree>
    <p:extLst>
      <p:ext uri="{BB962C8B-B14F-4D97-AF65-F5344CB8AC3E}">
        <p14:creationId xmlns:p14="http://schemas.microsoft.com/office/powerpoint/2010/main" val="28054406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2710C4-1533-2EFC-552E-E23F8F28232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8B814D3-00F8-5938-25DE-7CC50AEF0BB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24C20FD-B37E-D692-B0C8-BB8C0C84842A}"/>
              </a:ext>
            </a:extLst>
          </p:cNvPr>
          <p:cNvSpPr>
            <a:spLocks noGrp="1"/>
          </p:cNvSpPr>
          <p:nvPr>
            <p:ph type="body" idx="1"/>
          </p:nvPr>
        </p:nvSpPr>
        <p:spPr/>
        <p:txBody>
          <a:bodyPr/>
          <a:lstStyle/>
          <a:p>
            <a:pPr marL="0" marR="0">
              <a:lnSpc>
                <a:spcPct val="115000"/>
              </a:lnSpc>
              <a:spcAft>
                <a:spcPts val="800"/>
              </a:spcAft>
            </a:pPr>
            <a:r>
              <a:rPr lang="en-US" sz="1200" b="1" kern="100" dirty="0">
                <a:effectLst/>
                <a:latin typeface="Calibri" panose="020F0502020204030204" pitchFamily="34" charset="0"/>
                <a:ea typeface="Aptos" panose="020B0004020202020204" pitchFamily="34" charset="0"/>
                <a:cs typeface="Calibri" panose="020F0502020204030204" pitchFamily="34" charset="0"/>
              </a:rPr>
              <a:t>V.14-16 </a:t>
            </a:r>
            <a:r>
              <a:rPr lang="en-US" sz="1200" kern="100" baseline="30000" dirty="0">
                <a:effectLst/>
                <a:latin typeface="Calibri" panose="020F0502020204030204" pitchFamily="34" charset="0"/>
                <a:ea typeface="Aptos" panose="020B0004020202020204" pitchFamily="34" charset="0"/>
                <a:cs typeface="Calibri" panose="020F0502020204030204" pitchFamily="34" charset="0"/>
              </a:rPr>
              <a:t> 14</a:t>
            </a:r>
            <a:r>
              <a:rPr lang="en-US" sz="1200" kern="100" dirty="0">
                <a:effectLst/>
                <a:latin typeface="Calibri" panose="020F0502020204030204" pitchFamily="34" charset="0"/>
                <a:ea typeface="Aptos" panose="020B0004020202020204" pitchFamily="34" charset="0"/>
                <a:cs typeface="Calibri" panose="020F0502020204030204" pitchFamily="34" charset="0"/>
              </a:rPr>
              <a:t> Therefore </a:t>
            </a:r>
            <a:r>
              <a:rPr lang="en-US" sz="1200" kern="100" dirty="0">
                <a:solidFill>
                  <a:srgbClr val="FF0000"/>
                </a:solidFill>
                <a:effectLst/>
                <a:latin typeface="Calibri" panose="020F0502020204030204" pitchFamily="34" charset="0"/>
                <a:ea typeface="Aptos" panose="020B0004020202020204" pitchFamily="34" charset="0"/>
                <a:cs typeface="Calibri" panose="020F0502020204030204" pitchFamily="34" charset="0"/>
              </a:rPr>
              <a:t>[because of everything I’ve just told you – because the end of all things is coming, and with it judgment for those whose name is not in the Lamb’s Book of Life, and life eternal for the children of God – because of all this]</a:t>
            </a:r>
            <a:r>
              <a:rPr lang="en-US" sz="1200" kern="100" dirty="0">
                <a:effectLst/>
                <a:latin typeface="Calibri" panose="020F0502020204030204" pitchFamily="34" charset="0"/>
                <a:ea typeface="Aptos" panose="020B0004020202020204" pitchFamily="34" charset="0"/>
                <a:cs typeface="Calibri" panose="020F0502020204030204" pitchFamily="34" charset="0"/>
              </a:rPr>
              <a:t>, </a:t>
            </a:r>
            <a:r>
              <a:rPr lang="en-US" sz="1200" b="1" kern="100" dirty="0">
                <a:effectLst/>
                <a:latin typeface="Calibri" panose="020F0502020204030204" pitchFamily="34" charset="0"/>
                <a:ea typeface="Aptos" panose="020B0004020202020204" pitchFamily="34" charset="0"/>
                <a:cs typeface="Calibri" panose="020F0502020204030204" pitchFamily="34" charset="0"/>
              </a:rPr>
              <a:t>beloved</a:t>
            </a:r>
            <a:r>
              <a:rPr lang="en-US" sz="1200" kern="100" dirty="0">
                <a:effectLst/>
                <a:latin typeface="Calibri" panose="020F0502020204030204" pitchFamily="34" charset="0"/>
                <a:ea typeface="Aptos" panose="020B0004020202020204" pitchFamily="34" charset="0"/>
                <a:cs typeface="Calibri" panose="020F0502020204030204" pitchFamily="34" charset="0"/>
              </a:rPr>
              <a:t>, since you are waiting for these, be </a:t>
            </a:r>
            <a:r>
              <a:rPr lang="en-US" sz="1200" b="1" kern="100" dirty="0">
                <a:effectLst/>
                <a:latin typeface="Calibri" panose="020F0502020204030204" pitchFamily="34" charset="0"/>
                <a:ea typeface="Aptos" panose="020B0004020202020204" pitchFamily="34" charset="0"/>
                <a:cs typeface="Calibri" panose="020F0502020204030204" pitchFamily="34" charset="0"/>
              </a:rPr>
              <a:t>diligent</a:t>
            </a:r>
            <a:r>
              <a:rPr lang="en-US" sz="1200" kern="100" dirty="0">
                <a:effectLst/>
                <a:latin typeface="Calibri" panose="020F0502020204030204" pitchFamily="34" charset="0"/>
                <a:ea typeface="Aptos" panose="020B0004020202020204" pitchFamily="34" charset="0"/>
                <a:cs typeface="Calibri" panose="020F0502020204030204" pitchFamily="34" charset="0"/>
              </a:rPr>
              <a:t> </a:t>
            </a:r>
            <a:r>
              <a:rPr lang="en-US" sz="1200" kern="100" dirty="0">
                <a:solidFill>
                  <a:srgbClr val="FF0000"/>
                </a:solidFill>
                <a:effectLst/>
                <a:latin typeface="Calibri" panose="020F0502020204030204" pitchFamily="34" charset="0"/>
                <a:ea typeface="Aptos" panose="020B0004020202020204" pitchFamily="34" charset="0"/>
                <a:cs typeface="Calibri" panose="020F0502020204030204" pitchFamily="34" charset="0"/>
              </a:rPr>
              <a:t>[G4704-spoudazō: to use speed (urgency), to make an effort, be prompt, earnest, labor, study. Merriam-Webster: to be involved in constant activity, industrious, busy, actively engaged, occupied]</a:t>
            </a:r>
            <a:r>
              <a:rPr lang="en-US" sz="1200" kern="100" dirty="0">
                <a:effectLst/>
                <a:latin typeface="Calibri" panose="020F0502020204030204" pitchFamily="34" charset="0"/>
                <a:ea typeface="Aptos" panose="020B0004020202020204" pitchFamily="34" charset="0"/>
                <a:cs typeface="Calibri" panose="020F0502020204030204" pitchFamily="34" charset="0"/>
              </a:rPr>
              <a:t> to be found by Him without spot or blemish </a:t>
            </a:r>
            <a:r>
              <a:rPr lang="en-US" sz="1200" kern="100" dirty="0">
                <a:solidFill>
                  <a:srgbClr val="FF0000"/>
                </a:solidFill>
                <a:effectLst/>
                <a:latin typeface="Calibri" panose="020F0502020204030204" pitchFamily="34" charset="0"/>
                <a:ea typeface="Aptos" panose="020B0004020202020204" pitchFamily="34" charset="0"/>
                <a:cs typeface="Calibri" panose="020F0502020204030204" pitchFamily="34" charset="0"/>
              </a:rPr>
              <a:t>(without physical or moral blemish or spot, washed clean-we can be spotless ONLY we have been washed in the blood of the Lamb – sins forgiven, redeemed, sin conquered-living in obedience, accounts kept short – you sin, you immediately repent – you’re not carrying around unrepented sin – 1 Tim 6:14)</a:t>
            </a:r>
            <a:r>
              <a:rPr lang="en-US" sz="1200" kern="100" dirty="0">
                <a:effectLst/>
                <a:latin typeface="Calibri" panose="020F0502020204030204" pitchFamily="34" charset="0"/>
                <a:ea typeface="Aptos" panose="020B0004020202020204" pitchFamily="34" charset="0"/>
                <a:cs typeface="Calibri" panose="020F0502020204030204" pitchFamily="34" charset="0"/>
              </a:rPr>
              <a:t>, and at peace </a:t>
            </a:r>
            <a:r>
              <a:rPr lang="en-US" sz="1200" kern="100" dirty="0">
                <a:solidFill>
                  <a:srgbClr val="FF0000"/>
                </a:solidFill>
                <a:effectLst/>
                <a:latin typeface="Calibri" panose="020F0502020204030204" pitchFamily="34" charset="0"/>
                <a:ea typeface="Aptos" panose="020B0004020202020204" pitchFamily="34" charset="0"/>
                <a:cs typeface="Calibri" panose="020F0502020204030204" pitchFamily="34" charset="0"/>
              </a:rPr>
              <a:t>(that is to have been reconciled to God – G1515-eirēnē: the tranquil state of a soul assured of its salvation through Christ, and so fearing nothing from God and content with whatever our state. The blessed state of devout and upright men after death</a:t>
            </a:r>
            <a:r>
              <a:rPr lang="en-US" sz="1200" kern="100" dirty="0">
                <a:effectLst/>
                <a:latin typeface="Calibri" panose="020F0502020204030204" pitchFamily="34" charset="0"/>
                <a:ea typeface="Aptos" panose="020B0004020202020204" pitchFamily="34" charset="0"/>
                <a:cs typeface="Calibri" panose="020F0502020204030204" pitchFamily="34" charset="0"/>
              </a:rPr>
              <a:t>.  </a:t>
            </a:r>
            <a:r>
              <a:rPr lang="en-US" sz="1200" kern="100" baseline="30000" dirty="0">
                <a:solidFill>
                  <a:srgbClr val="000000"/>
                </a:solidFill>
                <a:effectLst/>
                <a:latin typeface="Calibri" panose="020F0502020204030204" pitchFamily="34" charset="0"/>
                <a:ea typeface="Aptos" panose="020B0004020202020204" pitchFamily="34" charset="0"/>
                <a:cs typeface="Calibri" panose="020F0502020204030204" pitchFamily="34" charset="0"/>
              </a:rPr>
              <a:t>15</a:t>
            </a:r>
            <a:r>
              <a:rPr lang="en-US" sz="1200" kern="100" dirty="0">
                <a:effectLst/>
                <a:latin typeface="Calibri" panose="020F0502020204030204" pitchFamily="34" charset="0"/>
                <a:ea typeface="Aptos" panose="020B0004020202020204" pitchFamily="34" charset="0"/>
                <a:cs typeface="Calibri" panose="020F0502020204030204" pitchFamily="34" charset="0"/>
              </a:rPr>
              <a:t> And </a:t>
            </a:r>
            <a:r>
              <a:rPr lang="en-US" sz="1200" b="1" kern="100" dirty="0">
                <a:effectLst/>
                <a:latin typeface="Calibri" panose="020F0502020204030204" pitchFamily="34" charset="0"/>
                <a:ea typeface="Aptos" panose="020B0004020202020204" pitchFamily="34" charset="0"/>
                <a:cs typeface="Calibri" panose="020F0502020204030204" pitchFamily="34" charset="0"/>
              </a:rPr>
              <a:t>count the patience of our Lord as salvation</a:t>
            </a:r>
            <a:r>
              <a:rPr lang="en-US" sz="1200" kern="100" dirty="0">
                <a:effectLst/>
                <a:latin typeface="Calibri" panose="020F0502020204030204" pitchFamily="34" charset="0"/>
                <a:ea typeface="Aptos" panose="020B0004020202020204" pitchFamily="34" charset="0"/>
                <a:cs typeface="Calibri" panose="020F0502020204030204" pitchFamily="34" charset="0"/>
              </a:rPr>
              <a:t>, just as our beloved brother Paul also wrote to you according to the wisdom given him, </a:t>
            </a:r>
            <a:r>
              <a:rPr lang="en-US" sz="1200" kern="100" baseline="30000" dirty="0">
                <a:effectLst/>
                <a:latin typeface="Calibri" panose="020F0502020204030204" pitchFamily="34" charset="0"/>
                <a:ea typeface="Aptos" panose="020B0004020202020204" pitchFamily="34" charset="0"/>
                <a:cs typeface="Calibri" panose="020F0502020204030204" pitchFamily="34" charset="0"/>
              </a:rPr>
              <a:t>16</a:t>
            </a:r>
            <a:r>
              <a:rPr lang="en-US" sz="1200" kern="100" dirty="0">
                <a:effectLst/>
                <a:latin typeface="Calibri" panose="020F0502020204030204" pitchFamily="34" charset="0"/>
                <a:ea typeface="Aptos" panose="020B0004020202020204" pitchFamily="34" charset="0"/>
                <a:cs typeface="Calibri" panose="020F0502020204030204" pitchFamily="34" charset="0"/>
              </a:rPr>
              <a:t> as he does in all his letters when he speaks in them of these matters. There are some things in them that are hard to understand, which the ignorant and unstable twist to their own destruction, as they do the other Scriptures.</a:t>
            </a:r>
            <a:endParaRPr lang="en-US" sz="1200" kern="100" dirty="0">
              <a:effectLst/>
              <a:latin typeface="Calibri" panose="020F0502020204030204" pitchFamily="34" charset="0"/>
              <a:ea typeface="Aptos" panose="020B0004020202020204" pitchFamily="34" charset="0"/>
              <a:cs typeface="Times New Roman" panose="02020603050405020304" pitchFamily="18" charset="0"/>
            </a:endParaRPr>
          </a:p>
          <a:p>
            <a:pPr marL="457200" marR="0">
              <a:lnSpc>
                <a:spcPct val="115000"/>
              </a:lnSpc>
              <a:spcAft>
                <a:spcPts val="800"/>
              </a:spcAft>
            </a:pPr>
            <a:r>
              <a:rPr lang="en-US" sz="1200" b="1" kern="100" dirty="0">
                <a:solidFill>
                  <a:srgbClr val="FF0000"/>
                </a:solidFill>
                <a:effectLst/>
                <a:latin typeface="Calibri" panose="020F0502020204030204" pitchFamily="34" charset="0"/>
                <a:ea typeface="Aptos" panose="020B0004020202020204" pitchFamily="34" charset="0"/>
                <a:cs typeface="Calibri" panose="020F0502020204030204" pitchFamily="34" charset="0"/>
              </a:rPr>
              <a:t>Romans 8:18-25  </a:t>
            </a:r>
            <a:endParaRPr lang="en-US" sz="1200" kern="100" dirty="0">
              <a:effectLst/>
              <a:latin typeface="Calibri" panose="020F0502020204030204" pitchFamily="34" charset="0"/>
              <a:ea typeface="Aptos" panose="020B0004020202020204" pitchFamily="34" charset="0"/>
              <a:cs typeface="Times New Roman" panose="02020603050405020304" pitchFamily="18" charset="0"/>
            </a:endParaRPr>
          </a:p>
          <a:p>
            <a:pPr marL="457200" marR="0">
              <a:lnSpc>
                <a:spcPct val="115000"/>
              </a:lnSpc>
              <a:spcAft>
                <a:spcPts val="800"/>
              </a:spcAft>
            </a:pPr>
            <a:r>
              <a:rPr lang="en-US" sz="1200" kern="100" dirty="0">
                <a:solidFill>
                  <a:srgbClr val="FF0000"/>
                </a:solidFill>
                <a:effectLst/>
                <a:latin typeface="Calibri" panose="020F0502020204030204" pitchFamily="34" charset="0"/>
                <a:ea typeface="Aptos" panose="020B0004020202020204" pitchFamily="34" charset="0"/>
                <a:cs typeface="Calibri" panose="020F0502020204030204" pitchFamily="34" charset="0"/>
              </a:rPr>
              <a:t>18 For I consider that the </a:t>
            </a:r>
            <a:r>
              <a:rPr lang="en-US" sz="1200" b="1" kern="100" dirty="0">
                <a:solidFill>
                  <a:srgbClr val="FF0000"/>
                </a:solidFill>
                <a:effectLst/>
                <a:latin typeface="Calibri" panose="020F0502020204030204" pitchFamily="34" charset="0"/>
                <a:ea typeface="Aptos" panose="020B0004020202020204" pitchFamily="34" charset="0"/>
                <a:cs typeface="Calibri" panose="020F0502020204030204" pitchFamily="34" charset="0"/>
              </a:rPr>
              <a:t>sufferings of this present time are not worth comparing with the glory</a:t>
            </a:r>
            <a:r>
              <a:rPr lang="en-US" sz="1200" kern="100" dirty="0">
                <a:solidFill>
                  <a:srgbClr val="FF0000"/>
                </a:solidFill>
                <a:effectLst/>
                <a:latin typeface="Calibri" panose="020F0502020204030204" pitchFamily="34" charset="0"/>
                <a:ea typeface="Aptos" panose="020B0004020202020204" pitchFamily="34" charset="0"/>
                <a:cs typeface="Calibri" panose="020F0502020204030204" pitchFamily="34" charset="0"/>
              </a:rPr>
              <a:t> that is to be revealed to us. 8:19 For the </a:t>
            </a:r>
            <a:r>
              <a:rPr lang="en-US" sz="1200" b="1" kern="100" dirty="0">
                <a:solidFill>
                  <a:srgbClr val="FF0000"/>
                </a:solidFill>
                <a:effectLst/>
                <a:latin typeface="Calibri" panose="020F0502020204030204" pitchFamily="34" charset="0"/>
                <a:ea typeface="Aptos" panose="020B0004020202020204" pitchFamily="34" charset="0"/>
                <a:cs typeface="Calibri" panose="020F0502020204030204" pitchFamily="34" charset="0"/>
              </a:rPr>
              <a:t>creation waits with eager longing</a:t>
            </a:r>
            <a:r>
              <a:rPr lang="en-US" sz="1200" kern="100" dirty="0">
                <a:solidFill>
                  <a:srgbClr val="FF0000"/>
                </a:solidFill>
                <a:effectLst/>
                <a:latin typeface="Calibri" panose="020F0502020204030204" pitchFamily="34" charset="0"/>
                <a:ea typeface="Aptos" panose="020B0004020202020204" pitchFamily="34" charset="0"/>
                <a:cs typeface="Calibri" panose="020F0502020204030204" pitchFamily="34" charset="0"/>
              </a:rPr>
              <a:t> for the revealing of the sons of God. 20 For the creation was subjected to futility, not willingly, but because of him who subjected it, in hope 21 that the </a:t>
            </a:r>
            <a:r>
              <a:rPr lang="en-US" sz="1200" b="1" kern="100" dirty="0">
                <a:solidFill>
                  <a:srgbClr val="FF0000"/>
                </a:solidFill>
                <a:effectLst/>
                <a:latin typeface="Calibri" panose="020F0502020204030204" pitchFamily="34" charset="0"/>
                <a:ea typeface="Aptos" panose="020B0004020202020204" pitchFamily="34" charset="0"/>
                <a:cs typeface="Calibri" panose="020F0502020204030204" pitchFamily="34" charset="0"/>
              </a:rPr>
              <a:t>creation itself will be set free from its bondage to corruption</a:t>
            </a:r>
            <a:r>
              <a:rPr lang="en-US" sz="1200" kern="100" dirty="0">
                <a:solidFill>
                  <a:srgbClr val="FF0000"/>
                </a:solidFill>
                <a:effectLst/>
                <a:latin typeface="Calibri" panose="020F0502020204030204" pitchFamily="34" charset="0"/>
                <a:ea typeface="Aptos" panose="020B0004020202020204" pitchFamily="34" charset="0"/>
                <a:cs typeface="Calibri" panose="020F0502020204030204" pitchFamily="34" charset="0"/>
              </a:rPr>
              <a:t> and obtain the freedom of the glory of the children of God. 22 For we know that the </a:t>
            </a:r>
            <a:r>
              <a:rPr lang="en-US" sz="1200" b="1" kern="100" dirty="0">
                <a:solidFill>
                  <a:srgbClr val="FF0000"/>
                </a:solidFill>
                <a:effectLst/>
                <a:latin typeface="Calibri" panose="020F0502020204030204" pitchFamily="34" charset="0"/>
                <a:ea typeface="Aptos" panose="020B0004020202020204" pitchFamily="34" charset="0"/>
                <a:cs typeface="Calibri" panose="020F0502020204030204" pitchFamily="34" charset="0"/>
              </a:rPr>
              <a:t>whole creation has been groaning together in the pains of childbirth until now.</a:t>
            </a:r>
            <a:r>
              <a:rPr lang="en-US" sz="1200" kern="100" dirty="0">
                <a:solidFill>
                  <a:srgbClr val="FF0000"/>
                </a:solidFill>
                <a:effectLst/>
                <a:latin typeface="Calibri" panose="020F0502020204030204" pitchFamily="34" charset="0"/>
                <a:ea typeface="Aptos" panose="020B0004020202020204" pitchFamily="34" charset="0"/>
                <a:cs typeface="Calibri" panose="020F0502020204030204" pitchFamily="34" charset="0"/>
              </a:rPr>
              <a:t> 23And not only the creation, but </a:t>
            </a:r>
            <a:r>
              <a:rPr lang="en-US" sz="1200" b="1" kern="100" dirty="0">
                <a:solidFill>
                  <a:srgbClr val="FF0000"/>
                </a:solidFill>
                <a:effectLst/>
                <a:latin typeface="Calibri" panose="020F0502020204030204" pitchFamily="34" charset="0"/>
                <a:ea typeface="Aptos" panose="020B0004020202020204" pitchFamily="34" charset="0"/>
                <a:cs typeface="Calibri" panose="020F0502020204030204" pitchFamily="34" charset="0"/>
              </a:rPr>
              <a:t>we ourselves, who have the firstfruits of the Spirit, groan inwardly as we wait eagerly for adoption as sons,</a:t>
            </a:r>
            <a:r>
              <a:rPr lang="en-US" sz="1200" kern="100" dirty="0">
                <a:solidFill>
                  <a:srgbClr val="FF0000"/>
                </a:solidFill>
                <a:effectLst/>
                <a:latin typeface="Calibri" panose="020F0502020204030204" pitchFamily="34" charset="0"/>
                <a:ea typeface="Aptos" panose="020B0004020202020204" pitchFamily="34" charset="0"/>
                <a:cs typeface="Calibri" panose="020F0502020204030204" pitchFamily="34" charset="0"/>
              </a:rPr>
              <a:t> the </a:t>
            </a:r>
            <a:r>
              <a:rPr lang="en-US" sz="1200" b="1" kern="100" dirty="0">
                <a:solidFill>
                  <a:srgbClr val="FF0000"/>
                </a:solidFill>
                <a:effectLst/>
                <a:latin typeface="Calibri" panose="020F0502020204030204" pitchFamily="34" charset="0"/>
                <a:ea typeface="Aptos" panose="020B0004020202020204" pitchFamily="34" charset="0"/>
                <a:cs typeface="Calibri" panose="020F0502020204030204" pitchFamily="34" charset="0"/>
              </a:rPr>
              <a:t>redemption of our bodies</a:t>
            </a:r>
            <a:r>
              <a:rPr lang="en-US" sz="1200" kern="100" dirty="0">
                <a:solidFill>
                  <a:srgbClr val="FF0000"/>
                </a:solidFill>
                <a:effectLst/>
                <a:latin typeface="Calibri" panose="020F0502020204030204" pitchFamily="34" charset="0"/>
                <a:ea typeface="Aptos" panose="020B0004020202020204" pitchFamily="34" charset="0"/>
                <a:cs typeface="Calibri" panose="020F0502020204030204" pitchFamily="34" charset="0"/>
              </a:rPr>
              <a:t>. 24 For in </a:t>
            </a:r>
            <a:r>
              <a:rPr lang="en-US" sz="1200" b="1" kern="100" dirty="0">
                <a:solidFill>
                  <a:srgbClr val="FF0000"/>
                </a:solidFill>
                <a:effectLst/>
                <a:latin typeface="Calibri" panose="020F0502020204030204" pitchFamily="34" charset="0"/>
                <a:ea typeface="Aptos" panose="020B0004020202020204" pitchFamily="34" charset="0"/>
                <a:cs typeface="Calibri" panose="020F0502020204030204" pitchFamily="34" charset="0"/>
              </a:rPr>
              <a:t>this hope we were saved</a:t>
            </a:r>
            <a:r>
              <a:rPr lang="en-US" sz="1200" kern="100" dirty="0">
                <a:solidFill>
                  <a:srgbClr val="FF0000"/>
                </a:solidFill>
                <a:effectLst/>
                <a:latin typeface="Calibri" panose="020F0502020204030204" pitchFamily="34" charset="0"/>
                <a:ea typeface="Aptos" panose="020B0004020202020204" pitchFamily="34" charset="0"/>
                <a:cs typeface="Calibri" panose="020F0502020204030204" pitchFamily="34" charset="0"/>
              </a:rPr>
              <a:t>. Now hope that is seen is not hope. For who hopes for what he sees? 25 But if we hope for what we do not see, we wait for it with patience.</a:t>
            </a:r>
            <a:endParaRPr lang="en-US" sz="1200" kern="100" dirty="0">
              <a:effectLst/>
              <a:latin typeface="Calibri" panose="020F0502020204030204" pitchFamily="34" charset="0"/>
              <a:ea typeface="Aptos" panose="020B0004020202020204" pitchFamily="34" charset="0"/>
              <a:cs typeface="Times New Roman" panose="02020603050405020304" pitchFamily="18" charset="0"/>
            </a:endParaRPr>
          </a:p>
          <a:p>
            <a:endParaRPr lang="en-US"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E0BA1CAB-CC79-3254-6132-C0A67AC9B278}"/>
              </a:ext>
            </a:extLst>
          </p:cNvPr>
          <p:cNvSpPr>
            <a:spLocks noGrp="1"/>
          </p:cNvSpPr>
          <p:nvPr>
            <p:ph type="sldNum" sz="quarter" idx="5"/>
          </p:nvPr>
        </p:nvSpPr>
        <p:spPr/>
        <p:txBody>
          <a:bodyPr/>
          <a:lstStyle/>
          <a:p>
            <a:fld id="{3D321568-D943-4C90-93D2-82904CD4BF7B}" type="slidenum">
              <a:rPr lang="en-US" smtClean="0"/>
              <a:t>8</a:t>
            </a:fld>
            <a:endParaRPr lang="en-US"/>
          </a:p>
        </p:txBody>
      </p:sp>
    </p:spTree>
    <p:extLst>
      <p:ext uri="{BB962C8B-B14F-4D97-AF65-F5344CB8AC3E}">
        <p14:creationId xmlns:p14="http://schemas.microsoft.com/office/powerpoint/2010/main" val="24856815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6118F3-AC13-5740-E381-AF216F4CD4B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FEE50EA-189C-AD49-D93A-E6A6A4D27C3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96E1F50-7EB8-02B2-71D2-1B0BF772899D}"/>
              </a:ext>
            </a:extLst>
          </p:cNvPr>
          <p:cNvSpPr>
            <a:spLocks noGrp="1"/>
          </p:cNvSpPr>
          <p:nvPr>
            <p:ph type="body" idx="1"/>
          </p:nvPr>
        </p:nvSpPr>
        <p:spPr/>
        <p:txBody>
          <a:bodyPr/>
          <a:lstStyle/>
          <a:p>
            <a:pPr marL="0" marR="0">
              <a:lnSpc>
                <a:spcPct val="115000"/>
              </a:lnSpc>
              <a:spcAft>
                <a:spcPts val="800"/>
              </a:spcAft>
            </a:pPr>
            <a:r>
              <a:rPr lang="en-US" sz="1200" b="1" kern="100" dirty="0">
                <a:effectLst/>
                <a:latin typeface="Calibri" panose="020F0502020204030204" pitchFamily="34" charset="0"/>
                <a:ea typeface="Aptos" panose="020B0004020202020204" pitchFamily="34" charset="0"/>
                <a:cs typeface="Calibri" panose="020F0502020204030204" pitchFamily="34" charset="0"/>
              </a:rPr>
              <a:t>V.17-</a:t>
            </a:r>
            <a:r>
              <a:rPr lang="en-US" sz="1200" kern="100" dirty="0">
                <a:effectLst/>
                <a:latin typeface="Calibri" panose="020F0502020204030204" pitchFamily="34" charset="0"/>
                <a:ea typeface="Aptos" panose="020B0004020202020204" pitchFamily="34" charset="0"/>
                <a:cs typeface="Calibri" panose="020F0502020204030204" pitchFamily="34" charset="0"/>
              </a:rPr>
              <a:t>    </a:t>
            </a:r>
            <a:r>
              <a:rPr lang="en-US" sz="1200" kern="100" baseline="30000" dirty="0">
                <a:effectLst/>
                <a:latin typeface="Calibri" panose="020F0502020204030204" pitchFamily="34" charset="0"/>
                <a:ea typeface="Aptos" panose="020B0004020202020204" pitchFamily="34" charset="0"/>
                <a:cs typeface="Calibri" panose="020F0502020204030204" pitchFamily="34" charset="0"/>
              </a:rPr>
              <a:t>17</a:t>
            </a:r>
            <a:r>
              <a:rPr lang="en-US" sz="1200" kern="100" dirty="0">
                <a:effectLst/>
                <a:latin typeface="Calibri" panose="020F0502020204030204" pitchFamily="34" charset="0"/>
                <a:ea typeface="Aptos" panose="020B0004020202020204" pitchFamily="34" charset="0"/>
                <a:cs typeface="Calibri" panose="020F0502020204030204" pitchFamily="34" charset="0"/>
              </a:rPr>
              <a:t> You therefore, </a:t>
            </a:r>
            <a:r>
              <a:rPr lang="en-US" sz="1200" b="1" kern="100" dirty="0">
                <a:effectLst/>
                <a:latin typeface="Calibri" panose="020F0502020204030204" pitchFamily="34" charset="0"/>
                <a:ea typeface="Aptos" panose="020B0004020202020204" pitchFamily="34" charset="0"/>
                <a:cs typeface="Calibri" panose="020F0502020204030204" pitchFamily="34" charset="0"/>
              </a:rPr>
              <a:t>beloved</a:t>
            </a:r>
            <a:r>
              <a:rPr lang="en-US" sz="1200" kern="100" dirty="0">
                <a:effectLst/>
                <a:latin typeface="Calibri" panose="020F0502020204030204" pitchFamily="34" charset="0"/>
                <a:ea typeface="Aptos" panose="020B0004020202020204" pitchFamily="34" charset="0"/>
                <a:cs typeface="Calibri" panose="020F0502020204030204" pitchFamily="34" charset="0"/>
              </a:rPr>
              <a:t>, </a:t>
            </a:r>
            <a:r>
              <a:rPr lang="en-US" sz="1200" u="sng" kern="100" dirty="0">
                <a:effectLst/>
                <a:latin typeface="Calibri" panose="020F0502020204030204" pitchFamily="34" charset="0"/>
                <a:ea typeface="Aptos" panose="020B0004020202020204" pitchFamily="34" charset="0"/>
                <a:cs typeface="Calibri" panose="020F0502020204030204" pitchFamily="34" charset="0"/>
              </a:rPr>
              <a:t>knowing this beforehand</a:t>
            </a:r>
            <a:r>
              <a:rPr lang="en-US" sz="1200" kern="100" dirty="0">
                <a:effectLst/>
                <a:latin typeface="Calibri" panose="020F0502020204030204" pitchFamily="34" charset="0"/>
                <a:ea typeface="Aptos" panose="020B0004020202020204" pitchFamily="34" charset="0"/>
                <a:cs typeface="Calibri" panose="020F0502020204030204" pitchFamily="34" charset="0"/>
              </a:rPr>
              <a:t> </a:t>
            </a:r>
            <a:r>
              <a:rPr lang="en-US" sz="1200" kern="100" dirty="0">
                <a:solidFill>
                  <a:srgbClr val="FF0000"/>
                </a:solidFill>
                <a:effectLst/>
                <a:latin typeface="Calibri" panose="020F0502020204030204" pitchFamily="34" charset="0"/>
                <a:ea typeface="Aptos" panose="020B0004020202020204" pitchFamily="34" charset="0"/>
                <a:cs typeface="Calibri" panose="020F0502020204030204" pitchFamily="34" charset="0"/>
              </a:rPr>
              <a:t>[you’ve been given a “Heads up” – a warning of what is to come - everything that I’ve shared with you – your identity in Christ Jesus, the false prophets and teachers who will try to sway your mind and draw you away from a life of obedience]</a:t>
            </a:r>
            <a:r>
              <a:rPr lang="en-US" sz="1200" kern="100" dirty="0">
                <a:effectLst/>
                <a:latin typeface="Calibri" panose="020F0502020204030204" pitchFamily="34" charset="0"/>
                <a:ea typeface="Aptos" panose="020B0004020202020204" pitchFamily="34" charset="0"/>
                <a:cs typeface="Calibri" panose="020F0502020204030204" pitchFamily="34" charset="0"/>
              </a:rPr>
              <a:t>, </a:t>
            </a:r>
            <a:r>
              <a:rPr lang="en-US" sz="1200" b="1" kern="100" dirty="0">
                <a:effectLst/>
                <a:latin typeface="Calibri" panose="020F0502020204030204" pitchFamily="34" charset="0"/>
                <a:ea typeface="Aptos" panose="020B0004020202020204" pitchFamily="34" charset="0"/>
                <a:cs typeface="Calibri" panose="020F0502020204030204" pitchFamily="34" charset="0"/>
              </a:rPr>
              <a:t>take care that you are not carried away</a:t>
            </a:r>
            <a:r>
              <a:rPr lang="en-US" sz="1200" kern="100" dirty="0">
                <a:effectLst/>
                <a:latin typeface="Calibri" panose="020F0502020204030204" pitchFamily="34" charset="0"/>
                <a:ea typeface="Aptos" panose="020B0004020202020204" pitchFamily="34" charset="0"/>
                <a:cs typeface="Calibri" panose="020F0502020204030204" pitchFamily="34" charset="0"/>
              </a:rPr>
              <a:t> </a:t>
            </a:r>
            <a:r>
              <a:rPr lang="en-US" sz="1200" kern="100" dirty="0">
                <a:solidFill>
                  <a:srgbClr val="FF0000"/>
                </a:solidFill>
                <a:effectLst/>
                <a:latin typeface="Calibri" panose="020F0502020204030204" pitchFamily="34" charset="0"/>
                <a:ea typeface="Aptos" panose="020B0004020202020204" pitchFamily="34" charset="0"/>
                <a:cs typeface="Calibri" panose="020F0502020204030204" pitchFamily="34" charset="0"/>
              </a:rPr>
              <a:t>[G5442-phylassō: be on your guard, keep watch, the keep from being snatched away or ensnared, avoid, shun, flee] </a:t>
            </a:r>
            <a:r>
              <a:rPr lang="en-US" sz="1200" kern="100" dirty="0">
                <a:effectLst/>
                <a:latin typeface="Calibri" panose="020F0502020204030204" pitchFamily="34" charset="0"/>
                <a:ea typeface="Aptos" panose="020B0004020202020204" pitchFamily="34" charset="0"/>
                <a:cs typeface="Calibri" panose="020F0502020204030204" pitchFamily="34" charset="0"/>
              </a:rPr>
              <a:t>with the error of lawless people and lose your own </a:t>
            </a:r>
            <a:r>
              <a:rPr lang="en-US" sz="1200" b="1" kern="100" dirty="0">
                <a:effectLst/>
                <a:latin typeface="Calibri" panose="020F0502020204030204" pitchFamily="34" charset="0"/>
                <a:ea typeface="Aptos" panose="020B0004020202020204" pitchFamily="34" charset="0"/>
                <a:cs typeface="Calibri" panose="020F0502020204030204" pitchFamily="34" charset="0"/>
              </a:rPr>
              <a:t>stability</a:t>
            </a:r>
            <a:r>
              <a:rPr lang="en-US" sz="1200" kern="100" dirty="0">
                <a:effectLst/>
                <a:latin typeface="Calibri" panose="020F0502020204030204" pitchFamily="34" charset="0"/>
                <a:ea typeface="Aptos" panose="020B0004020202020204" pitchFamily="34" charset="0"/>
                <a:cs typeface="Calibri" panose="020F0502020204030204" pitchFamily="34" charset="0"/>
              </a:rPr>
              <a:t> </a:t>
            </a:r>
            <a:r>
              <a:rPr lang="en-US" sz="1200" kern="100" dirty="0">
                <a:solidFill>
                  <a:srgbClr val="FF0000"/>
                </a:solidFill>
                <a:effectLst/>
                <a:latin typeface="Calibri" panose="020F0502020204030204" pitchFamily="34" charset="0"/>
                <a:ea typeface="Aptos" panose="020B0004020202020204" pitchFamily="34" charset="0"/>
                <a:cs typeface="Calibri" panose="020F0502020204030204" pitchFamily="34" charset="0"/>
              </a:rPr>
              <a:t>[G1601-ekpiptō: to fall away, to fall powerless, to be without effect, to fall out of , fall down, fall off]</a:t>
            </a:r>
            <a:r>
              <a:rPr lang="en-US" sz="1200" kern="100" dirty="0">
                <a:effectLst/>
                <a:latin typeface="Calibri" panose="020F0502020204030204" pitchFamily="34" charset="0"/>
                <a:ea typeface="Aptos" panose="020B0004020202020204" pitchFamily="34" charset="0"/>
                <a:cs typeface="Calibri" panose="020F0502020204030204" pitchFamily="34" charset="0"/>
              </a:rPr>
              <a:t>. </a:t>
            </a:r>
            <a:r>
              <a:rPr lang="en-US" sz="1200" kern="100" baseline="30000" dirty="0">
                <a:effectLst/>
                <a:latin typeface="Calibri" panose="020F0502020204030204" pitchFamily="34" charset="0"/>
                <a:ea typeface="Aptos" panose="020B0004020202020204" pitchFamily="34" charset="0"/>
                <a:cs typeface="Calibri" panose="020F0502020204030204" pitchFamily="34" charset="0"/>
              </a:rPr>
              <a:t>18</a:t>
            </a:r>
            <a:r>
              <a:rPr lang="en-US" sz="1200" b="1" kern="100" dirty="0">
                <a:effectLst/>
                <a:latin typeface="Calibri" panose="020F0502020204030204" pitchFamily="34" charset="0"/>
                <a:ea typeface="Aptos" panose="020B0004020202020204" pitchFamily="34" charset="0"/>
                <a:cs typeface="Calibri" panose="020F0502020204030204" pitchFamily="34" charset="0"/>
              </a:rPr>
              <a:t> But</a:t>
            </a:r>
            <a:r>
              <a:rPr lang="en-US" sz="1200" kern="100" dirty="0">
                <a:effectLst/>
                <a:latin typeface="Calibri" panose="020F0502020204030204" pitchFamily="34" charset="0"/>
                <a:ea typeface="Aptos" panose="020B0004020202020204" pitchFamily="34" charset="0"/>
                <a:cs typeface="Calibri" panose="020F0502020204030204" pitchFamily="34" charset="0"/>
              </a:rPr>
              <a:t> </a:t>
            </a:r>
            <a:r>
              <a:rPr lang="en-US" sz="1200" kern="100" dirty="0">
                <a:solidFill>
                  <a:srgbClr val="FF0000"/>
                </a:solidFill>
                <a:effectLst/>
                <a:latin typeface="Calibri" panose="020F0502020204030204" pitchFamily="34" charset="0"/>
                <a:ea typeface="Aptos" panose="020B0004020202020204" pitchFamily="34" charset="0"/>
                <a:cs typeface="Calibri" panose="020F0502020204030204" pitchFamily="34" charset="0"/>
              </a:rPr>
              <a:t>[another BIG BUT – That will keep you from falling! </a:t>
            </a:r>
            <a:endParaRPr lang="en-US" sz="1200" kern="100" dirty="0">
              <a:effectLst/>
              <a:latin typeface="Calibri" panose="020F0502020204030204" pitchFamily="34" charset="0"/>
              <a:ea typeface="Aptos" panose="020B0004020202020204" pitchFamily="34" charset="0"/>
              <a:cs typeface="Times New Roman" panose="02020603050405020304" pitchFamily="18" charset="0"/>
            </a:endParaRPr>
          </a:p>
          <a:p>
            <a:pPr marL="0" marR="0">
              <a:lnSpc>
                <a:spcPct val="115000"/>
              </a:lnSpc>
              <a:spcAft>
                <a:spcPts val="800"/>
              </a:spcAft>
            </a:pPr>
            <a:r>
              <a:rPr lang="en-US" sz="1200" b="1" i="1" kern="100" dirty="0">
                <a:solidFill>
                  <a:srgbClr val="FF0000"/>
                </a:solidFill>
                <a:effectLst/>
                <a:latin typeface="Calibri" panose="020F0502020204030204" pitchFamily="34" charset="0"/>
                <a:ea typeface="Aptos" panose="020B0004020202020204" pitchFamily="34" charset="0"/>
                <a:cs typeface="Calibri" panose="020F0502020204030204" pitchFamily="34" charset="0"/>
              </a:rPr>
              <a:t>Spurgeon quote: “In order that they might know how to stand, and to be preserved from falling, he (Peter) gave them this direction: ‘grow in grace;’ for the way to stand is to grow; the way to be steadfast is to go forward. There is no standing except by progression.”</a:t>
            </a:r>
            <a:endParaRPr lang="en-US" sz="1200" kern="100" dirty="0">
              <a:effectLst/>
              <a:latin typeface="Calibri" panose="020F0502020204030204" pitchFamily="34" charset="0"/>
              <a:ea typeface="Aptos" panose="020B0004020202020204" pitchFamily="34" charset="0"/>
              <a:cs typeface="Times New Roman" panose="02020603050405020304" pitchFamily="18" charset="0"/>
            </a:endParaRPr>
          </a:p>
          <a:p>
            <a:r>
              <a:rPr lang="en-US" sz="1200" dirty="0">
                <a:effectLst/>
                <a:latin typeface="Calibri" panose="020F0502020204030204" pitchFamily="34" charset="0"/>
                <a:ea typeface="Aptos" panose="020B0004020202020204" pitchFamily="34" charset="0"/>
              </a:rPr>
              <a:t> </a:t>
            </a:r>
            <a:r>
              <a:rPr lang="en-US" sz="1200" b="1" dirty="0">
                <a:effectLst/>
                <a:latin typeface="Calibri" panose="020F0502020204030204" pitchFamily="34" charset="0"/>
                <a:ea typeface="Aptos" panose="020B0004020202020204" pitchFamily="34" charset="0"/>
              </a:rPr>
              <a:t>grow in the </a:t>
            </a:r>
            <a:r>
              <a:rPr lang="en-US" sz="1200" b="1" i="1" dirty="0">
                <a:effectLst/>
                <a:latin typeface="Calibri" panose="020F0502020204030204" pitchFamily="34" charset="0"/>
                <a:ea typeface="Aptos" panose="020B0004020202020204" pitchFamily="34" charset="0"/>
              </a:rPr>
              <a:t>grace </a:t>
            </a:r>
            <a:r>
              <a:rPr lang="en-US" sz="1200" b="1" i="1" dirty="0">
                <a:solidFill>
                  <a:srgbClr val="FF0000"/>
                </a:solidFill>
                <a:effectLst/>
                <a:latin typeface="Calibri" panose="020F0502020204030204" pitchFamily="34" charset="0"/>
                <a:ea typeface="Aptos" panose="020B0004020202020204" pitchFamily="34" charset="0"/>
              </a:rPr>
              <a:t>(unmerited favor – God for us!) </a:t>
            </a:r>
            <a:r>
              <a:rPr lang="en-US" sz="1200" b="1" i="1" dirty="0">
                <a:effectLst/>
                <a:latin typeface="Calibri" panose="020F0502020204030204" pitchFamily="34" charset="0"/>
                <a:ea typeface="Aptos" panose="020B0004020202020204" pitchFamily="34" charset="0"/>
              </a:rPr>
              <a:t>and knowledge</a:t>
            </a:r>
            <a:r>
              <a:rPr lang="en-US" sz="1200" dirty="0">
                <a:effectLst/>
                <a:latin typeface="Calibri" panose="020F0502020204030204" pitchFamily="34" charset="0"/>
                <a:ea typeface="Aptos" panose="020B0004020202020204" pitchFamily="34" charset="0"/>
              </a:rPr>
              <a:t> (it’s a package deal – our knowledge must grow, we must grow in the grace that God has extended to us – His grace is without </a:t>
            </a:r>
            <a:endParaRPr lang="en-US" sz="12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35F988A1-C120-CA5D-F375-98F3B9C136ED}"/>
              </a:ext>
            </a:extLst>
          </p:cNvPr>
          <p:cNvSpPr>
            <a:spLocks noGrp="1"/>
          </p:cNvSpPr>
          <p:nvPr>
            <p:ph type="sldNum" sz="quarter" idx="5"/>
          </p:nvPr>
        </p:nvSpPr>
        <p:spPr/>
        <p:txBody>
          <a:bodyPr/>
          <a:lstStyle/>
          <a:p>
            <a:fld id="{3D321568-D943-4C90-93D2-82904CD4BF7B}" type="slidenum">
              <a:rPr lang="en-US" smtClean="0"/>
              <a:t>9</a:t>
            </a:fld>
            <a:endParaRPr lang="en-US"/>
          </a:p>
        </p:txBody>
      </p:sp>
    </p:spTree>
    <p:extLst>
      <p:ext uri="{BB962C8B-B14F-4D97-AF65-F5344CB8AC3E}">
        <p14:creationId xmlns:p14="http://schemas.microsoft.com/office/powerpoint/2010/main" val="41987563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F07E794-9D08-4320-A6B8-BA6EE456E4FB}" type="datetime1">
              <a:rPr lang="en-US" smtClean="0"/>
              <a:t>3/13/2025</a:t>
            </a:fld>
            <a:endParaRPr lang="en-US"/>
          </a:p>
        </p:txBody>
      </p:sp>
      <p:sp>
        <p:nvSpPr>
          <p:cNvPr id="5" name="Footer Placeholder 4"/>
          <p:cNvSpPr>
            <a:spLocks noGrp="1"/>
          </p:cNvSpPr>
          <p:nvPr>
            <p:ph type="ftr" sz="quarter" idx="11"/>
          </p:nvPr>
        </p:nvSpPr>
        <p:spPr/>
        <p:txBody>
          <a:bodyPr/>
          <a:lstStyle/>
          <a:p>
            <a:r>
              <a:rPr lang="en-US"/>
              <a:t>Strangers In A Strange Land © 2025  </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E9EA2C7-9FE2-4367-AB5B-BB9BECA94FE2}" type="datetime1">
              <a:rPr lang="en-US" smtClean="0"/>
              <a:t>3/13/2025</a:t>
            </a:fld>
            <a:endParaRPr lang="en-US"/>
          </a:p>
        </p:txBody>
      </p:sp>
      <p:sp>
        <p:nvSpPr>
          <p:cNvPr id="5" name="Footer Placeholder 4"/>
          <p:cNvSpPr>
            <a:spLocks noGrp="1"/>
          </p:cNvSpPr>
          <p:nvPr>
            <p:ph type="ftr" sz="quarter" idx="11"/>
          </p:nvPr>
        </p:nvSpPr>
        <p:spPr/>
        <p:txBody>
          <a:bodyPr/>
          <a:lstStyle/>
          <a:p>
            <a:r>
              <a:rPr lang="en-US"/>
              <a:t>Strangers In A Strange Land © 2025  </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471A82B-FD15-4892-BE58-3DD404733BF6}" type="datetime1">
              <a:rPr lang="en-US" smtClean="0"/>
              <a:t>3/13/2025</a:t>
            </a:fld>
            <a:endParaRPr lang="en-US"/>
          </a:p>
        </p:txBody>
      </p:sp>
      <p:sp>
        <p:nvSpPr>
          <p:cNvPr id="5" name="Footer Placeholder 4"/>
          <p:cNvSpPr>
            <a:spLocks noGrp="1"/>
          </p:cNvSpPr>
          <p:nvPr>
            <p:ph type="ftr" sz="quarter" idx="11"/>
          </p:nvPr>
        </p:nvSpPr>
        <p:spPr/>
        <p:txBody>
          <a:bodyPr/>
          <a:lstStyle/>
          <a:p>
            <a:r>
              <a:rPr lang="en-US"/>
              <a:t>Strangers In A Strange Land © 2025  </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C0E708F-F62E-4A3F-8FB8-39B45C97F423}" type="datetime1">
              <a:rPr lang="en-US" smtClean="0"/>
              <a:t>3/13/2025</a:t>
            </a:fld>
            <a:endParaRPr lang="en-US"/>
          </a:p>
        </p:txBody>
      </p:sp>
      <p:sp>
        <p:nvSpPr>
          <p:cNvPr id="5" name="Footer Placeholder 4"/>
          <p:cNvSpPr>
            <a:spLocks noGrp="1"/>
          </p:cNvSpPr>
          <p:nvPr>
            <p:ph type="ftr" sz="quarter" idx="11"/>
          </p:nvPr>
        </p:nvSpPr>
        <p:spPr/>
        <p:txBody>
          <a:bodyPr/>
          <a:lstStyle/>
          <a:p>
            <a:r>
              <a:rPr lang="en-US"/>
              <a:t>Strangers In A Strange Land © 2025  </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ED26BB-CD8C-4EF5-8632-E8054A3730DD}" type="datetime1">
              <a:rPr lang="en-US" smtClean="0"/>
              <a:t>3/13/2025</a:t>
            </a:fld>
            <a:endParaRPr lang="en-US"/>
          </a:p>
        </p:txBody>
      </p:sp>
      <p:sp>
        <p:nvSpPr>
          <p:cNvPr id="5" name="Footer Placeholder 4"/>
          <p:cNvSpPr>
            <a:spLocks noGrp="1"/>
          </p:cNvSpPr>
          <p:nvPr>
            <p:ph type="ftr" sz="quarter" idx="11"/>
          </p:nvPr>
        </p:nvSpPr>
        <p:spPr/>
        <p:txBody>
          <a:bodyPr/>
          <a:lstStyle/>
          <a:p>
            <a:r>
              <a:rPr lang="en-US"/>
              <a:t>Strangers In A Strange Land © 2025  </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EB9397C-1297-41A7-8CF6-10B4A2D884F1}" type="datetime1">
              <a:rPr lang="en-US" smtClean="0"/>
              <a:t>3/13/2025</a:t>
            </a:fld>
            <a:endParaRPr lang="en-US"/>
          </a:p>
        </p:txBody>
      </p:sp>
      <p:sp>
        <p:nvSpPr>
          <p:cNvPr id="6" name="Footer Placeholder 5"/>
          <p:cNvSpPr>
            <a:spLocks noGrp="1"/>
          </p:cNvSpPr>
          <p:nvPr>
            <p:ph type="ftr" sz="quarter" idx="11"/>
          </p:nvPr>
        </p:nvSpPr>
        <p:spPr/>
        <p:txBody>
          <a:bodyPr/>
          <a:lstStyle/>
          <a:p>
            <a:r>
              <a:rPr lang="en-US"/>
              <a:t>Strangers In A Strange Land © 2025  </a:t>
            </a: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10AE0A0-E2DF-4249-834E-153D799FE675}" type="datetime1">
              <a:rPr lang="en-US" smtClean="0"/>
              <a:t>3/13/2025</a:t>
            </a:fld>
            <a:endParaRPr lang="en-US"/>
          </a:p>
        </p:txBody>
      </p:sp>
      <p:sp>
        <p:nvSpPr>
          <p:cNvPr id="8" name="Footer Placeholder 7"/>
          <p:cNvSpPr>
            <a:spLocks noGrp="1"/>
          </p:cNvSpPr>
          <p:nvPr>
            <p:ph type="ftr" sz="quarter" idx="11"/>
          </p:nvPr>
        </p:nvSpPr>
        <p:spPr/>
        <p:txBody>
          <a:bodyPr/>
          <a:lstStyle/>
          <a:p>
            <a:r>
              <a:rPr lang="en-US"/>
              <a:t>Strangers In A Strange Land © 2025  </a:t>
            </a:r>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9B28C65-26DA-470D-99AD-E9358B70D200}" type="datetime1">
              <a:rPr lang="en-US" smtClean="0"/>
              <a:t>3/13/2025</a:t>
            </a:fld>
            <a:endParaRPr lang="en-US"/>
          </a:p>
        </p:txBody>
      </p:sp>
      <p:sp>
        <p:nvSpPr>
          <p:cNvPr id="4" name="Footer Placeholder 3"/>
          <p:cNvSpPr>
            <a:spLocks noGrp="1"/>
          </p:cNvSpPr>
          <p:nvPr>
            <p:ph type="ftr" sz="quarter" idx="11"/>
          </p:nvPr>
        </p:nvSpPr>
        <p:spPr/>
        <p:txBody>
          <a:bodyPr/>
          <a:lstStyle/>
          <a:p>
            <a:r>
              <a:rPr lang="en-US"/>
              <a:t>Strangers In A Strange Land © 2025  </a:t>
            </a:r>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A18D00-96F2-4AB0-AD97-9F03F4B4DA25}" type="datetime1">
              <a:rPr lang="en-US" smtClean="0"/>
              <a:t>3/13/2025</a:t>
            </a:fld>
            <a:endParaRPr lang="en-US"/>
          </a:p>
        </p:txBody>
      </p:sp>
      <p:sp>
        <p:nvSpPr>
          <p:cNvPr id="3" name="Footer Placeholder 2"/>
          <p:cNvSpPr>
            <a:spLocks noGrp="1"/>
          </p:cNvSpPr>
          <p:nvPr>
            <p:ph type="ftr" sz="quarter" idx="11"/>
          </p:nvPr>
        </p:nvSpPr>
        <p:spPr/>
        <p:txBody>
          <a:bodyPr/>
          <a:lstStyle/>
          <a:p>
            <a:r>
              <a:rPr lang="en-US"/>
              <a:t>Strangers In A Strange Land © 2025  </a:t>
            </a:r>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FB56A02-502E-4FBB-B91C-054E75AEBB83}" type="datetime1">
              <a:rPr lang="en-US" smtClean="0"/>
              <a:t>3/13/2025</a:t>
            </a:fld>
            <a:endParaRPr lang="en-US"/>
          </a:p>
        </p:txBody>
      </p:sp>
      <p:sp>
        <p:nvSpPr>
          <p:cNvPr id="6" name="Footer Placeholder 5"/>
          <p:cNvSpPr>
            <a:spLocks noGrp="1"/>
          </p:cNvSpPr>
          <p:nvPr>
            <p:ph type="ftr" sz="quarter" idx="11"/>
          </p:nvPr>
        </p:nvSpPr>
        <p:spPr/>
        <p:txBody>
          <a:bodyPr/>
          <a:lstStyle/>
          <a:p>
            <a:r>
              <a:rPr lang="en-US"/>
              <a:t>Strangers In A Strange Land © 2025  </a:t>
            </a: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E14C0D9-5621-4A74-9362-AEBA0A947F54}" type="datetime1">
              <a:rPr lang="en-US" smtClean="0"/>
              <a:t>3/13/2025</a:t>
            </a:fld>
            <a:endParaRPr lang="en-US"/>
          </a:p>
        </p:txBody>
      </p:sp>
      <p:sp>
        <p:nvSpPr>
          <p:cNvPr id="6" name="Footer Placeholder 5"/>
          <p:cNvSpPr>
            <a:spLocks noGrp="1"/>
          </p:cNvSpPr>
          <p:nvPr>
            <p:ph type="ftr" sz="quarter" idx="11"/>
          </p:nvPr>
        </p:nvSpPr>
        <p:spPr/>
        <p:txBody>
          <a:bodyPr/>
          <a:lstStyle/>
          <a:p>
            <a:r>
              <a:rPr lang="en-US"/>
              <a:t>Strangers In A Strange Land © 2025  </a:t>
            </a: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178D4B-E586-42C8-8B88-8519BEB3D4D6}" type="datetime1">
              <a:rPr lang="en-US" smtClean="0"/>
              <a:t>3/13/2025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Strangers In A Strange Land © 2025  </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03FDA9-BA16-A434-7C18-E96A4A62497D}"/>
            </a:ext>
          </a:extLst>
        </p:cNvPr>
        <p:cNvGrpSpPr/>
        <p:nvPr/>
      </p:nvGrpSpPr>
      <p:grpSpPr>
        <a:xfrm>
          <a:off x="0" y="0"/>
          <a:ext cx="0" cy="0"/>
          <a:chOff x="0" y="0"/>
          <a:chExt cx="0" cy="0"/>
        </a:xfrm>
      </p:grpSpPr>
      <p:grpSp>
        <p:nvGrpSpPr>
          <p:cNvPr id="2" name="Group 2">
            <a:extLst>
              <a:ext uri="{FF2B5EF4-FFF2-40B4-BE49-F238E27FC236}">
                <a16:creationId xmlns:a16="http://schemas.microsoft.com/office/drawing/2014/main" id="{809B5E1A-00C1-EC76-65A6-F987C09B792E}"/>
              </a:ext>
            </a:extLst>
          </p:cNvPr>
          <p:cNvGrpSpPr/>
          <p:nvPr/>
        </p:nvGrpSpPr>
        <p:grpSpPr>
          <a:xfrm>
            <a:off x="1" y="0"/>
            <a:ext cx="4228235" cy="10287000"/>
            <a:chOff x="0" y="0"/>
            <a:chExt cx="3325314" cy="3831771"/>
          </a:xfrm>
        </p:grpSpPr>
        <p:sp>
          <p:nvSpPr>
            <p:cNvPr id="3" name="Freeform 3">
              <a:extLst>
                <a:ext uri="{FF2B5EF4-FFF2-40B4-BE49-F238E27FC236}">
                  <a16:creationId xmlns:a16="http://schemas.microsoft.com/office/drawing/2014/main" id="{3DAB002E-0D7B-D8C9-BE87-C72AD3533A3A}"/>
                </a:ext>
              </a:extLst>
            </p:cNvPr>
            <p:cNvSpPr/>
            <p:nvPr/>
          </p:nvSpPr>
          <p:spPr>
            <a:xfrm>
              <a:off x="0" y="0"/>
              <a:ext cx="3325314" cy="3831772"/>
            </a:xfrm>
            <a:custGeom>
              <a:avLst/>
              <a:gdLst/>
              <a:ahLst/>
              <a:cxnLst/>
              <a:rect l="l" t="t" r="r" b="b"/>
              <a:pathLst>
                <a:path w="3325314" h="3831772">
                  <a:moveTo>
                    <a:pt x="0" y="0"/>
                  </a:moveTo>
                  <a:lnTo>
                    <a:pt x="3325314" y="0"/>
                  </a:lnTo>
                  <a:lnTo>
                    <a:pt x="3325314" y="3831772"/>
                  </a:lnTo>
                  <a:lnTo>
                    <a:pt x="0" y="3831772"/>
                  </a:lnTo>
                  <a:close/>
                </a:path>
              </a:pathLst>
            </a:custGeom>
            <a:gradFill rotWithShape="1">
              <a:gsLst>
                <a:gs pos="0">
                  <a:srgbClr val="A6A6A6">
                    <a:alpha val="100000"/>
                  </a:srgbClr>
                </a:gs>
                <a:gs pos="100000">
                  <a:srgbClr val="FFFFFF">
                    <a:alpha val="100000"/>
                  </a:srgbClr>
                </a:gs>
              </a:gsLst>
              <a:lin ang="0"/>
            </a:gradFill>
          </p:spPr>
          <p:txBody>
            <a:bodyPr/>
            <a:lstStyle/>
            <a:p>
              <a:endParaRPr lang="en-US"/>
            </a:p>
          </p:txBody>
        </p:sp>
        <p:sp>
          <p:nvSpPr>
            <p:cNvPr id="4" name="TextBox 4">
              <a:extLst>
                <a:ext uri="{FF2B5EF4-FFF2-40B4-BE49-F238E27FC236}">
                  <a16:creationId xmlns:a16="http://schemas.microsoft.com/office/drawing/2014/main" id="{7DCF4C53-2B01-3D85-0AEA-1855D456E4A9}"/>
                </a:ext>
              </a:extLst>
            </p:cNvPr>
            <p:cNvSpPr txBox="1"/>
            <p:nvPr/>
          </p:nvSpPr>
          <p:spPr>
            <a:xfrm>
              <a:off x="0" y="-38100"/>
              <a:ext cx="3325314" cy="3869871"/>
            </a:xfrm>
            <a:prstGeom prst="rect">
              <a:avLst/>
            </a:prstGeom>
          </p:spPr>
          <p:txBody>
            <a:bodyPr lIns="48876" tIns="48876" rIns="48876" bIns="48876" rtlCol="0" anchor="ctr"/>
            <a:lstStyle/>
            <a:p>
              <a:pPr algn="ctr">
                <a:lnSpc>
                  <a:spcPts val="1885"/>
                </a:lnSpc>
                <a:spcBef>
                  <a:spcPct val="0"/>
                </a:spcBef>
              </a:pPr>
              <a:endParaRPr/>
            </a:p>
          </p:txBody>
        </p:sp>
      </p:grpSp>
      <p:sp>
        <p:nvSpPr>
          <p:cNvPr id="6" name="TextBox 6">
            <a:extLst>
              <a:ext uri="{FF2B5EF4-FFF2-40B4-BE49-F238E27FC236}">
                <a16:creationId xmlns:a16="http://schemas.microsoft.com/office/drawing/2014/main" id="{768DC56E-E266-B186-26CA-F37364E942B9}"/>
              </a:ext>
            </a:extLst>
          </p:cNvPr>
          <p:cNvSpPr txBox="1"/>
          <p:nvPr/>
        </p:nvSpPr>
        <p:spPr>
          <a:xfrm>
            <a:off x="9139129" y="6350335"/>
            <a:ext cx="9741" cy="625760"/>
          </a:xfrm>
          <a:prstGeom prst="rect">
            <a:avLst/>
          </a:prstGeom>
        </p:spPr>
        <p:txBody>
          <a:bodyPr lIns="0" tIns="0" rIns="0" bIns="0" rtlCol="0" anchor="t">
            <a:spAutoFit/>
          </a:bodyPr>
          <a:lstStyle/>
          <a:p>
            <a:pPr algn="ctr">
              <a:lnSpc>
                <a:spcPts val="5154"/>
              </a:lnSpc>
            </a:pPr>
            <a:endParaRPr/>
          </a:p>
        </p:txBody>
      </p:sp>
      <p:pic>
        <p:nvPicPr>
          <p:cNvPr id="7" name="Picture 6" descr="A person in a polka dot dress&#10;&#10;Description automatically generated">
            <a:extLst>
              <a:ext uri="{FF2B5EF4-FFF2-40B4-BE49-F238E27FC236}">
                <a16:creationId xmlns:a16="http://schemas.microsoft.com/office/drawing/2014/main" id="{D2EDB48A-CDD5-7D42-7AF3-B6AF07A18B28}"/>
              </a:ext>
            </a:extLst>
          </p:cNvPr>
          <p:cNvPicPr>
            <a:picLocks noChangeAspect="1"/>
          </p:cNvPicPr>
          <p:nvPr/>
        </p:nvPicPr>
        <p:blipFill>
          <a:blip r:embed="rId3">
            <a:extLst>
              <a:ext uri="{28A0092B-C50C-407E-A947-70E740481C1C}">
                <a14:useLocalDpi xmlns:a14="http://schemas.microsoft.com/office/drawing/2010/main" val="0"/>
              </a:ext>
            </a:extLst>
          </a:blip>
          <a:srcRect b="59100"/>
          <a:stretch/>
        </p:blipFill>
        <p:spPr>
          <a:xfrm>
            <a:off x="909965" y="669754"/>
            <a:ext cx="16477810" cy="8845206"/>
          </a:xfrm>
          <a:prstGeom prst="rect">
            <a:avLst/>
          </a:prstGeom>
        </p:spPr>
      </p:pic>
      <p:sp>
        <p:nvSpPr>
          <p:cNvPr id="5" name="Footer Placeholder 4">
            <a:extLst>
              <a:ext uri="{FF2B5EF4-FFF2-40B4-BE49-F238E27FC236}">
                <a16:creationId xmlns:a16="http://schemas.microsoft.com/office/drawing/2014/main" id="{4D4A76E3-1A15-AEAA-FEF8-96CA36902B6D}"/>
              </a:ext>
            </a:extLst>
          </p:cNvPr>
          <p:cNvSpPr>
            <a:spLocks noGrp="1"/>
          </p:cNvSpPr>
          <p:nvPr>
            <p:ph type="ftr" sz="quarter" idx="11"/>
          </p:nvPr>
        </p:nvSpPr>
        <p:spPr>
          <a:xfrm>
            <a:off x="879485" y="9609626"/>
            <a:ext cx="3738235" cy="380194"/>
          </a:xfrm>
        </p:spPr>
        <p:txBody>
          <a:bodyPr/>
          <a:lstStyle/>
          <a:p>
            <a:r>
              <a:rPr lang="en-US" sz="1800" dirty="0"/>
              <a:t>Strangers In A Strange Land © 2025  </a:t>
            </a:r>
          </a:p>
        </p:txBody>
      </p:sp>
    </p:spTree>
    <p:extLst>
      <p:ext uri="{BB962C8B-B14F-4D97-AF65-F5344CB8AC3E}">
        <p14:creationId xmlns:p14="http://schemas.microsoft.com/office/powerpoint/2010/main" val="17019168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B093F3-00E1-1C46-3E02-6F61F199557C}"/>
            </a:ext>
          </a:extLst>
        </p:cNvPr>
        <p:cNvGrpSpPr/>
        <p:nvPr/>
      </p:nvGrpSpPr>
      <p:grpSpPr>
        <a:xfrm>
          <a:off x="0" y="0"/>
          <a:ext cx="0" cy="0"/>
          <a:chOff x="0" y="0"/>
          <a:chExt cx="0" cy="0"/>
        </a:xfrm>
      </p:grpSpPr>
      <p:grpSp>
        <p:nvGrpSpPr>
          <p:cNvPr id="2" name="Group 2">
            <a:extLst>
              <a:ext uri="{FF2B5EF4-FFF2-40B4-BE49-F238E27FC236}">
                <a16:creationId xmlns:a16="http://schemas.microsoft.com/office/drawing/2014/main" id="{03602427-113A-D4E7-8FBD-FF5027CD4C52}"/>
              </a:ext>
            </a:extLst>
          </p:cNvPr>
          <p:cNvGrpSpPr/>
          <p:nvPr/>
        </p:nvGrpSpPr>
        <p:grpSpPr>
          <a:xfrm>
            <a:off x="1" y="0"/>
            <a:ext cx="4228235" cy="10287000"/>
            <a:chOff x="0" y="0"/>
            <a:chExt cx="3325314" cy="3831771"/>
          </a:xfrm>
        </p:grpSpPr>
        <p:sp>
          <p:nvSpPr>
            <p:cNvPr id="3" name="Freeform 3">
              <a:extLst>
                <a:ext uri="{FF2B5EF4-FFF2-40B4-BE49-F238E27FC236}">
                  <a16:creationId xmlns:a16="http://schemas.microsoft.com/office/drawing/2014/main" id="{7A1A5530-69B6-A03A-DC4E-8EF3420691A6}"/>
                </a:ext>
              </a:extLst>
            </p:cNvPr>
            <p:cNvSpPr/>
            <p:nvPr/>
          </p:nvSpPr>
          <p:spPr>
            <a:xfrm>
              <a:off x="0" y="0"/>
              <a:ext cx="3325314" cy="3831772"/>
            </a:xfrm>
            <a:custGeom>
              <a:avLst/>
              <a:gdLst/>
              <a:ahLst/>
              <a:cxnLst/>
              <a:rect l="l" t="t" r="r" b="b"/>
              <a:pathLst>
                <a:path w="3325314" h="3831772">
                  <a:moveTo>
                    <a:pt x="0" y="0"/>
                  </a:moveTo>
                  <a:lnTo>
                    <a:pt x="3325314" y="0"/>
                  </a:lnTo>
                  <a:lnTo>
                    <a:pt x="3325314" y="3831772"/>
                  </a:lnTo>
                  <a:lnTo>
                    <a:pt x="0" y="3831772"/>
                  </a:lnTo>
                  <a:close/>
                </a:path>
              </a:pathLst>
            </a:custGeom>
            <a:gradFill rotWithShape="1">
              <a:gsLst>
                <a:gs pos="0">
                  <a:srgbClr val="A6A6A6">
                    <a:alpha val="100000"/>
                  </a:srgbClr>
                </a:gs>
                <a:gs pos="100000">
                  <a:srgbClr val="FFFFFF">
                    <a:alpha val="100000"/>
                  </a:srgbClr>
                </a:gs>
              </a:gsLst>
              <a:lin ang="0"/>
            </a:gradFill>
          </p:spPr>
          <p:txBody>
            <a:bodyPr/>
            <a:lstStyle/>
            <a:p>
              <a:endParaRPr lang="en-US"/>
            </a:p>
          </p:txBody>
        </p:sp>
        <p:sp>
          <p:nvSpPr>
            <p:cNvPr id="4" name="TextBox 4">
              <a:extLst>
                <a:ext uri="{FF2B5EF4-FFF2-40B4-BE49-F238E27FC236}">
                  <a16:creationId xmlns:a16="http://schemas.microsoft.com/office/drawing/2014/main" id="{88DCC103-2C53-1652-BCA9-FD8182ABFA70}"/>
                </a:ext>
              </a:extLst>
            </p:cNvPr>
            <p:cNvSpPr txBox="1"/>
            <p:nvPr/>
          </p:nvSpPr>
          <p:spPr>
            <a:xfrm>
              <a:off x="0" y="-38100"/>
              <a:ext cx="3325314" cy="3869871"/>
            </a:xfrm>
            <a:prstGeom prst="rect">
              <a:avLst/>
            </a:prstGeom>
          </p:spPr>
          <p:txBody>
            <a:bodyPr lIns="48876" tIns="48876" rIns="48876" bIns="48876" rtlCol="0" anchor="ctr"/>
            <a:lstStyle/>
            <a:p>
              <a:pPr algn="ctr">
                <a:lnSpc>
                  <a:spcPts val="1885"/>
                </a:lnSpc>
                <a:spcBef>
                  <a:spcPct val="0"/>
                </a:spcBef>
              </a:pPr>
              <a:endParaRPr/>
            </a:p>
          </p:txBody>
        </p:sp>
      </p:grpSp>
      <p:sp>
        <p:nvSpPr>
          <p:cNvPr id="6" name="TextBox 6">
            <a:extLst>
              <a:ext uri="{FF2B5EF4-FFF2-40B4-BE49-F238E27FC236}">
                <a16:creationId xmlns:a16="http://schemas.microsoft.com/office/drawing/2014/main" id="{48C57CE1-C4E2-CAF3-C184-001C4DDB5BA9}"/>
              </a:ext>
            </a:extLst>
          </p:cNvPr>
          <p:cNvSpPr txBox="1"/>
          <p:nvPr/>
        </p:nvSpPr>
        <p:spPr>
          <a:xfrm>
            <a:off x="9139129" y="6350335"/>
            <a:ext cx="9741" cy="625760"/>
          </a:xfrm>
          <a:prstGeom prst="rect">
            <a:avLst/>
          </a:prstGeom>
        </p:spPr>
        <p:txBody>
          <a:bodyPr lIns="0" tIns="0" rIns="0" bIns="0" rtlCol="0" anchor="t">
            <a:spAutoFit/>
          </a:bodyPr>
          <a:lstStyle/>
          <a:p>
            <a:pPr algn="ctr">
              <a:lnSpc>
                <a:spcPts val="5154"/>
              </a:lnSpc>
            </a:pPr>
            <a:endParaRPr/>
          </a:p>
        </p:txBody>
      </p:sp>
      <p:sp>
        <p:nvSpPr>
          <p:cNvPr id="5" name="Footer Placeholder 4">
            <a:extLst>
              <a:ext uri="{FF2B5EF4-FFF2-40B4-BE49-F238E27FC236}">
                <a16:creationId xmlns:a16="http://schemas.microsoft.com/office/drawing/2014/main" id="{A18A7963-3BFF-38C4-FC2C-3D3D44F55226}"/>
              </a:ext>
            </a:extLst>
          </p:cNvPr>
          <p:cNvSpPr>
            <a:spLocks noGrp="1"/>
          </p:cNvSpPr>
          <p:nvPr>
            <p:ph type="ftr" sz="quarter" idx="11"/>
          </p:nvPr>
        </p:nvSpPr>
        <p:spPr>
          <a:xfrm>
            <a:off x="990600" y="9612788"/>
            <a:ext cx="3505200" cy="388939"/>
          </a:xfrm>
        </p:spPr>
        <p:txBody>
          <a:bodyPr/>
          <a:lstStyle/>
          <a:p>
            <a:r>
              <a:rPr lang="en-US" sz="1800" dirty="0"/>
              <a:t>Strangers In A Strange Land © 2025  </a:t>
            </a:r>
          </a:p>
        </p:txBody>
      </p:sp>
      <p:pic>
        <p:nvPicPr>
          <p:cNvPr id="8" name="Picture 7" descr="A person in a white dress holding a boat&#10;&#10;AI-generated content may be incorrect.">
            <a:extLst>
              <a:ext uri="{FF2B5EF4-FFF2-40B4-BE49-F238E27FC236}">
                <a16:creationId xmlns:a16="http://schemas.microsoft.com/office/drawing/2014/main" id="{6C7E68AD-C8AB-C484-7496-9F2D57E9D59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53275" y="784259"/>
            <a:ext cx="10191190" cy="8543253"/>
          </a:xfrm>
          <a:prstGeom prst="rect">
            <a:avLst/>
          </a:prstGeom>
          <a:ln w="38100">
            <a:solidFill>
              <a:schemeClr val="bg1">
                <a:lumMod val="50000"/>
              </a:schemeClr>
            </a:solidFill>
          </a:ln>
          <a:effectLst>
            <a:outerShdw blurRad="50800" dist="38100" dir="5400000" algn="t" rotWithShape="0">
              <a:prstClr val="black">
                <a:alpha val="40000"/>
              </a:prstClr>
            </a:outerShdw>
          </a:effectLst>
        </p:spPr>
      </p:pic>
    </p:spTree>
    <p:extLst>
      <p:ext uri="{BB962C8B-B14F-4D97-AF65-F5344CB8AC3E}">
        <p14:creationId xmlns:p14="http://schemas.microsoft.com/office/powerpoint/2010/main" val="397726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1FA833-2E0C-E6C9-6766-D5359C3C1CDA}"/>
            </a:ext>
          </a:extLst>
        </p:cNvPr>
        <p:cNvGrpSpPr/>
        <p:nvPr/>
      </p:nvGrpSpPr>
      <p:grpSpPr>
        <a:xfrm>
          <a:off x="0" y="0"/>
          <a:ext cx="0" cy="0"/>
          <a:chOff x="0" y="0"/>
          <a:chExt cx="0" cy="0"/>
        </a:xfrm>
      </p:grpSpPr>
      <p:grpSp>
        <p:nvGrpSpPr>
          <p:cNvPr id="2" name="Group 2">
            <a:extLst>
              <a:ext uri="{FF2B5EF4-FFF2-40B4-BE49-F238E27FC236}">
                <a16:creationId xmlns:a16="http://schemas.microsoft.com/office/drawing/2014/main" id="{B09BF06B-E6E7-A03C-258C-29DC3D12FCA8}"/>
              </a:ext>
            </a:extLst>
          </p:cNvPr>
          <p:cNvGrpSpPr/>
          <p:nvPr/>
        </p:nvGrpSpPr>
        <p:grpSpPr>
          <a:xfrm>
            <a:off x="1" y="0"/>
            <a:ext cx="4228235" cy="10287000"/>
            <a:chOff x="0" y="0"/>
            <a:chExt cx="3325314" cy="3831771"/>
          </a:xfrm>
        </p:grpSpPr>
        <p:sp>
          <p:nvSpPr>
            <p:cNvPr id="3" name="Freeform 3">
              <a:extLst>
                <a:ext uri="{FF2B5EF4-FFF2-40B4-BE49-F238E27FC236}">
                  <a16:creationId xmlns:a16="http://schemas.microsoft.com/office/drawing/2014/main" id="{14D5A2A3-9512-2B11-C2A2-7B506582AE88}"/>
                </a:ext>
              </a:extLst>
            </p:cNvPr>
            <p:cNvSpPr/>
            <p:nvPr/>
          </p:nvSpPr>
          <p:spPr>
            <a:xfrm>
              <a:off x="0" y="0"/>
              <a:ext cx="3325314" cy="3831772"/>
            </a:xfrm>
            <a:custGeom>
              <a:avLst/>
              <a:gdLst/>
              <a:ahLst/>
              <a:cxnLst/>
              <a:rect l="l" t="t" r="r" b="b"/>
              <a:pathLst>
                <a:path w="3325314" h="3831772">
                  <a:moveTo>
                    <a:pt x="0" y="0"/>
                  </a:moveTo>
                  <a:lnTo>
                    <a:pt x="3325314" y="0"/>
                  </a:lnTo>
                  <a:lnTo>
                    <a:pt x="3325314" y="3831772"/>
                  </a:lnTo>
                  <a:lnTo>
                    <a:pt x="0" y="3831772"/>
                  </a:lnTo>
                  <a:close/>
                </a:path>
              </a:pathLst>
            </a:custGeom>
            <a:gradFill rotWithShape="1">
              <a:gsLst>
                <a:gs pos="0">
                  <a:srgbClr val="A6A6A6">
                    <a:alpha val="100000"/>
                  </a:srgbClr>
                </a:gs>
                <a:gs pos="100000">
                  <a:srgbClr val="FFFFFF">
                    <a:alpha val="100000"/>
                  </a:srgbClr>
                </a:gs>
              </a:gsLst>
              <a:lin ang="0"/>
            </a:gradFill>
          </p:spPr>
          <p:txBody>
            <a:bodyPr/>
            <a:lstStyle/>
            <a:p>
              <a:endParaRPr lang="en-US"/>
            </a:p>
          </p:txBody>
        </p:sp>
        <p:sp>
          <p:nvSpPr>
            <p:cNvPr id="4" name="TextBox 4">
              <a:extLst>
                <a:ext uri="{FF2B5EF4-FFF2-40B4-BE49-F238E27FC236}">
                  <a16:creationId xmlns:a16="http://schemas.microsoft.com/office/drawing/2014/main" id="{11184B5F-6EB4-951B-A9E9-54A6C6F91B94}"/>
                </a:ext>
              </a:extLst>
            </p:cNvPr>
            <p:cNvSpPr txBox="1"/>
            <p:nvPr/>
          </p:nvSpPr>
          <p:spPr>
            <a:xfrm>
              <a:off x="0" y="-38100"/>
              <a:ext cx="3325314" cy="3869871"/>
            </a:xfrm>
            <a:prstGeom prst="rect">
              <a:avLst/>
            </a:prstGeom>
          </p:spPr>
          <p:txBody>
            <a:bodyPr lIns="48876" tIns="48876" rIns="48876" bIns="48876" rtlCol="0" anchor="ctr"/>
            <a:lstStyle/>
            <a:p>
              <a:pPr algn="ctr">
                <a:lnSpc>
                  <a:spcPts val="1885"/>
                </a:lnSpc>
                <a:spcBef>
                  <a:spcPct val="0"/>
                </a:spcBef>
              </a:pPr>
              <a:endParaRPr/>
            </a:p>
          </p:txBody>
        </p:sp>
      </p:grpSp>
      <p:sp>
        <p:nvSpPr>
          <p:cNvPr id="6" name="TextBox 6">
            <a:extLst>
              <a:ext uri="{FF2B5EF4-FFF2-40B4-BE49-F238E27FC236}">
                <a16:creationId xmlns:a16="http://schemas.microsoft.com/office/drawing/2014/main" id="{E6416232-4AE6-FA81-8E69-647E07DD650D}"/>
              </a:ext>
            </a:extLst>
          </p:cNvPr>
          <p:cNvSpPr txBox="1"/>
          <p:nvPr/>
        </p:nvSpPr>
        <p:spPr>
          <a:xfrm>
            <a:off x="9139129" y="6350335"/>
            <a:ext cx="9741" cy="625760"/>
          </a:xfrm>
          <a:prstGeom prst="rect">
            <a:avLst/>
          </a:prstGeom>
        </p:spPr>
        <p:txBody>
          <a:bodyPr lIns="0" tIns="0" rIns="0" bIns="0" rtlCol="0" anchor="t">
            <a:spAutoFit/>
          </a:bodyPr>
          <a:lstStyle/>
          <a:p>
            <a:pPr algn="ctr">
              <a:lnSpc>
                <a:spcPts val="5154"/>
              </a:lnSpc>
            </a:pPr>
            <a:endParaRPr/>
          </a:p>
        </p:txBody>
      </p:sp>
      <p:sp>
        <p:nvSpPr>
          <p:cNvPr id="5" name="Footer Placeholder 4">
            <a:extLst>
              <a:ext uri="{FF2B5EF4-FFF2-40B4-BE49-F238E27FC236}">
                <a16:creationId xmlns:a16="http://schemas.microsoft.com/office/drawing/2014/main" id="{FB0ACF98-2575-9B47-0100-FA9DE373E8ED}"/>
              </a:ext>
            </a:extLst>
          </p:cNvPr>
          <p:cNvSpPr>
            <a:spLocks noGrp="1"/>
          </p:cNvSpPr>
          <p:nvPr>
            <p:ph type="ftr" sz="quarter" idx="11"/>
          </p:nvPr>
        </p:nvSpPr>
        <p:spPr>
          <a:xfrm>
            <a:off x="838200" y="9589187"/>
            <a:ext cx="3581400" cy="354913"/>
          </a:xfrm>
        </p:spPr>
        <p:txBody>
          <a:bodyPr/>
          <a:lstStyle/>
          <a:p>
            <a:r>
              <a:rPr lang="en-US" sz="1800" dirty="0"/>
              <a:t>Strangers In A Strange Land © 2025  </a:t>
            </a:r>
          </a:p>
        </p:txBody>
      </p:sp>
      <p:sp>
        <p:nvSpPr>
          <p:cNvPr id="9" name="TextBox 8">
            <a:extLst>
              <a:ext uri="{FF2B5EF4-FFF2-40B4-BE49-F238E27FC236}">
                <a16:creationId xmlns:a16="http://schemas.microsoft.com/office/drawing/2014/main" id="{3B7B246B-D675-6B73-A13E-D4AE564976C7}"/>
              </a:ext>
            </a:extLst>
          </p:cNvPr>
          <p:cNvSpPr txBox="1"/>
          <p:nvPr/>
        </p:nvSpPr>
        <p:spPr>
          <a:xfrm>
            <a:off x="690670" y="408931"/>
            <a:ext cx="16987730" cy="10664458"/>
          </a:xfrm>
          <a:prstGeom prst="rect">
            <a:avLst/>
          </a:prstGeom>
          <a:noFill/>
        </p:spPr>
        <p:txBody>
          <a:bodyPr wrap="square">
            <a:spAutoFit/>
          </a:bodyPr>
          <a:lstStyle/>
          <a:p>
            <a:pPr>
              <a:lnSpc>
                <a:spcPct val="150000"/>
              </a:lnSpc>
              <a:spcAft>
                <a:spcPts val="1800"/>
              </a:spcAft>
            </a:pPr>
            <a:r>
              <a:rPr lang="en-US" sz="2800" b="1" dirty="0">
                <a:latin typeface="Arial" panose="020B0604020202020204" pitchFamily="34" charset="0"/>
                <a:cs typeface="Arial" panose="020B0604020202020204" pitchFamily="34" charset="0"/>
              </a:rPr>
              <a:t>SESSION 9 – Promises For The Stranger</a:t>
            </a:r>
            <a:endParaRPr lang="en-US" sz="3400" b="1" dirty="0">
              <a:latin typeface="Arial" panose="020B0604020202020204" pitchFamily="34" charset="0"/>
              <a:cs typeface="Arial" panose="020B0604020202020204" pitchFamily="34" charset="0"/>
            </a:endParaRPr>
          </a:p>
          <a:p>
            <a:pPr>
              <a:spcAft>
                <a:spcPts val="1200"/>
              </a:spcAft>
            </a:pPr>
            <a:r>
              <a:rPr lang="en-US" sz="3400" b="1" i="1" dirty="0">
                <a:solidFill>
                  <a:srgbClr val="C00000"/>
                </a:solidFill>
                <a:latin typeface="Arial" panose="020B0604020202020204" pitchFamily="34" charset="0"/>
                <a:cs typeface="Arial" panose="020B0604020202020204" pitchFamily="34" charset="0"/>
              </a:rPr>
              <a:t>Session 8 Recap – Distractions &amp; Deceit in a Strange Land</a:t>
            </a:r>
          </a:p>
          <a:p>
            <a:pPr>
              <a:spcAft>
                <a:spcPts val="1200"/>
              </a:spcAft>
            </a:pPr>
            <a:r>
              <a:rPr lang="en-US" sz="3200" b="1" dirty="0">
                <a:latin typeface="Arial" panose="020B0604020202020204" pitchFamily="34" charset="0"/>
                <a:cs typeface="Arial" panose="020B0604020202020204" pitchFamily="34" charset="0"/>
              </a:rPr>
              <a:t>Dinah: Pitfalls &amp; Perils</a:t>
            </a:r>
          </a:p>
          <a:p>
            <a:pPr marL="914400" lvl="1" indent="-457200">
              <a:spcAft>
                <a:spcPts val="1200"/>
              </a:spcAft>
              <a:buFont typeface="Arial" panose="020B0604020202020204" pitchFamily="34" charset="0"/>
              <a:buChar char="•"/>
            </a:pPr>
            <a:r>
              <a:rPr lang="en-US" sz="3200" dirty="0">
                <a:latin typeface="Arial" panose="020B0604020202020204" pitchFamily="34" charset="0"/>
                <a:cs typeface="Arial" panose="020B0604020202020204" pitchFamily="34" charset="0"/>
              </a:rPr>
              <a:t>Unattached </a:t>
            </a:r>
          </a:p>
          <a:p>
            <a:pPr marL="914400" lvl="1" indent="-457200">
              <a:spcAft>
                <a:spcPts val="1200"/>
              </a:spcAft>
              <a:buFont typeface="Arial" panose="020B0604020202020204" pitchFamily="34" charset="0"/>
              <a:buChar char="•"/>
            </a:pPr>
            <a:r>
              <a:rPr lang="en-US" sz="3200" dirty="0">
                <a:latin typeface="Arial" panose="020B0604020202020204" pitchFamily="34" charset="0"/>
                <a:cs typeface="Arial" panose="020B0604020202020204" pitchFamily="34" charset="0"/>
              </a:rPr>
              <a:t>Unfocused</a:t>
            </a:r>
          </a:p>
          <a:p>
            <a:pPr marL="914400" lvl="1" indent="-457200">
              <a:spcAft>
                <a:spcPts val="1200"/>
              </a:spcAft>
              <a:buFont typeface="Arial" panose="020B0604020202020204" pitchFamily="34" charset="0"/>
              <a:buChar char="•"/>
            </a:pPr>
            <a:r>
              <a:rPr lang="en-US" sz="3200" dirty="0">
                <a:latin typeface="Arial" panose="020B0604020202020204" pitchFamily="34" charset="0"/>
                <a:cs typeface="Arial" panose="020B0604020202020204" pitchFamily="34" charset="0"/>
              </a:rPr>
              <a:t>Unequipped</a:t>
            </a:r>
          </a:p>
          <a:p>
            <a:pPr marL="914400" lvl="1" indent="-457200">
              <a:buFont typeface="Arial" panose="020B0604020202020204" pitchFamily="34" charset="0"/>
              <a:buChar char="•"/>
            </a:pPr>
            <a:r>
              <a:rPr lang="en-US" sz="3200" dirty="0">
                <a:latin typeface="Arial" panose="020B0604020202020204" pitchFamily="34" charset="0"/>
                <a:cs typeface="Arial" panose="020B0604020202020204" pitchFamily="34" charset="0"/>
              </a:rPr>
              <a:t>Unrealistic</a:t>
            </a:r>
          </a:p>
          <a:p>
            <a:pPr lvl="1"/>
            <a:endParaRPr lang="en-US" sz="1400" dirty="0">
              <a:latin typeface="Arial" panose="020B0604020202020204" pitchFamily="34" charset="0"/>
              <a:cs typeface="Arial" panose="020B0604020202020204" pitchFamily="34" charset="0"/>
            </a:endParaRPr>
          </a:p>
          <a:p>
            <a:pPr>
              <a:spcAft>
                <a:spcPts val="1200"/>
              </a:spcAft>
            </a:pPr>
            <a:r>
              <a:rPr lang="en-US" sz="3200" b="1" dirty="0">
                <a:latin typeface="Arial" panose="020B0604020202020204" pitchFamily="34" charset="0"/>
                <a:cs typeface="Arial" panose="020B0604020202020204" pitchFamily="34" charset="0"/>
              </a:rPr>
              <a:t>2 Peter Chapter 2</a:t>
            </a:r>
          </a:p>
          <a:p>
            <a:pPr marL="914400" lvl="1" indent="-457200">
              <a:spcAft>
                <a:spcPts val="1200"/>
              </a:spcAft>
              <a:buFont typeface="Arial" panose="020B0604020202020204" pitchFamily="34" charset="0"/>
              <a:buChar char="•"/>
            </a:pPr>
            <a:r>
              <a:rPr lang="en-US" sz="3200" dirty="0">
                <a:latin typeface="Arial" panose="020B0604020202020204" pitchFamily="34" charset="0"/>
                <a:cs typeface="Arial" panose="020B0604020202020204" pitchFamily="34" charset="0"/>
              </a:rPr>
              <a:t>Beware of false prophets</a:t>
            </a:r>
          </a:p>
          <a:p>
            <a:pPr marL="914400" lvl="1" indent="-457200">
              <a:spcAft>
                <a:spcPts val="1200"/>
              </a:spcAft>
              <a:buFont typeface="Arial" panose="020B0604020202020204" pitchFamily="34" charset="0"/>
              <a:buChar char="•"/>
            </a:pPr>
            <a:r>
              <a:rPr lang="en-US" sz="3200" dirty="0">
                <a:latin typeface="Arial" panose="020B0604020202020204" pitchFamily="34" charset="0"/>
                <a:cs typeface="Arial" panose="020B0604020202020204" pitchFamily="34" charset="0"/>
              </a:rPr>
              <a:t>Rescue for the faithful &amp; godly</a:t>
            </a:r>
          </a:p>
          <a:p>
            <a:pPr marL="914400" lvl="1" indent="-457200">
              <a:buFont typeface="Arial" panose="020B0604020202020204" pitchFamily="34" charset="0"/>
              <a:buChar char="•"/>
            </a:pPr>
            <a:r>
              <a:rPr lang="en-US" sz="3200" dirty="0">
                <a:latin typeface="Arial" panose="020B0604020202020204" pitchFamily="34" charset="0"/>
                <a:cs typeface="Arial" panose="020B0604020202020204" pitchFamily="34" charset="0"/>
              </a:rPr>
              <a:t>Punishment for unbelievers and those who fall away</a:t>
            </a:r>
          </a:p>
          <a:p>
            <a:pPr lvl="1"/>
            <a:endParaRPr lang="en-US" sz="1400" dirty="0">
              <a:latin typeface="Arial" panose="020B0604020202020204" pitchFamily="34" charset="0"/>
              <a:cs typeface="Arial" panose="020B0604020202020204" pitchFamily="34" charset="0"/>
            </a:endParaRPr>
          </a:p>
          <a:p>
            <a:pPr>
              <a:spcAft>
                <a:spcPts val="1200"/>
              </a:spcAft>
            </a:pPr>
            <a:r>
              <a:rPr lang="en-US" sz="3200" dirty="0">
                <a:latin typeface="Arial" panose="020B0604020202020204" pitchFamily="34" charset="0"/>
                <a:cs typeface="Arial" panose="020B0604020202020204" pitchFamily="34" charset="0"/>
              </a:rPr>
              <a:t>				Distractions 		 Focus</a:t>
            </a:r>
          </a:p>
          <a:p>
            <a:pPr>
              <a:spcAft>
                <a:spcPts val="1200"/>
              </a:spcAft>
            </a:pPr>
            <a:r>
              <a:rPr lang="en-US" sz="3200" dirty="0">
                <a:latin typeface="Arial" panose="020B0604020202020204" pitchFamily="34" charset="0"/>
                <a:cs typeface="Arial" panose="020B0604020202020204" pitchFamily="34" charset="0"/>
              </a:rPr>
              <a:t>   					Deceit 		 Truth</a:t>
            </a:r>
          </a:p>
          <a:p>
            <a:pPr marL="914400" lvl="1" indent="-457200">
              <a:spcAft>
                <a:spcPts val="1200"/>
              </a:spcAft>
              <a:buFont typeface="Arial" panose="020B0604020202020204" pitchFamily="34" charset="0"/>
              <a:buChar char="•"/>
            </a:pPr>
            <a:endParaRPr lang="en-US" sz="3200" dirty="0">
              <a:latin typeface="Arial" panose="020B0604020202020204" pitchFamily="34" charset="0"/>
              <a:cs typeface="Arial" panose="020B0604020202020204" pitchFamily="34" charset="0"/>
            </a:endParaRPr>
          </a:p>
          <a:p>
            <a:pPr marL="914400" lvl="1" indent="-457200">
              <a:spcAft>
                <a:spcPts val="1200"/>
              </a:spcAft>
              <a:buFont typeface="Arial" panose="020B0604020202020204" pitchFamily="34" charset="0"/>
              <a:buChar char="•"/>
            </a:pPr>
            <a:endParaRPr lang="en-US" sz="3200" dirty="0">
              <a:latin typeface="Arial" panose="020B0604020202020204" pitchFamily="34" charset="0"/>
              <a:cs typeface="Arial" panose="020B0604020202020204" pitchFamily="34" charset="0"/>
            </a:endParaRPr>
          </a:p>
          <a:p>
            <a:pPr marL="914400" lvl="1" indent="-457200">
              <a:spcAft>
                <a:spcPts val="1200"/>
              </a:spcAft>
              <a:buFont typeface="Arial" panose="020B0604020202020204" pitchFamily="34" charset="0"/>
              <a:buChar char="•"/>
            </a:pPr>
            <a:endParaRPr lang="en-US" sz="3200" b="1" dirty="0">
              <a:latin typeface="Arial" panose="020B0604020202020204" pitchFamily="34" charset="0"/>
              <a:cs typeface="Arial" panose="020B0604020202020204" pitchFamily="34" charset="0"/>
            </a:endParaRPr>
          </a:p>
        </p:txBody>
      </p:sp>
      <p:pic>
        <p:nvPicPr>
          <p:cNvPr id="7" name="Picture 6" descr="A person in a polka dot dress&#10;&#10;Description automatically generated">
            <a:extLst>
              <a:ext uri="{FF2B5EF4-FFF2-40B4-BE49-F238E27FC236}">
                <a16:creationId xmlns:a16="http://schemas.microsoft.com/office/drawing/2014/main" id="{651DA645-C0D7-AB08-F28F-22312115D3FC}"/>
              </a:ext>
            </a:extLst>
          </p:cNvPr>
          <p:cNvPicPr>
            <a:picLocks noChangeAspect="1"/>
          </p:cNvPicPr>
          <p:nvPr/>
        </p:nvPicPr>
        <p:blipFill>
          <a:blip r:embed="rId3" cstate="print">
            <a:extLst>
              <a:ext uri="{28A0092B-C50C-407E-A947-70E740481C1C}">
                <a14:useLocalDpi xmlns:a14="http://schemas.microsoft.com/office/drawing/2010/main" val="0"/>
              </a:ext>
            </a:extLst>
          </a:blip>
          <a:srcRect b="59100"/>
          <a:stretch/>
        </p:blipFill>
        <p:spPr>
          <a:xfrm>
            <a:off x="13157298" y="7380964"/>
            <a:ext cx="4729270" cy="2558352"/>
          </a:xfrm>
          <a:prstGeom prst="rect">
            <a:avLst/>
          </a:prstGeom>
          <a:ln w="38100">
            <a:solidFill>
              <a:schemeClr val="bg1">
                <a:lumMod val="50000"/>
              </a:schemeClr>
            </a:solidFill>
          </a:ln>
          <a:effectLst>
            <a:outerShdw blurRad="50800" dist="38100" dir="5400000" algn="t" rotWithShape="0">
              <a:prstClr val="black">
                <a:alpha val="40000"/>
              </a:prstClr>
            </a:outerShdw>
          </a:effectLst>
        </p:spPr>
      </p:pic>
      <p:cxnSp>
        <p:nvCxnSpPr>
          <p:cNvPr id="10" name="Straight Arrow Connector 9">
            <a:extLst>
              <a:ext uri="{FF2B5EF4-FFF2-40B4-BE49-F238E27FC236}">
                <a16:creationId xmlns:a16="http://schemas.microsoft.com/office/drawing/2014/main" id="{113A0454-B746-A605-49A8-B52780274AEC}"/>
              </a:ext>
            </a:extLst>
          </p:cNvPr>
          <p:cNvCxnSpPr/>
          <p:nvPr/>
        </p:nvCxnSpPr>
        <p:spPr>
          <a:xfrm>
            <a:off x="6934200" y="8191500"/>
            <a:ext cx="914400" cy="0"/>
          </a:xfrm>
          <a:prstGeom prst="straightConnector1">
            <a:avLst/>
          </a:prstGeom>
          <a:ln w="5715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B2618F4B-E9F2-842A-BCF7-9C238EF33660}"/>
              </a:ext>
            </a:extLst>
          </p:cNvPr>
          <p:cNvCxnSpPr/>
          <p:nvPr/>
        </p:nvCxnSpPr>
        <p:spPr>
          <a:xfrm>
            <a:off x="6934200" y="8801100"/>
            <a:ext cx="914400" cy="0"/>
          </a:xfrm>
          <a:prstGeom prst="straightConnector1">
            <a:avLst/>
          </a:prstGeom>
          <a:ln w="57150">
            <a:solidFill>
              <a:srgbClr val="C0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773990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2E68EE-1AE9-8A6C-4087-E21B1BAB6A95}"/>
            </a:ext>
          </a:extLst>
        </p:cNvPr>
        <p:cNvGrpSpPr/>
        <p:nvPr/>
      </p:nvGrpSpPr>
      <p:grpSpPr>
        <a:xfrm>
          <a:off x="0" y="0"/>
          <a:ext cx="0" cy="0"/>
          <a:chOff x="0" y="0"/>
          <a:chExt cx="0" cy="0"/>
        </a:xfrm>
      </p:grpSpPr>
      <p:grpSp>
        <p:nvGrpSpPr>
          <p:cNvPr id="2" name="Group 2">
            <a:extLst>
              <a:ext uri="{FF2B5EF4-FFF2-40B4-BE49-F238E27FC236}">
                <a16:creationId xmlns:a16="http://schemas.microsoft.com/office/drawing/2014/main" id="{2E02EDDC-2622-B2D0-79CE-C4B548120DC2}"/>
              </a:ext>
            </a:extLst>
          </p:cNvPr>
          <p:cNvGrpSpPr/>
          <p:nvPr/>
        </p:nvGrpSpPr>
        <p:grpSpPr>
          <a:xfrm>
            <a:off x="1" y="0"/>
            <a:ext cx="4228235" cy="10287000"/>
            <a:chOff x="0" y="0"/>
            <a:chExt cx="3325314" cy="3831771"/>
          </a:xfrm>
        </p:grpSpPr>
        <p:sp>
          <p:nvSpPr>
            <p:cNvPr id="3" name="Freeform 3">
              <a:extLst>
                <a:ext uri="{FF2B5EF4-FFF2-40B4-BE49-F238E27FC236}">
                  <a16:creationId xmlns:a16="http://schemas.microsoft.com/office/drawing/2014/main" id="{932A32DE-6BC0-95ED-36D5-67524BEB15E1}"/>
                </a:ext>
              </a:extLst>
            </p:cNvPr>
            <p:cNvSpPr/>
            <p:nvPr/>
          </p:nvSpPr>
          <p:spPr>
            <a:xfrm>
              <a:off x="0" y="0"/>
              <a:ext cx="3325314" cy="3831772"/>
            </a:xfrm>
            <a:custGeom>
              <a:avLst/>
              <a:gdLst/>
              <a:ahLst/>
              <a:cxnLst/>
              <a:rect l="l" t="t" r="r" b="b"/>
              <a:pathLst>
                <a:path w="3325314" h="3831772">
                  <a:moveTo>
                    <a:pt x="0" y="0"/>
                  </a:moveTo>
                  <a:lnTo>
                    <a:pt x="3325314" y="0"/>
                  </a:lnTo>
                  <a:lnTo>
                    <a:pt x="3325314" y="3831772"/>
                  </a:lnTo>
                  <a:lnTo>
                    <a:pt x="0" y="3831772"/>
                  </a:lnTo>
                  <a:close/>
                </a:path>
              </a:pathLst>
            </a:custGeom>
            <a:gradFill rotWithShape="1">
              <a:gsLst>
                <a:gs pos="0">
                  <a:srgbClr val="A6A6A6">
                    <a:alpha val="100000"/>
                  </a:srgbClr>
                </a:gs>
                <a:gs pos="100000">
                  <a:srgbClr val="FFFFFF">
                    <a:alpha val="100000"/>
                  </a:srgbClr>
                </a:gs>
              </a:gsLst>
              <a:lin ang="0"/>
            </a:gradFill>
          </p:spPr>
          <p:txBody>
            <a:bodyPr/>
            <a:lstStyle/>
            <a:p>
              <a:endParaRPr lang="en-US"/>
            </a:p>
          </p:txBody>
        </p:sp>
        <p:sp>
          <p:nvSpPr>
            <p:cNvPr id="4" name="TextBox 4">
              <a:extLst>
                <a:ext uri="{FF2B5EF4-FFF2-40B4-BE49-F238E27FC236}">
                  <a16:creationId xmlns:a16="http://schemas.microsoft.com/office/drawing/2014/main" id="{0EA6DA9B-2120-C22C-FAA9-2687EDC577D1}"/>
                </a:ext>
              </a:extLst>
            </p:cNvPr>
            <p:cNvSpPr txBox="1"/>
            <p:nvPr/>
          </p:nvSpPr>
          <p:spPr>
            <a:xfrm>
              <a:off x="0" y="-38100"/>
              <a:ext cx="3325314" cy="3869871"/>
            </a:xfrm>
            <a:prstGeom prst="rect">
              <a:avLst/>
            </a:prstGeom>
          </p:spPr>
          <p:txBody>
            <a:bodyPr lIns="48876" tIns="48876" rIns="48876" bIns="48876" rtlCol="0" anchor="ctr"/>
            <a:lstStyle/>
            <a:p>
              <a:pPr algn="ctr">
                <a:lnSpc>
                  <a:spcPts val="1885"/>
                </a:lnSpc>
                <a:spcBef>
                  <a:spcPct val="0"/>
                </a:spcBef>
              </a:pPr>
              <a:endParaRPr/>
            </a:p>
          </p:txBody>
        </p:sp>
      </p:grpSp>
      <p:sp>
        <p:nvSpPr>
          <p:cNvPr id="6" name="TextBox 6">
            <a:extLst>
              <a:ext uri="{FF2B5EF4-FFF2-40B4-BE49-F238E27FC236}">
                <a16:creationId xmlns:a16="http://schemas.microsoft.com/office/drawing/2014/main" id="{5456155B-369F-612D-941A-883E2705B019}"/>
              </a:ext>
            </a:extLst>
          </p:cNvPr>
          <p:cNvSpPr txBox="1"/>
          <p:nvPr/>
        </p:nvSpPr>
        <p:spPr>
          <a:xfrm>
            <a:off x="9139129" y="6350335"/>
            <a:ext cx="9741" cy="625760"/>
          </a:xfrm>
          <a:prstGeom prst="rect">
            <a:avLst/>
          </a:prstGeom>
        </p:spPr>
        <p:txBody>
          <a:bodyPr lIns="0" tIns="0" rIns="0" bIns="0" rtlCol="0" anchor="t">
            <a:spAutoFit/>
          </a:bodyPr>
          <a:lstStyle/>
          <a:p>
            <a:pPr algn="ctr">
              <a:lnSpc>
                <a:spcPts val="5154"/>
              </a:lnSpc>
            </a:pPr>
            <a:endParaRPr/>
          </a:p>
        </p:txBody>
      </p:sp>
      <p:sp>
        <p:nvSpPr>
          <p:cNvPr id="5" name="Footer Placeholder 4">
            <a:extLst>
              <a:ext uri="{FF2B5EF4-FFF2-40B4-BE49-F238E27FC236}">
                <a16:creationId xmlns:a16="http://schemas.microsoft.com/office/drawing/2014/main" id="{7DCF7C87-7268-0D60-4F51-387B841409A0}"/>
              </a:ext>
            </a:extLst>
          </p:cNvPr>
          <p:cNvSpPr>
            <a:spLocks noGrp="1"/>
          </p:cNvSpPr>
          <p:nvPr>
            <p:ph type="ftr" sz="quarter" idx="11"/>
          </p:nvPr>
        </p:nvSpPr>
        <p:spPr>
          <a:xfrm>
            <a:off x="838200" y="9589187"/>
            <a:ext cx="3581400" cy="354913"/>
          </a:xfrm>
        </p:spPr>
        <p:txBody>
          <a:bodyPr/>
          <a:lstStyle/>
          <a:p>
            <a:r>
              <a:rPr lang="en-US" sz="1800" dirty="0"/>
              <a:t>Strangers In A Strange Land © 2025  </a:t>
            </a:r>
          </a:p>
        </p:txBody>
      </p:sp>
      <p:sp>
        <p:nvSpPr>
          <p:cNvPr id="9" name="TextBox 8">
            <a:extLst>
              <a:ext uri="{FF2B5EF4-FFF2-40B4-BE49-F238E27FC236}">
                <a16:creationId xmlns:a16="http://schemas.microsoft.com/office/drawing/2014/main" id="{C8508A49-021A-53AF-BABA-06B496E08128}"/>
              </a:ext>
            </a:extLst>
          </p:cNvPr>
          <p:cNvSpPr txBox="1"/>
          <p:nvPr/>
        </p:nvSpPr>
        <p:spPr>
          <a:xfrm>
            <a:off x="655005" y="297704"/>
            <a:ext cx="16987730" cy="9674700"/>
          </a:xfrm>
          <a:prstGeom prst="rect">
            <a:avLst/>
          </a:prstGeom>
          <a:noFill/>
        </p:spPr>
        <p:txBody>
          <a:bodyPr wrap="square">
            <a:spAutoFit/>
          </a:bodyPr>
          <a:lstStyle/>
          <a:p>
            <a:pPr>
              <a:lnSpc>
                <a:spcPct val="150000"/>
              </a:lnSpc>
              <a:spcAft>
                <a:spcPts val="1800"/>
              </a:spcAft>
            </a:pPr>
            <a:r>
              <a:rPr lang="en-US" sz="2800" b="1" dirty="0">
                <a:latin typeface="Arial" panose="020B0604020202020204" pitchFamily="34" charset="0"/>
                <a:cs typeface="Arial" panose="020B0604020202020204" pitchFamily="34" charset="0"/>
              </a:rPr>
              <a:t>SESSION 9 – Promises For The Stranger</a:t>
            </a:r>
          </a:p>
          <a:p>
            <a:pPr marL="0" marR="0">
              <a:lnSpc>
                <a:spcPct val="115000"/>
              </a:lnSpc>
              <a:spcAft>
                <a:spcPts val="800"/>
              </a:spcAft>
            </a:pPr>
            <a:r>
              <a:rPr lang="en-US" sz="2800" b="1" kern="100" dirty="0">
                <a:effectLst/>
                <a:latin typeface="Arial" panose="020B0604020202020204" pitchFamily="34" charset="0"/>
                <a:ea typeface="Aptos" panose="020B0004020202020204" pitchFamily="34" charset="0"/>
                <a:cs typeface="Arial" panose="020B0604020202020204" pitchFamily="34" charset="0"/>
              </a:rPr>
              <a:t>Session 2: </a:t>
            </a:r>
            <a:r>
              <a:rPr lang="en-US" sz="2800" b="1" kern="100" dirty="0">
                <a:solidFill>
                  <a:srgbClr val="C00000"/>
                </a:solidFill>
                <a:effectLst/>
                <a:latin typeface="Arial" panose="020B0604020202020204" pitchFamily="34" charset="0"/>
                <a:ea typeface="Aptos" panose="020B0004020202020204" pitchFamily="34" charset="0"/>
                <a:cs typeface="Arial" panose="020B0604020202020204" pitchFamily="34" charset="0"/>
              </a:rPr>
              <a:t>Ruth</a:t>
            </a:r>
            <a:r>
              <a:rPr lang="en-US" sz="2800" b="1" kern="100" dirty="0">
                <a:effectLst/>
                <a:latin typeface="Arial" panose="020B0604020202020204" pitchFamily="34" charset="0"/>
                <a:ea typeface="Aptos" panose="020B0004020202020204" pitchFamily="34" charset="0"/>
                <a:cs typeface="Arial" panose="020B0604020202020204" pitchFamily="34" charset="0"/>
              </a:rPr>
              <a:t> </a:t>
            </a:r>
            <a:r>
              <a:rPr lang="en-US" sz="2800" b="1" kern="100" dirty="0">
                <a:solidFill>
                  <a:srgbClr val="C00000"/>
                </a:solidFill>
                <a:effectLst/>
                <a:latin typeface="Arial" panose="020B0604020202020204" pitchFamily="34" charset="0"/>
                <a:ea typeface="Aptos" panose="020B0004020202020204" pitchFamily="34" charset="0"/>
                <a:cs typeface="Arial" panose="020B0604020202020204" pitchFamily="34" charset="0"/>
              </a:rPr>
              <a:t>–</a:t>
            </a:r>
            <a:r>
              <a:rPr lang="en-US" sz="2800" b="1" kern="100" dirty="0">
                <a:effectLst/>
                <a:latin typeface="Arial" panose="020B0604020202020204" pitchFamily="34" charset="0"/>
                <a:ea typeface="Aptos" panose="020B0004020202020204" pitchFamily="34" charset="0"/>
                <a:cs typeface="Arial" panose="020B0604020202020204" pitchFamily="34" charset="0"/>
              </a:rPr>
              <a:t> </a:t>
            </a:r>
            <a:r>
              <a:rPr lang="en-US" sz="2800" b="1" kern="100" dirty="0">
                <a:latin typeface="Arial" panose="020B0604020202020204" pitchFamily="34" charset="0"/>
                <a:ea typeface="Aptos" panose="020B0004020202020204" pitchFamily="34" charset="0"/>
                <a:cs typeface="Arial" panose="020B0604020202020204" pitchFamily="34" charset="0"/>
              </a:rPr>
              <a:t>faith</a:t>
            </a:r>
            <a:r>
              <a:rPr lang="en-US" sz="2800" kern="100" dirty="0">
                <a:effectLst/>
                <a:latin typeface="Arial" panose="020B0604020202020204" pitchFamily="34" charset="0"/>
                <a:ea typeface="Aptos" panose="020B0004020202020204" pitchFamily="34" charset="0"/>
                <a:cs typeface="Arial" panose="020B0604020202020204" pitchFamily="34" charset="0"/>
              </a:rPr>
              <a:t> that knowing God was worth the risk of becoming a stranger</a:t>
            </a:r>
          </a:p>
          <a:p>
            <a:pPr marL="0" marR="0">
              <a:lnSpc>
                <a:spcPct val="115000"/>
              </a:lnSpc>
              <a:spcAft>
                <a:spcPts val="800"/>
              </a:spcAft>
            </a:pPr>
            <a:r>
              <a:rPr lang="en-US" sz="2800" b="1" kern="100" dirty="0">
                <a:effectLst/>
                <a:latin typeface="Arial" panose="020B0604020202020204" pitchFamily="34" charset="0"/>
                <a:ea typeface="Aptos" panose="020B0004020202020204" pitchFamily="34" charset="0"/>
                <a:cs typeface="Arial" panose="020B0604020202020204" pitchFamily="34" charset="0"/>
              </a:rPr>
              <a:t>Session 3: </a:t>
            </a:r>
            <a:r>
              <a:rPr lang="en-US" sz="2800" b="1" kern="100" dirty="0">
                <a:solidFill>
                  <a:srgbClr val="C00000"/>
                </a:solidFill>
                <a:effectLst/>
                <a:latin typeface="Arial" panose="020B0604020202020204" pitchFamily="34" charset="0"/>
                <a:ea typeface="Aptos" panose="020B0004020202020204" pitchFamily="34" charset="0"/>
                <a:cs typeface="Arial" panose="020B0604020202020204" pitchFamily="34" charset="0"/>
              </a:rPr>
              <a:t>Rahab –</a:t>
            </a:r>
            <a:r>
              <a:rPr lang="en-US" sz="2800" b="1" kern="100" dirty="0">
                <a:effectLst/>
                <a:latin typeface="Arial" panose="020B0604020202020204" pitchFamily="34" charset="0"/>
                <a:ea typeface="Aptos" panose="020B0004020202020204" pitchFamily="34" charset="0"/>
                <a:cs typeface="Arial" panose="020B0604020202020204" pitchFamily="34" charset="0"/>
              </a:rPr>
              <a:t> faith </a:t>
            </a:r>
            <a:r>
              <a:rPr lang="en-US" sz="2800" kern="100" dirty="0">
                <a:effectLst/>
                <a:latin typeface="Arial" panose="020B0604020202020204" pitchFamily="34" charset="0"/>
                <a:ea typeface="Aptos" panose="020B0004020202020204" pitchFamily="34" charset="0"/>
                <a:cs typeface="Arial" panose="020B0604020202020204" pitchFamily="34" charset="0"/>
              </a:rPr>
              <a:t>that</a:t>
            </a:r>
            <a:r>
              <a:rPr lang="en-US" sz="2800" b="1" kern="100" dirty="0">
                <a:effectLst/>
                <a:latin typeface="Arial" panose="020B0604020202020204" pitchFamily="34" charset="0"/>
                <a:ea typeface="Aptos" panose="020B0004020202020204" pitchFamily="34" charset="0"/>
                <a:cs typeface="Arial" panose="020B0604020202020204" pitchFamily="34" charset="0"/>
              </a:rPr>
              <a:t> </a:t>
            </a:r>
            <a:r>
              <a:rPr lang="en-US" sz="2800" kern="100" dirty="0">
                <a:effectLst/>
                <a:latin typeface="Arial" panose="020B0604020202020204" pitchFamily="34" charset="0"/>
                <a:ea typeface="Aptos" panose="020B0004020202020204" pitchFamily="34" charset="0"/>
                <a:cs typeface="Arial" panose="020B0604020202020204" pitchFamily="34" charset="0"/>
              </a:rPr>
              <a:t>Israel’s God would rescue </a:t>
            </a:r>
          </a:p>
          <a:p>
            <a:pPr marL="0" marR="0">
              <a:lnSpc>
                <a:spcPct val="115000"/>
              </a:lnSpc>
              <a:spcAft>
                <a:spcPts val="800"/>
              </a:spcAft>
            </a:pPr>
            <a:r>
              <a:rPr lang="en-US" sz="2800" b="1" kern="100" dirty="0">
                <a:effectLst/>
                <a:latin typeface="Arial" panose="020B0604020202020204" pitchFamily="34" charset="0"/>
                <a:ea typeface="Aptos" panose="020B0004020202020204" pitchFamily="34" charset="0"/>
                <a:cs typeface="Arial" panose="020B0604020202020204" pitchFamily="34" charset="0"/>
              </a:rPr>
              <a:t>Session 4: </a:t>
            </a:r>
            <a:r>
              <a:rPr lang="en-US" sz="2800" b="1" kern="100" dirty="0">
                <a:solidFill>
                  <a:srgbClr val="C00000"/>
                </a:solidFill>
                <a:effectLst/>
                <a:latin typeface="Arial" panose="020B0604020202020204" pitchFamily="34" charset="0"/>
                <a:ea typeface="Aptos" panose="020B0004020202020204" pitchFamily="34" charset="0"/>
                <a:cs typeface="Arial" panose="020B0604020202020204" pitchFamily="34" charset="0"/>
              </a:rPr>
              <a:t>Sarah</a:t>
            </a:r>
            <a:r>
              <a:rPr lang="en-US" sz="2800" b="1" kern="100" dirty="0">
                <a:solidFill>
                  <a:srgbClr val="C00000"/>
                </a:solidFill>
                <a:latin typeface="Arial" panose="020B0604020202020204" pitchFamily="34" charset="0"/>
                <a:ea typeface="Aptos" panose="020B0004020202020204" pitchFamily="34" charset="0"/>
                <a:cs typeface="Arial" panose="020B0604020202020204" pitchFamily="34" charset="0"/>
              </a:rPr>
              <a:t> – </a:t>
            </a:r>
            <a:r>
              <a:rPr lang="en-US" sz="2800" b="1" kern="100" dirty="0">
                <a:latin typeface="Arial" panose="020B0604020202020204" pitchFamily="34" charset="0"/>
                <a:ea typeface="Aptos" panose="020B0004020202020204" pitchFamily="34" charset="0"/>
                <a:cs typeface="Arial" panose="020B0604020202020204" pitchFamily="34" charset="0"/>
              </a:rPr>
              <a:t>faith </a:t>
            </a:r>
            <a:r>
              <a:rPr lang="en-US" sz="2800" kern="100" dirty="0">
                <a:effectLst/>
                <a:latin typeface="Arial" panose="020B0604020202020204" pitchFamily="34" charset="0"/>
                <a:ea typeface="Aptos" panose="020B0004020202020204" pitchFamily="34" charset="0"/>
                <a:cs typeface="Arial" panose="020B0604020202020204" pitchFamily="34" charset="0"/>
              </a:rPr>
              <a:t>that God could &amp; would keep His promise in the impossible</a:t>
            </a:r>
          </a:p>
          <a:p>
            <a:pPr marL="0" marR="0">
              <a:lnSpc>
                <a:spcPct val="115000"/>
              </a:lnSpc>
              <a:spcAft>
                <a:spcPts val="800"/>
              </a:spcAft>
            </a:pPr>
            <a:r>
              <a:rPr lang="en-US" sz="2800" b="1" kern="100" dirty="0">
                <a:effectLst/>
                <a:latin typeface="Arial" panose="020B0604020202020204" pitchFamily="34" charset="0"/>
                <a:ea typeface="Aptos" panose="020B0004020202020204" pitchFamily="34" charset="0"/>
                <a:cs typeface="Arial" panose="020B0604020202020204" pitchFamily="34" charset="0"/>
              </a:rPr>
              <a:t>Session 5: </a:t>
            </a:r>
            <a:r>
              <a:rPr lang="en-US" sz="2800" b="1" kern="100" dirty="0">
                <a:solidFill>
                  <a:srgbClr val="C00000"/>
                </a:solidFill>
                <a:effectLst/>
                <a:latin typeface="Arial" panose="020B0604020202020204" pitchFamily="34" charset="0"/>
                <a:ea typeface="Aptos" panose="020B0004020202020204" pitchFamily="34" charset="0"/>
                <a:cs typeface="Arial" panose="020B0604020202020204" pitchFamily="34" charset="0"/>
              </a:rPr>
              <a:t>Esther – </a:t>
            </a:r>
            <a:r>
              <a:rPr lang="en-US" sz="2800" b="1" kern="100" dirty="0">
                <a:effectLst/>
                <a:latin typeface="Arial" panose="020B0604020202020204" pitchFamily="34" charset="0"/>
                <a:ea typeface="Aptos" panose="020B0004020202020204" pitchFamily="34" charset="0"/>
                <a:cs typeface="Arial" panose="020B0604020202020204" pitchFamily="34" charset="0"/>
              </a:rPr>
              <a:t>faith </a:t>
            </a:r>
            <a:r>
              <a:rPr lang="en-US" sz="2800" kern="100" dirty="0">
                <a:effectLst/>
                <a:latin typeface="Arial" panose="020B0604020202020204" pitchFamily="34" charset="0"/>
                <a:ea typeface="Aptos" panose="020B0004020202020204" pitchFamily="34" charset="0"/>
                <a:cs typeface="Arial" panose="020B0604020202020204" pitchFamily="34" charset="0"/>
              </a:rPr>
              <a:t>that obeying God was more important than life itself</a:t>
            </a:r>
          </a:p>
          <a:p>
            <a:pPr marL="0" marR="0">
              <a:lnSpc>
                <a:spcPct val="115000"/>
              </a:lnSpc>
              <a:spcAft>
                <a:spcPts val="800"/>
              </a:spcAft>
            </a:pPr>
            <a:r>
              <a:rPr lang="en-US" sz="2800" b="1" kern="100" dirty="0">
                <a:effectLst/>
                <a:latin typeface="Arial" panose="020B0604020202020204" pitchFamily="34" charset="0"/>
                <a:ea typeface="Aptos" panose="020B0004020202020204" pitchFamily="34" charset="0"/>
                <a:cs typeface="Arial" panose="020B0604020202020204" pitchFamily="34" charset="0"/>
              </a:rPr>
              <a:t>Session 6: </a:t>
            </a:r>
            <a:r>
              <a:rPr lang="en-US" sz="2800" b="1" kern="100" dirty="0">
                <a:solidFill>
                  <a:srgbClr val="C00000"/>
                </a:solidFill>
                <a:effectLst/>
                <a:latin typeface="Arial" panose="020B0604020202020204" pitchFamily="34" charset="0"/>
                <a:ea typeface="Aptos" panose="020B0004020202020204" pitchFamily="34" charset="0"/>
                <a:cs typeface="Arial" panose="020B0604020202020204" pitchFamily="34" charset="0"/>
              </a:rPr>
              <a:t>Deborah</a:t>
            </a:r>
            <a:r>
              <a:rPr lang="en-US" sz="2800" b="1" kern="100" dirty="0">
                <a:solidFill>
                  <a:srgbClr val="C00000"/>
                </a:solidFill>
                <a:latin typeface="Arial" panose="020B0604020202020204" pitchFamily="34" charset="0"/>
                <a:ea typeface="Aptos" panose="020B0004020202020204" pitchFamily="34" charset="0"/>
                <a:cs typeface="Arial" panose="020B0604020202020204" pitchFamily="34" charset="0"/>
              </a:rPr>
              <a:t> - </a:t>
            </a:r>
            <a:r>
              <a:rPr lang="en-US" sz="2800" b="1" kern="100" dirty="0">
                <a:effectLst/>
                <a:latin typeface="Arial" panose="020B0604020202020204" pitchFamily="34" charset="0"/>
                <a:ea typeface="Aptos" panose="020B0004020202020204" pitchFamily="34" charset="0"/>
                <a:cs typeface="Arial" panose="020B0604020202020204" pitchFamily="34" charset="0"/>
              </a:rPr>
              <a:t>faith</a:t>
            </a:r>
            <a:r>
              <a:rPr lang="en-US" sz="2800" kern="100" dirty="0">
                <a:effectLst/>
                <a:latin typeface="Arial" panose="020B0604020202020204" pitchFamily="34" charset="0"/>
                <a:ea typeface="Aptos" panose="020B0004020202020204" pitchFamily="34" charset="0"/>
                <a:cs typeface="Arial" panose="020B0604020202020204" pitchFamily="34" charset="0"/>
              </a:rPr>
              <a:t> that God would defeat the enemies</a:t>
            </a:r>
          </a:p>
          <a:p>
            <a:pPr marL="0" marR="0">
              <a:lnSpc>
                <a:spcPct val="115000"/>
              </a:lnSpc>
              <a:spcAft>
                <a:spcPts val="800"/>
              </a:spcAft>
            </a:pPr>
            <a:r>
              <a:rPr lang="en-US" sz="2800" b="1" kern="100" dirty="0">
                <a:effectLst/>
                <a:latin typeface="Arial" panose="020B0604020202020204" pitchFamily="34" charset="0"/>
                <a:ea typeface="Aptos" panose="020B0004020202020204" pitchFamily="34" charset="0"/>
                <a:cs typeface="Arial" panose="020B0604020202020204" pitchFamily="34" charset="0"/>
              </a:rPr>
              <a:t>Session 7: </a:t>
            </a:r>
            <a:r>
              <a:rPr lang="en-US" sz="2800" b="1" kern="100" dirty="0">
                <a:solidFill>
                  <a:srgbClr val="C00000"/>
                </a:solidFill>
                <a:effectLst/>
                <a:latin typeface="Arial" panose="020B0604020202020204" pitchFamily="34" charset="0"/>
                <a:ea typeface="Aptos" panose="020B0004020202020204" pitchFamily="34" charset="0"/>
                <a:cs typeface="Arial" panose="020B0604020202020204" pitchFamily="34" charset="0"/>
              </a:rPr>
              <a:t>Rebekah</a:t>
            </a:r>
            <a:r>
              <a:rPr lang="en-US" sz="2800" b="1" kern="100" dirty="0">
                <a:solidFill>
                  <a:srgbClr val="C00000"/>
                </a:solidFill>
                <a:latin typeface="Arial" panose="020B0604020202020204" pitchFamily="34" charset="0"/>
                <a:ea typeface="Aptos" panose="020B0004020202020204" pitchFamily="34" charset="0"/>
                <a:cs typeface="Arial" panose="020B0604020202020204" pitchFamily="34" charset="0"/>
              </a:rPr>
              <a:t> – </a:t>
            </a:r>
            <a:r>
              <a:rPr lang="en-US" sz="2800" b="1" kern="100" dirty="0">
                <a:effectLst/>
                <a:latin typeface="Arial" panose="020B0604020202020204" pitchFamily="34" charset="0"/>
                <a:ea typeface="Aptos" panose="020B0004020202020204" pitchFamily="34" charset="0"/>
                <a:cs typeface="Arial" panose="020B0604020202020204" pitchFamily="34" charset="0"/>
              </a:rPr>
              <a:t>faith</a:t>
            </a:r>
            <a:r>
              <a:rPr lang="en-US" sz="2800" kern="100" dirty="0">
                <a:effectLst/>
                <a:latin typeface="Arial" panose="020B0604020202020204" pitchFamily="34" charset="0"/>
                <a:ea typeface="Aptos" panose="020B0004020202020204" pitchFamily="34" charset="0"/>
                <a:cs typeface="Arial" panose="020B0604020202020204" pitchFamily="34" charset="0"/>
              </a:rPr>
              <a:t> that she could trust God in the unexpected </a:t>
            </a:r>
          </a:p>
          <a:p>
            <a:pPr marL="0" marR="0">
              <a:lnSpc>
                <a:spcPct val="115000"/>
              </a:lnSpc>
            </a:pPr>
            <a:r>
              <a:rPr lang="en-US" sz="2800" b="1" kern="100" dirty="0">
                <a:effectLst/>
                <a:latin typeface="Arial" panose="020B0604020202020204" pitchFamily="34" charset="0"/>
                <a:ea typeface="Aptos" panose="020B0004020202020204" pitchFamily="34" charset="0"/>
                <a:cs typeface="Arial" panose="020B0604020202020204" pitchFamily="34" charset="0"/>
              </a:rPr>
              <a:t>Session 8: </a:t>
            </a:r>
            <a:r>
              <a:rPr lang="en-US" sz="2800" b="1" kern="100" dirty="0">
                <a:solidFill>
                  <a:srgbClr val="C00000"/>
                </a:solidFill>
                <a:effectLst/>
                <a:latin typeface="Arial" panose="020B0604020202020204" pitchFamily="34" charset="0"/>
                <a:ea typeface="Aptos" panose="020B0004020202020204" pitchFamily="34" charset="0"/>
                <a:cs typeface="Arial" panose="020B0604020202020204" pitchFamily="34" charset="0"/>
              </a:rPr>
              <a:t>Dinah</a:t>
            </a:r>
            <a:r>
              <a:rPr lang="en-US" sz="2800" b="1" kern="100" dirty="0">
                <a:solidFill>
                  <a:srgbClr val="C00000"/>
                </a:solidFill>
                <a:latin typeface="Arial" panose="020B0604020202020204" pitchFamily="34" charset="0"/>
                <a:ea typeface="Aptos" panose="020B0004020202020204" pitchFamily="34" charset="0"/>
                <a:cs typeface="Arial" panose="020B0604020202020204" pitchFamily="34" charset="0"/>
              </a:rPr>
              <a:t> – </a:t>
            </a:r>
            <a:r>
              <a:rPr lang="en-US" sz="2800" b="1" kern="100" dirty="0">
                <a:effectLst/>
                <a:latin typeface="Arial" panose="020B0604020202020204" pitchFamily="34" charset="0"/>
                <a:ea typeface="Aptos" panose="020B0004020202020204" pitchFamily="34" charset="0"/>
                <a:cs typeface="Arial" panose="020B0604020202020204" pitchFamily="34" charset="0"/>
              </a:rPr>
              <a:t>faith</a:t>
            </a:r>
            <a:r>
              <a:rPr lang="en-US" sz="2800" kern="100" dirty="0">
                <a:effectLst/>
                <a:latin typeface="Arial" panose="020B0604020202020204" pitchFamily="34" charset="0"/>
                <a:ea typeface="Aptos" panose="020B0004020202020204" pitchFamily="34" charset="0"/>
                <a:cs typeface="Arial" panose="020B0604020202020204" pitchFamily="34" charset="0"/>
              </a:rPr>
              <a:t> that she could find happiness, fulfillment, &amp; belonging on her own</a:t>
            </a:r>
          </a:p>
          <a:p>
            <a:pPr marL="0" marR="0">
              <a:lnSpc>
                <a:spcPct val="115000"/>
              </a:lnSpc>
            </a:pPr>
            <a:endParaRPr lang="en-US" sz="1400" kern="100" dirty="0">
              <a:effectLst/>
              <a:latin typeface="Arial" panose="020B0604020202020204" pitchFamily="34" charset="0"/>
              <a:ea typeface="Aptos" panose="020B0004020202020204" pitchFamily="34" charset="0"/>
              <a:cs typeface="Arial" panose="020B0604020202020204" pitchFamily="34" charset="0"/>
            </a:endParaRPr>
          </a:p>
          <a:p>
            <a:pPr marL="457200" marR="0" indent="-457200">
              <a:spcAft>
                <a:spcPts val="800"/>
              </a:spcAft>
              <a:buFont typeface="Arial" panose="020B0604020202020204" pitchFamily="34" charset="0"/>
              <a:buChar char="•"/>
            </a:pPr>
            <a:r>
              <a:rPr lang="en-US" sz="2800" kern="100" dirty="0">
                <a:latin typeface="Arial" panose="020B0604020202020204" pitchFamily="34" charset="0"/>
                <a:ea typeface="Aptos" panose="020B0004020202020204" pitchFamily="34" charset="0"/>
                <a:cs typeface="Arial" panose="020B0604020202020204" pitchFamily="34" charset="0"/>
              </a:rPr>
              <a:t>A promise is only as good as the one making the promise. You must have faith in the promisor.</a:t>
            </a:r>
          </a:p>
          <a:p>
            <a:pPr marL="457200" marR="0" indent="-457200">
              <a:buFont typeface="Arial" panose="020B0604020202020204" pitchFamily="34" charset="0"/>
              <a:buChar char="•"/>
            </a:pPr>
            <a:r>
              <a:rPr lang="en-US" sz="2800" kern="100" dirty="0">
                <a:latin typeface="Arial" panose="020B0604020202020204" pitchFamily="34" charset="0"/>
                <a:ea typeface="Aptos" panose="020B0004020202020204" pitchFamily="34" charset="0"/>
                <a:cs typeface="Arial" panose="020B0604020202020204" pitchFamily="34" charset="0"/>
              </a:rPr>
              <a:t>A promise is a legally binding declaration that creates a rightful expectation that </a:t>
            </a:r>
          </a:p>
          <a:p>
            <a:pPr lvl="1"/>
            <a:r>
              <a:rPr lang="en-US" sz="2800" kern="100" dirty="0">
                <a:latin typeface="Arial" panose="020B0604020202020204" pitchFamily="34" charset="0"/>
                <a:ea typeface="Aptos" panose="020B0004020202020204" pitchFamily="34" charset="0"/>
                <a:cs typeface="Arial" panose="020B0604020202020204" pitchFamily="34" charset="0"/>
              </a:rPr>
              <a:t>whatever is promised will be fulfilled.</a:t>
            </a:r>
          </a:p>
          <a:p>
            <a:pPr lvl="1"/>
            <a:endParaRPr lang="en-US" sz="1400" b="1" i="1" kern="100" dirty="0">
              <a:latin typeface="Arial" panose="020B0604020202020204" pitchFamily="34" charset="0"/>
              <a:ea typeface="Aptos" panose="020B0004020202020204" pitchFamily="34" charset="0"/>
              <a:cs typeface="Arial" panose="020B0604020202020204" pitchFamily="34" charset="0"/>
            </a:endParaRPr>
          </a:p>
          <a:p>
            <a:pPr lvl="2">
              <a:spcAft>
                <a:spcPts val="600"/>
              </a:spcAft>
            </a:pPr>
            <a:r>
              <a:rPr lang="en-US" sz="2800" i="1" dirty="0">
                <a:solidFill>
                  <a:srgbClr val="C00000"/>
                </a:solidFill>
                <a:effectLst/>
                <a:latin typeface="Arial" panose="020B0604020202020204" pitchFamily="34" charset="0"/>
                <a:cs typeface="Arial" panose="020B0604020202020204" pitchFamily="34" charset="0"/>
              </a:rPr>
              <a:t>“God is not human, that He should lie, not a human being, </a:t>
            </a:r>
          </a:p>
          <a:p>
            <a:pPr lvl="2">
              <a:spcAft>
                <a:spcPts val="600"/>
              </a:spcAft>
            </a:pPr>
            <a:r>
              <a:rPr lang="en-US" sz="2800" i="1" dirty="0">
                <a:solidFill>
                  <a:srgbClr val="C00000"/>
                </a:solidFill>
                <a:effectLst/>
                <a:latin typeface="Arial" panose="020B0604020202020204" pitchFamily="34" charset="0"/>
                <a:cs typeface="Arial" panose="020B0604020202020204" pitchFamily="34" charset="0"/>
              </a:rPr>
              <a:t>that </a:t>
            </a:r>
            <a:r>
              <a:rPr lang="en-US" sz="2800" i="1" dirty="0">
                <a:solidFill>
                  <a:srgbClr val="C00000"/>
                </a:solidFill>
                <a:latin typeface="Arial" panose="020B0604020202020204" pitchFamily="34" charset="0"/>
                <a:cs typeface="Arial" panose="020B0604020202020204" pitchFamily="34" charset="0"/>
              </a:rPr>
              <a:t>H</a:t>
            </a:r>
            <a:r>
              <a:rPr lang="en-US" sz="2800" i="1" dirty="0">
                <a:solidFill>
                  <a:srgbClr val="C00000"/>
                </a:solidFill>
                <a:effectLst/>
                <a:latin typeface="Arial" panose="020B0604020202020204" pitchFamily="34" charset="0"/>
                <a:cs typeface="Arial" panose="020B0604020202020204" pitchFamily="34" charset="0"/>
              </a:rPr>
              <a:t>e should change His mind. Does He speak and then </a:t>
            </a:r>
          </a:p>
          <a:p>
            <a:pPr lvl="2"/>
            <a:r>
              <a:rPr lang="en-US" sz="2800" i="1" dirty="0">
                <a:solidFill>
                  <a:srgbClr val="C00000"/>
                </a:solidFill>
                <a:effectLst/>
                <a:latin typeface="Arial" panose="020B0604020202020204" pitchFamily="34" charset="0"/>
                <a:cs typeface="Arial" panose="020B0604020202020204" pitchFamily="34" charset="0"/>
              </a:rPr>
              <a:t>not act? Does He promise and not fulfill?” Numbers 23:19 NIV</a:t>
            </a:r>
          </a:p>
          <a:p>
            <a:pPr lvl="2"/>
            <a:endParaRPr lang="en-US" sz="1400" i="1" kern="100" dirty="0">
              <a:solidFill>
                <a:srgbClr val="C00000"/>
              </a:solidFill>
              <a:latin typeface="Arial" panose="020B0604020202020204" pitchFamily="34" charset="0"/>
              <a:ea typeface="Aptos" panose="020B0004020202020204" pitchFamily="34" charset="0"/>
              <a:cs typeface="Arial" panose="020B0604020202020204" pitchFamily="34" charset="0"/>
            </a:endParaRPr>
          </a:p>
          <a:p>
            <a:r>
              <a:rPr lang="en-US" sz="2800" b="1" i="1" kern="100" dirty="0">
                <a:latin typeface="Arial" panose="020B0604020202020204" pitchFamily="34" charset="0"/>
                <a:ea typeface="Aptos" panose="020B0004020202020204" pitchFamily="34" charset="0"/>
                <a:cs typeface="Arial" panose="020B0604020202020204" pitchFamily="34" charset="0"/>
              </a:rPr>
              <a:t>         “And this is the promise that He made to us—eternal life.”</a:t>
            </a:r>
          </a:p>
          <a:p>
            <a:pPr lvl="8">
              <a:lnSpc>
                <a:spcPct val="115000"/>
              </a:lnSpc>
              <a:spcAft>
                <a:spcPts val="800"/>
              </a:spcAft>
            </a:pPr>
            <a:r>
              <a:rPr lang="en-US" sz="2000" b="1" i="1" kern="100" dirty="0">
                <a:latin typeface="Arial" panose="020B0604020202020204" pitchFamily="34" charset="0"/>
                <a:ea typeface="Aptos" panose="020B0004020202020204" pitchFamily="34" charset="0"/>
                <a:cs typeface="Arial" panose="020B0604020202020204" pitchFamily="34" charset="0"/>
              </a:rPr>
              <a:t>                                                                             1 John 2:25 ESV </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p:txBody>
      </p:sp>
      <p:pic>
        <p:nvPicPr>
          <p:cNvPr id="7" name="Picture 6" descr="A person in a polka dot dress&#10;&#10;Description automatically generated">
            <a:extLst>
              <a:ext uri="{FF2B5EF4-FFF2-40B4-BE49-F238E27FC236}">
                <a16:creationId xmlns:a16="http://schemas.microsoft.com/office/drawing/2014/main" id="{DA3C4B0B-F838-0F0F-6C53-6C2A3E3DEBDB}"/>
              </a:ext>
            </a:extLst>
          </p:cNvPr>
          <p:cNvPicPr>
            <a:picLocks noChangeAspect="1"/>
          </p:cNvPicPr>
          <p:nvPr/>
        </p:nvPicPr>
        <p:blipFill>
          <a:blip r:embed="rId3" cstate="print">
            <a:extLst>
              <a:ext uri="{28A0092B-C50C-407E-A947-70E740481C1C}">
                <a14:useLocalDpi xmlns:a14="http://schemas.microsoft.com/office/drawing/2010/main" val="0"/>
              </a:ext>
            </a:extLst>
          </a:blip>
          <a:srcRect b="59100"/>
          <a:stretch/>
        </p:blipFill>
        <p:spPr>
          <a:xfrm>
            <a:off x="13182600" y="7474084"/>
            <a:ext cx="4729270" cy="2558352"/>
          </a:xfrm>
          <a:prstGeom prst="rect">
            <a:avLst/>
          </a:prstGeom>
          <a:ln w="38100">
            <a:solidFill>
              <a:schemeClr val="bg1">
                <a:lumMod val="50000"/>
              </a:schemeClr>
            </a:solidFill>
          </a:ln>
          <a:effectLst>
            <a:outerShdw blurRad="50800" dist="38100" dir="5400000" algn="t" rotWithShape="0">
              <a:prstClr val="black">
                <a:alpha val="40000"/>
              </a:prstClr>
            </a:outerShdw>
          </a:effectLst>
        </p:spPr>
      </p:pic>
    </p:spTree>
    <p:extLst>
      <p:ext uri="{BB962C8B-B14F-4D97-AF65-F5344CB8AC3E}">
        <p14:creationId xmlns:p14="http://schemas.microsoft.com/office/powerpoint/2010/main" val="31558291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AAF25F-C71A-BAE2-3125-3747C5B919DE}"/>
            </a:ext>
          </a:extLst>
        </p:cNvPr>
        <p:cNvGrpSpPr/>
        <p:nvPr/>
      </p:nvGrpSpPr>
      <p:grpSpPr>
        <a:xfrm>
          <a:off x="0" y="0"/>
          <a:ext cx="0" cy="0"/>
          <a:chOff x="0" y="0"/>
          <a:chExt cx="0" cy="0"/>
        </a:xfrm>
      </p:grpSpPr>
      <p:grpSp>
        <p:nvGrpSpPr>
          <p:cNvPr id="2" name="Group 2">
            <a:extLst>
              <a:ext uri="{FF2B5EF4-FFF2-40B4-BE49-F238E27FC236}">
                <a16:creationId xmlns:a16="http://schemas.microsoft.com/office/drawing/2014/main" id="{01938092-63CA-42E1-5DA8-48F8B505BF87}"/>
              </a:ext>
            </a:extLst>
          </p:cNvPr>
          <p:cNvGrpSpPr/>
          <p:nvPr/>
        </p:nvGrpSpPr>
        <p:grpSpPr>
          <a:xfrm>
            <a:off x="1" y="0"/>
            <a:ext cx="4228235" cy="10287000"/>
            <a:chOff x="0" y="0"/>
            <a:chExt cx="3325314" cy="3831771"/>
          </a:xfrm>
        </p:grpSpPr>
        <p:sp>
          <p:nvSpPr>
            <p:cNvPr id="3" name="Freeform 3">
              <a:extLst>
                <a:ext uri="{FF2B5EF4-FFF2-40B4-BE49-F238E27FC236}">
                  <a16:creationId xmlns:a16="http://schemas.microsoft.com/office/drawing/2014/main" id="{2378A005-82BF-797C-66DB-C2A1A5F054BC}"/>
                </a:ext>
              </a:extLst>
            </p:cNvPr>
            <p:cNvSpPr/>
            <p:nvPr/>
          </p:nvSpPr>
          <p:spPr>
            <a:xfrm>
              <a:off x="0" y="0"/>
              <a:ext cx="3325314" cy="3831772"/>
            </a:xfrm>
            <a:custGeom>
              <a:avLst/>
              <a:gdLst/>
              <a:ahLst/>
              <a:cxnLst/>
              <a:rect l="l" t="t" r="r" b="b"/>
              <a:pathLst>
                <a:path w="3325314" h="3831772">
                  <a:moveTo>
                    <a:pt x="0" y="0"/>
                  </a:moveTo>
                  <a:lnTo>
                    <a:pt x="3325314" y="0"/>
                  </a:lnTo>
                  <a:lnTo>
                    <a:pt x="3325314" y="3831772"/>
                  </a:lnTo>
                  <a:lnTo>
                    <a:pt x="0" y="3831772"/>
                  </a:lnTo>
                  <a:close/>
                </a:path>
              </a:pathLst>
            </a:custGeom>
            <a:gradFill rotWithShape="1">
              <a:gsLst>
                <a:gs pos="0">
                  <a:srgbClr val="A6A6A6">
                    <a:alpha val="100000"/>
                  </a:srgbClr>
                </a:gs>
                <a:gs pos="100000">
                  <a:srgbClr val="FFFFFF">
                    <a:alpha val="100000"/>
                  </a:srgbClr>
                </a:gs>
              </a:gsLst>
              <a:lin ang="0"/>
            </a:gradFill>
          </p:spPr>
          <p:txBody>
            <a:bodyPr/>
            <a:lstStyle/>
            <a:p>
              <a:endParaRPr lang="en-US"/>
            </a:p>
          </p:txBody>
        </p:sp>
        <p:sp>
          <p:nvSpPr>
            <p:cNvPr id="4" name="TextBox 4">
              <a:extLst>
                <a:ext uri="{FF2B5EF4-FFF2-40B4-BE49-F238E27FC236}">
                  <a16:creationId xmlns:a16="http://schemas.microsoft.com/office/drawing/2014/main" id="{A9219A19-2320-FEB2-D04D-37332910290E}"/>
                </a:ext>
              </a:extLst>
            </p:cNvPr>
            <p:cNvSpPr txBox="1"/>
            <p:nvPr/>
          </p:nvSpPr>
          <p:spPr>
            <a:xfrm>
              <a:off x="0" y="-38100"/>
              <a:ext cx="3325314" cy="3869871"/>
            </a:xfrm>
            <a:prstGeom prst="rect">
              <a:avLst/>
            </a:prstGeom>
          </p:spPr>
          <p:txBody>
            <a:bodyPr lIns="48876" tIns="48876" rIns="48876" bIns="48876" rtlCol="0" anchor="ctr"/>
            <a:lstStyle/>
            <a:p>
              <a:pPr algn="ctr">
                <a:lnSpc>
                  <a:spcPts val="1885"/>
                </a:lnSpc>
                <a:spcBef>
                  <a:spcPct val="0"/>
                </a:spcBef>
              </a:pPr>
              <a:endParaRPr/>
            </a:p>
          </p:txBody>
        </p:sp>
      </p:grpSp>
      <p:sp>
        <p:nvSpPr>
          <p:cNvPr id="6" name="TextBox 6">
            <a:extLst>
              <a:ext uri="{FF2B5EF4-FFF2-40B4-BE49-F238E27FC236}">
                <a16:creationId xmlns:a16="http://schemas.microsoft.com/office/drawing/2014/main" id="{569E0EF5-E5A8-C623-27F4-D9FE594F7ACE}"/>
              </a:ext>
            </a:extLst>
          </p:cNvPr>
          <p:cNvSpPr txBox="1"/>
          <p:nvPr/>
        </p:nvSpPr>
        <p:spPr>
          <a:xfrm>
            <a:off x="9139129" y="6350335"/>
            <a:ext cx="9741" cy="625760"/>
          </a:xfrm>
          <a:prstGeom prst="rect">
            <a:avLst/>
          </a:prstGeom>
        </p:spPr>
        <p:txBody>
          <a:bodyPr lIns="0" tIns="0" rIns="0" bIns="0" rtlCol="0" anchor="t">
            <a:spAutoFit/>
          </a:bodyPr>
          <a:lstStyle/>
          <a:p>
            <a:pPr algn="ctr">
              <a:lnSpc>
                <a:spcPts val="5154"/>
              </a:lnSpc>
            </a:pPr>
            <a:endParaRPr/>
          </a:p>
        </p:txBody>
      </p:sp>
      <p:sp>
        <p:nvSpPr>
          <p:cNvPr id="5" name="Footer Placeholder 4">
            <a:extLst>
              <a:ext uri="{FF2B5EF4-FFF2-40B4-BE49-F238E27FC236}">
                <a16:creationId xmlns:a16="http://schemas.microsoft.com/office/drawing/2014/main" id="{BA317CA0-21A2-ACEC-094C-AC7F49AFDB7F}"/>
              </a:ext>
            </a:extLst>
          </p:cNvPr>
          <p:cNvSpPr>
            <a:spLocks noGrp="1"/>
          </p:cNvSpPr>
          <p:nvPr>
            <p:ph type="ftr" sz="quarter" idx="11"/>
          </p:nvPr>
        </p:nvSpPr>
        <p:spPr>
          <a:xfrm>
            <a:off x="838200" y="9589187"/>
            <a:ext cx="3581400" cy="354913"/>
          </a:xfrm>
        </p:spPr>
        <p:txBody>
          <a:bodyPr/>
          <a:lstStyle/>
          <a:p>
            <a:r>
              <a:rPr lang="en-US" sz="1800" dirty="0"/>
              <a:t>Strangers In A Strange Land © 2025  </a:t>
            </a:r>
          </a:p>
        </p:txBody>
      </p:sp>
      <p:sp>
        <p:nvSpPr>
          <p:cNvPr id="9" name="TextBox 8">
            <a:extLst>
              <a:ext uri="{FF2B5EF4-FFF2-40B4-BE49-F238E27FC236}">
                <a16:creationId xmlns:a16="http://schemas.microsoft.com/office/drawing/2014/main" id="{08E6847D-A9D6-303E-B1E3-05785E542B32}"/>
              </a:ext>
            </a:extLst>
          </p:cNvPr>
          <p:cNvSpPr txBox="1"/>
          <p:nvPr/>
        </p:nvSpPr>
        <p:spPr>
          <a:xfrm>
            <a:off x="690670" y="408931"/>
            <a:ext cx="16987730" cy="8678273"/>
          </a:xfrm>
          <a:prstGeom prst="rect">
            <a:avLst/>
          </a:prstGeom>
          <a:noFill/>
        </p:spPr>
        <p:txBody>
          <a:bodyPr wrap="square">
            <a:spAutoFit/>
          </a:bodyPr>
          <a:lstStyle/>
          <a:p>
            <a:pPr>
              <a:lnSpc>
                <a:spcPct val="150000"/>
              </a:lnSpc>
              <a:spcAft>
                <a:spcPts val="1800"/>
              </a:spcAft>
            </a:pPr>
            <a:r>
              <a:rPr lang="en-US" sz="2800" b="1" dirty="0">
                <a:latin typeface="Arial" panose="020B0604020202020204" pitchFamily="34" charset="0"/>
                <a:cs typeface="Arial" panose="020B0604020202020204" pitchFamily="34" charset="0"/>
              </a:rPr>
              <a:t>SESSION 9 – Promises For The Stranger</a:t>
            </a:r>
          </a:p>
          <a:p>
            <a:pPr>
              <a:spcAft>
                <a:spcPts val="1200"/>
              </a:spcAft>
            </a:pPr>
            <a:r>
              <a:rPr lang="en-US" sz="3200" b="1" i="1" dirty="0">
                <a:solidFill>
                  <a:srgbClr val="C00000"/>
                </a:solidFill>
                <a:latin typeface="Arial" panose="020B0604020202020204" pitchFamily="34" charset="0"/>
                <a:cs typeface="Arial" panose="020B0604020202020204" pitchFamily="34" charset="0"/>
              </a:rPr>
              <a:t>Perseverance &amp; Perspective in the Journey: 2 Peter 3:1-3</a:t>
            </a:r>
            <a:endParaRPr lang="en-US" sz="3400" b="1" dirty="0">
              <a:latin typeface="Arial" panose="020B0604020202020204" pitchFamily="34" charset="0"/>
              <a:cs typeface="Arial" panose="020B0604020202020204" pitchFamily="34" charset="0"/>
            </a:endParaRPr>
          </a:p>
          <a:p>
            <a:pPr>
              <a:lnSpc>
                <a:spcPct val="114000"/>
              </a:lnSpc>
              <a:spcAft>
                <a:spcPts val="800"/>
              </a:spcAft>
            </a:pPr>
            <a:r>
              <a:rPr lang="en-US" sz="2800" b="1" i="1"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3200" i="1" kern="100" baseline="30000" dirty="0">
                <a:effectLst/>
                <a:latin typeface="Arial" panose="020B0604020202020204" pitchFamily="34" charset="0"/>
                <a:ea typeface="Aptos" panose="020B0004020202020204" pitchFamily="34" charset="0"/>
                <a:cs typeface="Arial" panose="020B0604020202020204" pitchFamily="34" charset="0"/>
              </a:rPr>
              <a:t>1</a:t>
            </a:r>
            <a:r>
              <a:rPr lang="en-US" sz="3200" i="1" kern="100" dirty="0">
                <a:effectLst/>
                <a:latin typeface="Arial" panose="020B0604020202020204" pitchFamily="34" charset="0"/>
                <a:ea typeface="Aptos" panose="020B0004020202020204" pitchFamily="34" charset="0"/>
                <a:cs typeface="Arial" panose="020B0604020202020204" pitchFamily="34" charset="0"/>
              </a:rPr>
              <a:t> This is now the second letter that I am writing to you, </a:t>
            </a:r>
            <a:r>
              <a:rPr lang="en-US" sz="3200" b="1" i="1" kern="100" dirty="0">
                <a:effectLst/>
                <a:latin typeface="Arial" panose="020B0604020202020204" pitchFamily="34" charset="0"/>
                <a:ea typeface="Aptos" panose="020B0004020202020204" pitchFamily="34" charset="0"/>
                <a:cs typeface="Arial" panose="020B0604020202020204" pitchFamily="34" charset="0"/>
              </a:rPr>
              <a:t>beloved</a:t>
            </a:r>
            <a:r>
              <a:rPr lang="en-US" sz="3200" i="1" kern="100" dirty="0">
                <a:effectLst/>
                <a:latin typeface="Arial" panose="020B0604020202020204" pitchFamily="34" charset="0"/>
                <a:ea typeface="Aptos" panose="020B0004020202020204" pitchFamily="34" charset="0"/>
                <a:cs typeface="Arial" panose="020B0604020202020204" pitchFamily="34" charset="0"/>
              </a:rPr>
              <a:t>. In both of them I am </a:t>
            </a:r>
            <a:r>
              <a:rPr lang="en-US" sz="3200" b="1" i="1" kern="100" dirty="0">
                <a:effectLst/>
                <a:latin typeface="Arial" panose="020B0604020202020204" pitchFamily="34" charset="0"/>
                <a:ea typeface="Aptos" panose="020B0004020202020204" pitchFamily="34" charset="0"/>
                <a:cs typeface="Arial" panose="020B0604020202020204" pitchFamily="34" charset="0"/>
              </a:rPr>
              <a:t>stirring up</a:t>
            </a:r>
            <a:r>
              <a:rPr lang="en-US" sz="3200" i="1" kern="100" dirty="0">
                <a:effectLst/>
                <a:latin typeface="Arial" panose="020B0604020202020204" pitchFamily="34" charset="0"/>
                <a:ea typeface="Aptos" panose="020B0004020202020204" pitchFamily="34" charset="0"/>
                <a:cs typeface="Arial" panose="020B0604020202020204" pitchFamily="34" charset="0"/>
              </a:rPr>
              <a:t> your sincere mind by way of </a:t>
            </a:r>
            <a:r>
              <a:rPr lang="en-US" sz="3200" b="1" i="1" kern="100" dirty="0">
                <a:effectLst/>
                <a:latin typeface="Arial" panose="020B0604020202020204" pitchFamily="34" charset="0"/>
                <a:ea typeface="Aptos" panose="020B0004020202020204" pitchFamily="34" charset="0"/>
                <a:cs typeface="Arial" panose="020B0604020202020204" pitchFamily="34" charset="0"/>
              </a:rPr>
              <a:t>reminder,</a:t>
            </a:r>
            <a:r>
              <a:rPr lang="en-US" sz="3200" i="1" kern="100" dirty="0">
                <a:effectLst/>
                <a:latin typeface="Arial" panose="020B0604020202020204" pitchFamily="34" charset="0"/>
                <a:ea typeface="Aptos" panose="020B0004020202020204" pitchFamily="34" charset="0"/>
                <a:cs typeface="Arial" panose="020B0604020202020204" pitchFamily="34" charset="0"/>
              </a:rPr>
              <a:t> </a:t>
            </a:r>
            <a:r>
              <a:rPr lang="en-US" sz="3200" i="1" kern="100" baseline="30000" dirty="0">
                <a:effectLst/>
                <a:latin typeface="Arial" panose="020B0604020202020204" pitchFamily="34" charset="0"/>
                <a:ea typeface="Aptos" panose="020B0004020202020204" pitchFamily="34" charset="0"/>
                <a:cs typeface="Arial" panose="020B0604020202020204" pitchFamily="34" charset="0"/>
              </a:rPr>
              <a:t>2</a:t>
            </a:r>
            <a:r>
              <a:rPr lang="en-US" sz="3200" i="1" kern="100" dirty="0">
                <a:effectLst/>
                <a:latin typeface="Arial" panose="020B0604020202020204" pitchFamily="34" charset="0"/>
                <a:ea typeface="Aptos" panose="020B0004020202020204" pitchFamily="34" charset="0"/>
                <a:cs typeface="Arial" panose="020B0604020202020204" pitchFamily="34" charset="0"/>
              </a:rPr>
              <a:t> that you should </a:t>
            </a:r>
            <a:r>
              <a:rPr lang="en-US" sz="3200" b="1" i="1" kern="100" dirty="0">
                <a:effectLst/>
                <a:latin typeface="Arial" panose="020B0604020202020204" pitchFamily="34" charset="0"/>
                <a:ea typeface="Aptos" panose="020B0004020202020204" pitchFamily="34" charset="0"/>
                <a:cs typeface="Arial" panose="020B0604020202020204" pitchFamily="34" charset="0"/>
              </a:rPr>
              <a:t>remember</a:t>
            </a:r>
            <a:r>
              <a:rPr lang="en-US" sz="3200" i="1" kern="100" dirty="0">
                <a:effectLst/>
                <a:latin typeface="Arial" panose="020B0604020202020204" pitchFamily="34" charset="0"/>
                <a:ea typeface="Aptos" panose="020B0004020202020204" pitchFamily="34" charset="0"/>
                <a:cs typeface="Arial" panose="020B0604020202020204" pitchFamily="34" charset="0"/>
              </a:rPr>
              <a:t> the predictions of the holy prophets and the commandment of the Lord and Savior through your apostles, </a:t>
            </a:r>
            <a:r>
              <a:rPr lang="en-US" sz="3200" i="1" kern="100" baseline="30000" dirty="0">
                <a:effectLst/>
                <a:latin typeface="Arial" panose="020B0604020202020204" pitchFamily="34" charset="0"/>
                <a:ea typeface="Aptos" panose="020B0004020202020204" pitchFamily="34" charset="0"/>
                <a:cs typeface="Arial" panose="020B0604020202020204" pitchFamily="34" charset="0"/>
              </a:rPr>
              <a:t>3</a:t>
            </a:r>
            <a:r>
              <a:rPr lang="en-US" sz="3200" i="1" kern="100" dirty="0">
                <a:effectLst/>
                <a:latin typeface="Arial" panose="020B0604020202020204" pitchFamily="34" charset="0"/>
                <a:ea typeface="Aptos" panose="020B0004020202020204" pitchFamily="34" charset="0"/>
                <a:cs typeface="Arial" panose="020B0604020202020204" pitchFamily="34" charset="0"/>
              </a:rPr>
              <a:t> </a:t>
            </a:r>
            <a:r>
              <a:rPr lang="en-US" sz="3200" b="1" i="1" kern="100" dirty="0">
                <a:effectLst/>
                <a:latin typeface="Arial" panose="020B0604020202020204" pitchFamily="34" charset="0"/>
                <a:ea typeface="Aptos" panose="020B0004020202020204" pitchFamily="34" charset="0"/>
                <a:cs typeface="Arial" panose="020B0604020202020204" pitchFamily="34" charset="0"/>
              </a:rPr>
              <a:t>knowing</a:t>
            </a:r>
            <a:r>
              <a:rPr lang="en-US" sz="3200" i="1" kern="100" dirty="0">
                <a:effectLst/>
                <a:latin typeface="Arial" panose="020B0604020202020204" pitchFamily="34" charset="0"/>
                <a:ea typeface="Aptos" panose="020B0004020202020204" pitchFamily="34" charset="0"/>
                <a:cs typeface="Arial" panose="020B0604020202020204" pitchFamily="34" charset="0"/>
              </a:rPr>
              <a:t> this first of all, that scoffers will come in the </a:t>
            </a:r>
            <a:r>
              <a:rPr lang="en-US" sz="3200" b="1" i="1" kern="100" dirty="0">
                <a:effectLst/>
                <a:latin typeface="Arial" panose="020B0604020202020204" pitchFamily="34" charset="0"/>
                <a:ea typeface="Aptos" panose="020B0004020202020204" pitchFamily="34" charset="0"/>
                <a:cs typeface="Arial" panose="020B0604020202020204" pitchFamily="34" charset="0"/>
              </a:rPr>
              <a:t>last days </a:t>
            </a:r>
            <a:r>
              <a:rPr lang="en-US" sz="3200" i="1" kern="100" dirty="0">
                <a:effectLst/>
                <a:latin typeface="Arial" panose="020B0604020202020204" pitchFamily="34" charset="0"/>
                <a:ea typeface="Aptos" panose="020B0004020202020204" pitchFamily="34" charset="0"/>
                <a:cs typeface="Arial" panose="020B0604020202020204" pitchFamily="34" charset="0"/>
              </a:rPr>
              <a:t>with scoffing, following their own sinful desires.</a:t>
            </a:r>
          </a:p>
          <a:p>
            <a:pPr marL="457200" indent="-457200">
              <a:lnSpc>
                <a:spcPct val="114000"/>
              </a:lnSpc>
              <a:spcAft>
                <a:spcPts val="800"/>
              </a:spcAft>
              <a:buFont typeface="Arial" panose="020B0604020202020204" pitchFamily="34" charset="0"/>
              <a:buChar char="•"/>
            </a:pPr>
            <a:r>
              <a:rPr lang="en-US" sz="3000" b="1" i="1" kern="100" dirty="0">
                <a:solidFill>
                  <a:srgbClr val="C00000"/>
                </a:solidFill>
                <a:latin typeface="Arial" panose="020B0604020202020204" pitchFamily="34" charset="0"/>
                <a:cs typeface="Arial" panose="020B0604020202020204" pitchFamily="34" charset="0"/>
              </a:rPr>
              <a:t>Stir or Stirring Up </a:t>
            </a:r>
            <a:r>
              <a:rPr lang="en-US" sz="3000" i="1" kern="100" dirty="0">
                <a:solidFill>
                  <a:srgbClr val="C00000"/>
                </a:solidFill>
                <a:latin typeface="Arial" panose="020B0604020202020204" pitchFamily="34" charset="0"/>
                <a:cs typeface="Arial" panose="020B0604020202020204" pitchFamily="34" charset="0"/>
              </a:rPr>
              <a:t>– to wake up, arouse from sleep; as the sea is agitated in a storm or rising waves</a:t>
            </a:r>
          </a:p>
          <a:p>
            <a:pPr marL="457200" indent="-457200">
              <a:lnSpc>
                <a:spcPct val="114000"/>
              </a:lnSpc>
              <a:spcAft>
                <a:spcPts val="800"/>
              </a:spcAft>
              <a:buFont typeface="Arial" panose="020B0604020202020204" pitchFamily="34" charset="0"/>
              <a:buChar char="•"/>
            </a:pPr>
            <a:r>
              <a:rPr lang="en-US" sz="3000" b="1" i="1" kern="100" dirty="0">
                <a:solidFill>
                  <a:srgbClr val="C00000"/>
                </a:solidFill>
                <a:latin typeface="Arial" panose="020B0604020202020204" pitchFamily="34" charset="0"/>
                <a:cs typeface="Arial" panose="020B0604020202020204" pitchFamily="34" charset="0"/>
              </a:rPr>
              <a:t>Remind-Reminder-Remember-Forgotten – 5 X</a:t>
            </a:r>
          </a:p>
          <a:p>
            <a:pPr marL="457200" indent="-457200">
              <a:lnSpc>
                <a:spcPct val="114000"/>
              </a:lnSpc>
              <a:spcAft>
                <a:spcPts val="800"/>
              </a:spcAft>
              <a:buFont typeface="Arial" panose="020B0604020202020204" pitchFamily="34" charset="0"/>
              <a:buChar char="•"/>
            </a:pPr>
            <a:r>
              <a:rPr lang="en-US" sz="3000" b="1" i="1" kern="100" dirty="0">
                <a:solidFill>
                  <a:srgbClr val="C00000"/>
                </a:solidFill>
                <a:latin typeface="Arial" panose="020B0604020202020204" pitchFamily="34" charset="0"/>
                <a:cs typeface="Arial" panose="020B0604020202020204" pitchFamily="34" charset="0"/>
              </a:rPr>
              <a:t>Knowledge – 7 X</a:t>
            </a:r>
          </a:p>
          <a:p>
            <a:pPr marL="457200" indent="-457200">
              <a:lnSpc>
                <a:spcPct val="114000"/>
              </a:lnSpc>
              <a:spcAft>
                <a:spcPts val="800"/>
              </a:spcAft>
              <a:buFont typeface="Arial" panose="020B0604020202020204" pitchFamily="34" charset="0"/>
              <a:buChar char="•"/>
            </a:pPr>
            <a:r>
              <a:rPr lang="en-US" sz="3000" b="1" i="1" kern="100" dirty="0">
                <a:solidFill>
                  <a:srgbClr val="C00000"/>
                </a:solidFill>
                <a:latin typeface="Arial" panose="020B0604020202020204" pitchFamily="34" charset="0"/>
                <a:cs typeface="Arial" panose="020B0604020202020204" pitchFamily="34" charset="0"/>
              </a:rPr>
              <a:t>Know – 2 X</a:t>
            </a:r>
          </a:p>
          <a:p>
            <a:pPr marL="457200" indent="-457200">
              <a:lnSpc>
                <a:spcPct val="114000"/>
              </a:lnSpc>
              <a:spcAft>
                <a:spcPts val="800"/>
              </a:spcAft>
              <a:buFont typeface="Arial" panose="020B0604020202020204" pitchFamily="34" charset="0"/>
              <a:buChar char="•"/>
            </a:pPr>
            <a:r>
              <a:rPr lang="en-US" sz="3000" b="1" i="1" kern="100" dirty="0">
                <a:solidFill>
                  <a:srgbClr val="C00000"/>
                </a:solidFill>
                <a:latin typeface="Arial" panose="020B0604020202020204" pitchFamily="34" charset="0"/>
                <a:cs typeface="Arial" panose="020B0604020202020204" pitchFamily="34" charset="0"/>
              </a:rPr>
              <a:t>Knowing – (1 Peter) 2 X, (2 Peter) 4 X</a:t>
            </a:r>
          </a:p>
          <a:p>
            <a:pPr marL="457200" indent="-457200">
              <a:lnSpc>
                <a:spcPct val="114000"/>
              </a:lnSpc>
              <a:spcAft>
                <a:spcPts val="800"/>
              </a:spcAft>
              <a:buFont typeface="Arial" panose="020B0604020202020204" pitchFamily="34" charset="0"/>
              <a:buChar char="•"/>
            </a:pPr>
            <a:r>
              <a:rPr lang="en-US" sz="3000" b="1" i="1" kern="100" dirty="0">
                <a:solidFill>
                  <a:srgbClr val="C00000"/>
                </a:solidFill>
                <a:latin typeface="Arial" panose="020B0604020202020204" pitchFamily="34" charset="0"/>
                <a:cs typeface="Arial" panose="020B0604020202020204" pitchFamily="34" charset="0"/>
              </a:rPr>
              <a:t>Last Days – Began at Pentecost</a:t>
            </a:r>
            <a:endParaRPr lang="en-US" sz="3000" b="1" i="1" dirty="0">
              <a:solidFill>
                <a:srgbClr val="C00000"/>
              </a:solidFill>
              <a:latin typeface="Arial" panose="020B0604020202020204" pitchFamily="34" charset="0"/>
              <a:cs typeface="Arial" panose="020B0604020202020204" pitchFamily="34" charset="0"/>
            </a:endParaRPr>
          </a:p>
        </p:txBody>
      </p:sp>
      <p:pic>
        <p:nvPicPr>
          <p:cNvPr id="7" name="Picture 6" descr="A person in a polka dot dress&#10;&#10;Description automatically generated">
            <a:extLst>
              <a:ext uri="{FF2B5EF4-FFF2-40B4-BE49-F238E27FC236}">
                <a16:creationId xmlns:a16="http://schemas.microsoft.com/office/drawing/2014/main" id="{4E6A92F2-CB33-0E2F-57CA-C6092F0386A2}"/>
              </a:ext>
            </a:extLst>
          </p:cNvPr>
          <p:cNvPicPr>
            <a:picLocks noChangeAspect="1"/>
          </p:cNvPicPr>
          <p:nvPr/>
        </p:nvPicPr>
        <p:blipFill>
          <a:blip r:embed="rId3" cstate="print">
            <a:extLst>
              <a:ext uri="{28A0092B-C50C-407E-A947-70E740481C1C}">
                <a14:useLocalDpi xmlns:a14="http://schemas.microsoft.com/office/drawing/2010/main" val="0"/>
              </a:ext>
            </a:extLst>
          </a:blip>
          <a:srcRect b="59100"/>
          <a:stretch/>
        </p:blipFill>
        <p:spPr>
          <a:xfrm>
            <a:off x="13157298" y="7380964"/>
            <a:ext cx="4729270" cy="2558352"/>
          </a:xfrm>
          <a:prstGeom prst="rect">
            <a:avLst/>
          </a:prstGeom>
          <a:ln w="38100">
            <a:solidFill>
              <a:schemeClr val="bg1">
                <a:lumMod val="50000"/>
              </a:schemeClr>
            </a:solidFill>
          </a:ln>
          <a:effectLst>
            <a:outerShdw blurRad="50800" dist="38100" dir="5400000" algn="t" rotWithShape="0">
              <a:prstClr val="black">
                <a:alpha val="40000"/>
              </a:prstClr>
            </a:outerShdw>
          </a:effectLst>
        </p:spPr>
      </p:pic>
    </p:spTree>
    <p:extLst>
      <p:ext uri="{BB962C8B-B14F-4D97-AF65-F5344CB8AC3E}">
        <p14:creationId xmlns:p14="http://schemas.microsoft.com/office/powerpoint/2010/main" val="5409602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768BCF-B5A4-4421-F833-CBD62D07AFD2}"/>
            </a:ext>
          </a:extLst>
        </p:cNvPr>
        <p:cNvGrpSpPr/>
        <p:nvPr/>
      </p:nvGrpSpPr>
      <p:grpSpPr>
        <a:xfrm>
          <a:off x="0" y="0"/>
          <a:ext cx="0" cy="0"/>
          <a:chOff x="0" y="0"/>
          <a:chExt cx="0" cy="0"/>
        </a:xfrm>
      </p:grpSpPr>
      <p:grpSp>
        <p:nvGrpSpPr>
          <p:cNvPr id="2" name="Group 2">
            <a:extLst>
              <a:ext uri="{FF2B5EF4-FFF2-40B4-BE49-F238E27FC236}">
                <a16:creationId xmlns:a16="http://schemas.microsoft.com/office/drawing/2014/main" id="{6C79D321-AB94-F9AC-5CE2-948AC28D6B28}"/>
              </a:ext>
            </a:extLst>
          </p:cNvPr>
          <p:cNvGrpSpPr/>
          <p:nvPr/>
        </p:nvGrpSpPr>
        <p:grpSpPr>
          <a:xfrm>
            <a:off x="1" y="0"/>
            <a:ext cx="4228235" cy="10287000"/>
            <a:chOff x="0" y="0"/>
            <a:chExt cx="3325314" cy="3831771"/>
          </a:xfrm>
        </p:grpSpPr>
        <p:sp>
          <p:nvSpPr>
            <p:cNvPr id="3" name="Freeform 3">
              <a:extLst>
                <a:ext uri="{FF2B5EF4-FFF2-40B4-BE49-F238E27FC236}">
                  <a16:creationId xmlns:a16="http://schemas.microsoft.com/office/drawing/2014/main" id="{88061688-D65A-A3E7-1354-948EFAA47D27}"/>
                </a:ext>
              </a:extLst>
            </p:cNvPr>
            <p:cNvSpPr/>
            <p:nvPr/>
          </p:nvSpPr>
          <p:spPr>
            <a:xfrm>
              <a:off x="0" y="0"/>
              <a:ext cx="3325314" cy="3831772"/>
            </a:xfrm>
            <a:custGeom>
              <a:avLst/>
              <a:gdLst/>
              <a:ahLst/>
              <a:cxnLst/>
              <a:rect l="l" t="t" r="r" b="b"/>
              <a:pathLst>
                <a:path w="3325314" h="3831772">
                  <a:moveTo>
                    <a:pt x="0" y="0"/>
                  </a:moveTo>
                  <a:lnTo>
                    <a:pt x="3325314" y="0"/>
                  </a:lnTo>
                  <a:lnTo>
                    <a:pt x="3325314" y="3831772"/>
                  </a:lnTo>
                  <a:lnTo>
                    <a:pt x="0" y="3831772"/>
                  </a:lnTo>
                  <a:close/>
                </a:path>
              </a:pathLst>
            </a:custGeom>
            <a:gradFill rotWithShape="1">
              <a:gsLst>
                <a:gs pos="0">
                  <a:srgbClr val="A6A6A6">
                    <a:alpha val="100000"/>
                  </a:srgbClr>
                </a:gs>
                <a:gs pos="100000">
                  <a:srgbClr val="FFFFFF">
                    <a:alpha val="100000"/>
                  </a:srgbClr>
                </a:gs>
              </a:gsLst>
              <a:lin ang="0"/>
            </a:gradFill>
          </p:spPr>
          <p:txBody>
            <a:bodyPr/>
            <a:lstStyle/>
            <a:p>
              <a:endParaRPr lang="en-US"/>
            </a:p>
          </p:txBody>
        </p:sp>
        <p:sp>
          <p:nvSpPr>
            <p:cNvPr id="4" name="TextBox 4">
              <a:extLst>
                <a:ext uri="{FF2B5EF4-FFF2-40B4-BE49-F238E27FC236}">
                  <a16:creationId xmlns:a16="http://schemas.microsoft.com/office/drawing/2014/main" id="{CE99F8F5-E58E-FBEB-C04B-E300AAE119AE}"/>
                </a:ext>
              </a:extLst>
            </p:cNvPr>
            <p:cNvSpPr txBox="1"/>
            <p:nvPr/>
          </p:nvSpPr>
          <p:spPr>
            <a:xfrm>
              <a:off x="0" y="-38100"/>
              <a:ext cx="3325314" cy="3869871"/>
            </a:xfrm>
            <a:prstGeom prst="rect">
              <a:avLst/>
            </a:prstGeom>
          </p:spPr>
          <p:txBody>
            <a:bodyPr lIns="48876" tIns="48876" rIns="48876" bIns="48876" rtlCol="0" anchor="ctr"/>
            <a:lstStyle/>
            <a:p>
              <a:pPr algn="ctr">
                <a:lnSpc>
                  <a:spcPts val="1885"/>
                </a:lnSpc>
                <a:spcBef>
                  <a:spcPct val="0"/>
                </a:spcBef>
              </a:pPr>
              <a:endParaRPr/>
            </a:p>
          </p:txBody>
        </p:sp>
      </p:grpSp>
      <p:sp>
        <p:nvSpPr>
          <p:cNvPr id="6" name="TextBox 6">
            <a:extLst>
              <a:ext uri="{FF2B5EF4-FFF2-40B4-BE49-F238E27FC236}">
                <a16:creationId xmlns:a16="http://schemas.microsoft.com/office/drawing/2014/main" id="{D1CD5632-3759-AE93-1473-09FCD2540DAB}"/>
              </a:ext>
            </a:extLst>
          </p:cNvPr>
          <p:cNvSpPr txBox="1"/>
          <p:nvPr/>
        </p:nvSpPr>
        <p:spPr>
          <a:xfrm>
            <a:off x="9139129" y="6350335"/>
            <a:ext cx="9741" cy="625760"/>
          </a:xfrm>
          <a:prstGeom prst="rect">
            <a:avLst/>
          </a:prstGeom>
        </p:spPr>
        <p:txBody>
          <a:bodyPr lIns="0" tIns="0" rIns="0" bIns="0" rtlCol="0" anchor="t">
            <a:spAutoFit/>
          </a:bodyPr>
          <a:lstStyle/>
          <a:p>
            <a:pPr algn="ctr">
              <a:lnSpc>
                <a:spcPts val="5154"/>
              </a:lnSpc>
            </a:pPr>
            <a:endParaRPr/>
          </a:p>
        </p:txBody>
      </p:sp>
      <p:sp>
        <p:nvSpPr>
          <p:cNvPr id="5" name="Footer Placeholder 4">
            <a:extLst>
              <a:ext uri="{FF2B5EF4-FFF2-40B4-BE49-F238E27FC236}">
                <a16:creationId xmlns:a16="http://schemas.microsoft.com/office/drawing/2014/main" id="{005D8266-95FA-6440-BECC-BCEE78C5D5DE}"/>
              </a:ext>
            </a:extLst>
          </p:cNvPr>
          <p:cNvSpPr>
            <a:spLocks noGrp="1"/>
          </p:cNvSpPr>
          <p:nvPr>
            <p:ph type="ftr" sz="quarter" idx="11"/>
          </p:nvPr>
        </p:nvSpPr>
        <p:spPr>
          <a:xfrm>
            <a:off x="838200" y="9589187"/>
            <a:ext cx="3581400" cy="354913"/>
          </a:xfrm>
        </p:spPr>
        <p:txBody>
          <a:bodyPr/>
          <a:lstStyle/>
          <a:p>
            <a:r>
              <a:rPr lang="en-US" sz="1800" dirty="0"/>
              <a:t>Strangers In A Strange Land © 2025  </a:t>
            </a:r>
          </a:p>
        </p:txBody>
      </p:sp>
      <p:sp>
        <p:nvSpPr>
          <p:cNvPr id="9" name="TextBox 8">
            <a:extLst>
              <a:ext uri="{FF2B5EF4-FFF2-40B4-BE49-F238E27FC236}">
                <a16:creationId xmlns:a16="http://schemas.microsoft.com/office/drawing/2014/main" id="{8A5F6833-495D-12A7-101A-3EBCB4D72512}"/>
              </a:ext>
            </a:extLst>
          </p:cNvPr>
          <p:cNvSpPr txBox="1"/>
          <p:nvPr/>
        </p:nvSpPr>
        <p:spPr>
          <a:xfrm>
            <a:off x="655005" y="500694"/>
            <a:ext cx="16987730" cy="10603480"/>
          </a:xfrm>
          <a:prstGeom prst="rect">
            <a:avLst/>
          </a:prstGeom>
          <a:noFill/>
        </p:spPr>
        <p:txBody>
          <a:bodyPr wrap="square">
            <a:spAutoFit/>
          </a:bodyPr>
          <a:lstStyle/>
          <a:p>
            <a:pPr>
              <a:lnSpc>
                <a:spcPct val="150000"/>
              </a:lnSpc>
              <a:spcAft>
                <a:spcPts val="1800"/>
              </a:spcAft>
            </a:pPr>
            <a:r>
              <a:rPr lang="en-US" sz="2800" b="1" dirty="0">
                <a:latin typeface="Arial" panose="020B0604020202020204" pitchFamily="34" charset="0"/>
                <a:cs typeface="Arial" panose="020B0604020202020204" pitchFamily="34" charset="0"/>
              </a:rPr>
              <a:t>SESSION 9 – Promises For The Stranger</a:t>
            </a:r>
          </a:p>
          <a:p>
            <a:pPr>
              <a:spcAft>
                <a:spcPts val="1200"/>
              </a:spcAft>
            </a:pPr>
            <a:r>
              <a:rPr lang="en-US" sz="3200" b="1" i="1" dirty="0">
                <a:solidFill>
                  <a:srgbClr val="C00000"/>
                </a:solidFill>
                <a:latin typeface="Arial" panose="020B0604020202020204" pitchFamily="34" charset="0"/>
                <a:cs typeface="Arial" panose="020B0604020202020204" pitchFamily="34" charset="0"/>
              </a:rPr>
              <a:t>Perseverance &amp; Perspective in the Journey: 2 Peter 3:4-7</a:t>
            </a:r>
            <a:endParaRPr lang="en-US" sz="3400" b="1" dirty="0">
              <a:latin typeface="Arial" panose="020B0604020202020204" pitchFamily="34" charset="0"/>
              <a:cs typeface="Arial" panose="020B0604020202020204" pitchFamily="34" charset="0"/>
            </a:endParaRPr>
          </a:p>
          <a:p>
            <a:pPr>
              <a:lnSpc>
                <a:spcPct val="114000"/>
              </a:lnSpc>
              <a:spcAft>
                <a:spcPts val="800"/>
              </a:spcAft>
            </a:pPr>
            <a:r>
              <a:rPr lang="en-US" sz="3200" b="1" i="1" kern="100" dirty="0">
                <a:effectLst/>
                <a:latin typeface="Arial" panose="020B0604020202020204" pitchFamily="34" charset="0"/>
                <a:ea typeface="Aptos" panose="020B0004020202020204" pitchFamily="34" charset="0"/>
                <a:cs typeface="Arial" panose="020B0604020202020204" pitchFamily="34" charset="0"/>
              </a:rPr>
              <a:t> </a:t>
            </a:r>
            <a:r>
              <a:rPr lang="en-US" sz="3200" i="1" kern="100" baseline="30000" dirty="0">
                <a:effectLst/>
                <a:latin typeface="Arial" panose="020B0604020202020204" pitchFamily="34" charset="0"/>
                <a:ea typeface="Aptos" panose="020B0004020202020204" pitchFamily="34" charset="0"/>
                <a:cs typeface="Arial" panose="020B0604020202020204" pitchFamily="34" charset="0"/>
              </a:rPr>
              <a:t> 4</a:t>
            </a:r>
            <a:r>
              <a:rPr lang="en-US" sz="3200" i="1" kern="100" dirty="0">
                <a:effectLst/>
                <a:latin typeface="Arial" panose="020B0604020202020204" pitchFamily="34" charset="0"/>
                <a:ea typeface="Aptos" panose="020B0004020202020204" pitchFamily="34" charset="0"/>
                <a:cs typeface="Arial" panose="020B0604020202020204" pitchFamily="34" charset="0"/>
              </a:rPr>
              <a:t> They will say, "Where is the promise of his coming? For ever since the fathers fell asleep, all things are continuing as they were from the beginning of creation."</a:t>
            </a:r>
            <a:r>
              <a:rPr lang="en-US" sz="3200" b="1" i="1" kern="100" dirty="0">
                <a:effectLst/>
                <a:latin typeface="Arial" panose="020B0604020202020204" pitchFamily="34" charset="0"/>
                <a:ea typeface="Aptos" panose="020B0004020202020204" pitchFamily="34" charset="0"/>
                <a:cs typeface="Arial" panose="020B0604020202020204" pitchFamily="34" charset="0"/>
              </a:rPr>
              <a:t> </a:t>
            </a:r>
            <a:r>
              <a:rPr lang="en-US" sz="3200" i="1" kern="100" baseline="30000" dirty="0">
                <a:effectLst/>
                <a:latin typeface="Arial" panose="020B0604020202020204" pitchFamily="34" charset="0"/>
                <a:ea typeface="Aptos" panose="020B0004020202020204" pitchFamily="34" charset="0"/>
                <a:cs typeface="Arial" panose="020B0604020202020204" pitchFamily="34" charset="0"/>
              </a:rPr>
              <a:t>5</a:t>
            </a:r>
            <a:r>
              <a:rPr lang="en-US" sz="3200" i="1" kern="100" dirty="0">
                <a:effectLst/>
                <a:latin typeface="Arial" panose="020B0604020202020204" pitchFamily="34" charset="0"/>
                <a:ea typeface="Aptos" panose="020B0004020202020204" pitchFamily="34" charset="0"/>
                <a:cs typeface="Arial" panose="020B0604020202020204" pitchFamily="34" charset="0"/>
              </a:rPr>
              <a:t> For they deliberately overlook this fact, that the heavens existed long ago, and the earth was formed out of water and through water by the word of God,</a:t>
            </a:r>
            <a:r>
              <a:rPr lang="en-US" sz="3200" b="1" i="1" kern="100" dirty="0">
                <a:effectLst/>
                <a:latin typeface="Arial" panose="020B0604020202020204" pitchFamily="34" charset="0"/>
                <a:ea typeface="Aptos" panose="020B0004020202020204" pitchFamily="34" charset="0"/>
                <a:cs typeface="Arial" panose="020B0604020202020204" pitchFamily="34" charset="0"/>
              </a:rPr>
              <a:t> </a:t>
            </a:r>
            <a:r>
              <a:rPr lang="en-US" sz="3200" i="1" kern="100" baseline="30000" dirty="0">
                <a:effectLst/>
                <a:latin typeface="Arial" panose="020B0604020202020204" pitchFamily="34" charset="0"/>
                <a:ea typeface="Aptos" panose="020B0004020202020204" pitchFamily="34" charset="0"/>
                <a:cs typeface="Arial" panose="020B0604020202020204" pitchFamily="34" charset="0"/>
              </a:rPr>
              <a:t>6</a:t>
            </a:r>
            <a:r>
              <a:rPr lang="en-US" sz="3200" i="1" kern="100" dirty="0">
                <a:effectLst/>
                <a:latin typeface="Arial" panose="020B0604020202020204" pitchFamily="34" charset="0"/>
                <a:ea typeface="Aptos" panose="020B0004020202020204" pitchFamily="34" charset="0"/>
                <a:cs typeface="Arial" panose="020B0604020202020204" pitchFamily="34" charset="0"/>
              </a:rPr>
              <a:t> and that by means of these the world that then existed was deluged with water and perished. </a:t>
            </a:r>
            <a:r>
              <a:rPr lang="en-US" sz="3200" i="1" kern="100" baseline="30000" dirty="0">
                <a:effectLst/>
                <a:latin typeface="Arial" panose="020B0604020202020204" pitchFamily="34" charset="0"/>
                <a:ea typeface="Aptos" panose="020B0004020202020204" pitchFamily="34" charset="0"/>
                <a:cs typeface="Arial" panose="020B0604020202020204" pitchFamily="34" charset="0"/>
              </a:rPr>
              <a:t>7</a:t>
            </a:r>
            <a:r>
              <a:rPr lang="en-US" sz="3200" i="1" kern="100" dirty="0">
                <a:effectLst/>
                <a:latin typeface="Arial" panose="020B0604020202020204" pitchFamily="34" charset="0"/>
                <a:ea typeface="Aptos" panose="020B0004020202020204" pitchFamily="34" charset="0"/>
                <a:cs typeface="Arial" panose="020B0604020202020204" pitchFamily="34" charset="0"/>
              </a:rPr>
              <a:t> But by the same word the heavens and earth that now exist are stored up for fire, being kept until the day of judgment and destruction of the ungodly.</a:t>
            </a:r>
          </a:p>
          <a:p>
            <a:pPr marL="914400" lvl="1" indent="-457200">
              <a:lnSpc>
                <a:spcPct val="114000"/>
              </a:lnSpc>
              <a:spcAft>
                <a:spcPts val="800"/>
              </a:spcAft>
              <a:buFont typeface="Arial" panose="020B0604020202020204" pitchFamily="34" charset="0"/>
              <a:buChar char="•"/>
            </a:pPr>
            <a:r>
              <a:rPr lang="en-US" sz="3000" i="1" kern="100" dirty="0">
                <a:solidFill>
                  <a:srgbClr val="C00000"/>
                </a:solidFill>
                <a:latin typeface="Arial" panose="020B0604020202020204" pitchFamily="34" charset="0"/>
                <a:ea typeface="Aptos" panose="020B0004020202020204" pitchFamily="34" charset="0"/>
                <a:cs typeface="Arial" panose="020B0604020202020204" pitchFamily="34" charset="0"/>
              </a:rPr>
              <a:t>Where’s the promise?</a:t>
            </a:r>
          </a:p>
          <a:p>
            <a:pPr marL="914400" lvl="1" indent="-457200">
              <a:lnSpc>
                <a:spcPct val="114000"/>
              </a:lnSpc>
              <a:spcAft>
                <a:spcPts val="800"/>
              </a:spcAft>
              <a:buFont typeface="Arial" panose="020B0604020202020204" pitchFamily="34" charset="0"/>
              <a:buChar char="•"/>
            </a:pPr>
            <a:r>
              <a:rPr lang="en-US" sz="3000" i="1" kern="100" dirty="0">
                <a:solidFill>
                  <a:srgbClr val="C00000"/>
                </a:solidFill>
                <a:effectLst/>
                <a:latin typeface="Arial" panose="020B0604020202020204" pitchFamily="34" charset="0"/>
                <a:ea typeface="Aptos" panose="020B0004020202020204" pitchFamily="34" charset="0"/>
                <a:cs typeface="Arial" panose="020B0604020202020204" pitchFamily="34" charset="0"/>
              </a:rPr>
              <a:t>Nothing ever changes!</a:t>
            </a:r>
          </a:p>
          <a:p>
            <a:pPr marL="914400" lvl="1" indent="-457200">
              <a:lnSpc>
                <a:spcPct val="114000"/>
              </a:lnSpc>
              <a:spcAft>
                <a:spcPts val="800"/>
              </a:spcAft>
              <a:buFont typeface="Arial" panose="020B0604020202020204" pitchFamily="34" charset="0"/>
              <a:buChar char="•"/>
            </a:pPr>
            <a:r>
              <a:rPr lang="en-US" sz="3000" i="1" kern="100" dirty="0">
                <a:solidFill>
                  <a:srgbClr val="C00000"/>
                </a:solidFill>
                <a:latin typeface="Arial" panose="020B0604020202020204" pitchFamily="34" charset="0"/>
                <a:ea typeface="Aptos" panose="020B0004020202020204" pitchFamily="34" charset="0"/>
                <a:cs typeface="Arial" panose="020B0604020202020204" pitchFamily="34" charset="0"/>
              </a:rPr>
              <a:t>Intentional Ignorance.</a:t>
            </a:r>
            <a:endParaRPr lang="en-US" sz="3000" i="1" kern="100" dirty="0">
              <a:solidFill>
                <a:srgbClr val="C00000"/>
              </a:solidFill>
              <a:effectLst/>
              <a:latin typeface="Arial" panose="020B0604020202020204" pitchFamily="34" charset="0"/>
              <a:ea typeface="Aptos" panose="020B0004020202020204" pitchFamily="34" charset="0"/>
              <a:cs typeface="Arial" panose="020B0604020202020204" pitchFamily="34" charset="0"/>
            </a:endParaRPr>
          </a:p>
          <a:p>
            <a:pPr>
              <a:spcAft>
                <a:spcPts val="800"/>
              </a:spcAft>
            </a:pPr>
            <a:r>
              <a:rPr lang="en-US" sz="3000" i="1" kern="100" dirty="0">
                <a:solidFill>
                  <a:srgbClr val="C00000"/>
                </a:solidFill>
                <a:latin typeface="Arial" panose="020B0604020202020204" pitchFamily="34" charset="0"/>
                <a:ea typeface="Aptos" panose="020B0004020202020204" pitchFamily="34" charset="0"/>
                <a:cs typeface="Arial" panose="020B0604020202020204" pitchFamily="34" charset="0"/>
              </a:rPr>
              <a:t>Scoffers refusing to acknowledge God will not stop God from</a:t>
            </a:r>
          </a:p>
          <a:p>
            <a:pPr>
              <a:spcAft>
                <a:spcPts val="800"/>
              </a:spcAft>
            </a:pPr>
            <a:r>
              <a:rPr lang="en-US" sz="3000" i="1" kern="100" dirty="0">
                <a:solidFill>
                  <a:srgbClr val="C00000"/>
                </a:solidFill>
                <a:latin typeface="Arial" panose="020B0604020202020204" pitchFamily="34" charset="0"/>
                <a:ea typeface="Aptos" panose="020B0004020202020204" pitchFamily="34" charset="0"/>
                <a:cs typeface="Arial" panose="020B0604020202020204" pitchFamily="34" charset="0"/>
              </a:rPr>
              <a:t>carrying out His plan – Christ will return &amp; judgment will come. </a:t>
            </a:r>
          </a:p>
          <a:p>
            <a:pPr>
              <a:spcAft>
                <a:spcPts val="800"/>
              </a:spcAft>
            </a:pPr>
            <a:r>
              <a:rPr lang="en-US" sz="3000" i="1" kern="100" dirty="0">
                <a:solidFill>
                  <a:srgbClr val="C00000"/>
                </a:solidFill>
                <a:latin typeface="Arial" panose="020B0604020202020204" pitchFamily="34" charset="0"/>
                <a:ea typeface="Aptos" panose="020B0004020202020204" pitchFamily="34" charset="0"/>
                <a:cs typeface="Arial" panose="020B0604020202020204" pitchFamily="34" charset="0"/>
              </a:rPr>
              <a:t>God keeps His promises.</a:t>
            </a:r>
            <a:endParaRPr lang="en-US" sz="3000" i="1" kern="100" dirty="0">
              <a:solidFill>
                <a:srgbClr val="C00000"/>
              </a:solidFill>
              <a:effectLst/>
              <a:latin typeface="Arial" panose="020B0604020202020204" pitchFamily="34" charset="0"/>
              <a:ea typeface="Aptos" panose="020B0004020202020204" pitchFamily="34" charset="0"/>
              <a:cs typeface="Arial" panose="020B0604020202020204" pitchFamily="34" charset="0"/>
            </a:endParaRPr>
          </a:p>
          <a:p>
            <a:pPr marL="457200" indent="-457200">
              <a:lnSpc>
                <a:spcPct val="114000"/>
              </a:lnSpc>
              <a:spcAft>
                <a:spcPts val="800"/>
              </a:spcAft>
              <a:buFont typeface="Arial" panose="020B0604020202020204" pitchFamily="34" charset="0"/>
              <a:buChar char="•"/>
            </a:pPr>
            <a:endParaRPr lang="en-US" sz="3200" b="1" i="1" kern="100" dirty="0">
              <a:solidFill>
                <a:srgbClr val="C00000"/>
              </a:solidFill>
              <a:effectLst/>
              <a:latin typeface="Arial" panose="020B0604020202020204" pitchFamily="34" charset="0"/>
              <a:ea typeface="Aptos" panose="020B0004020202020204" pitchFamily="34" charset="0"/>
              <a:cs typeface="Arial" panose="020B0604020202020204" pitchFamily="34" charset="0"/>
            </a:endParaRPr>
          </a:p>
          <a:p>
            <a:pPr>
              <a:lnSpc>
                <a:spcPct val="114000"/>
              </a:lnSpc>
              <a:spcAft>
                <a:spcPts val="800"/>
              </a:spcAft>
            </a:pPr>
            <a:r>
              <a:rPr lang="en-US" sz="3200" b="1" i="1" kern="100" dirty="0">
                <a:effectLst/>
                <a:latin typeface="Arial" panose="020B0604020202020204" pitchFamily="34" charset="0"/>
                <a:ea typeface="Aptos" panose="020B0004020202020204" pitchFamily="34" charset="0"/>
                <a:cs typeface="Arial" panose="020B0604020202020204" pitchFamily="34" charset="0"/>
              </a:rPr>
              <a:t> </a:t>
            </a:r>
            <a:endParaRPr lang="en-US" sz="3200" b="1" i="1" dirty="0">
              <a:latin typeface="Arial" panose="020B0604020202020204" pitchFamily="34" charset="0"/>
              <a:cs typeface="Arial" panose="020B0604020202020204" pitchFamily="34" charset="0"/>
            </a:endParaRPr>
          </a:p>
        </p:txBody>
      </p:sp>
      <p:pic>
        <p:nvPicPr>
          <p:cNvPr id="7" name="Picture 6" descr="A person in a polka dot dress&#10;&#10;Description automatically generated">
            <a:extLst>
              <a:ext uri="{FF2B5EF4-FFF2-40B4-BE49-F238E27FC236}">
                <a16:creationId xmlns:a16="http://schemas.microsoft.com/office/drawing/2014/main" id="{F90DC363-E6D2-682C-2E93-82F2448EECBD}"/>
              </a:ext>
            </a:extLst>
          </p:cNvPr>
          <p:cNvPicPr>
            <a:picLocks noChangeAspect="1"/>
          </p:cNvPicPr>
          <p:nvPr/>
        </p:nvPicPr>
        <p:blipFill>
          <a:blip r:embed="rId3" cstate="print">
            <a:extLst>
              <a:ext uri="{28A0092B-C50C-407E-A947-70E740481C1C}">
                <a14:useLocalDpi xmlns:a14="http://schemas.microsoft.com/office/drawing/2010/main" val="0"/>
              </a:ext>
            </a:extLst>
          </a:blip>
          <a:srcRect b="59100"/>
          <a:stretch/>
        </p:blipFill>
        <p:spPr>
          <a:xfrm>
            <a:off x="13258800" y="7396531"/>
            <a:ext cx="4729270" cy="2558352"/>
          </a:xfrm>
          <a:prstGeom prst="rect">
            <a:avLst/>
          </a:prstGeom>
          <a:ln w="38100">
            <a:solidFill>
              <a:schemeClr val="bg1">
                <a:lumMod val="50000"/>
              </a:schemeClr>
            </a:solidFill>
          </a:ln>
          <a:effectLst>
            <a:outerShdw blurRad="50800" dist="38100" dir="5400000" algn="t" rotWithShape="0">
              <a:prstClr val="black">
                <a:alpha val="40000"/>
              </a:prstClr>
            </a:outerShdw>
          </a:effectLst>
        </p:spPr>
      </p:pic>
    </p:spTree>
    <p:extLst>
      <p:ext uri="{BB962C8B-B14F-4D97-AF65-F5344CB8AC3E}">
        <p14:creationId xmlns:p14="http://schemas.microsoft.com/office/powerpoint/2010/main" val="7137992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A92D0A-60D4-3D32-37B1-2A28B66656A1}"/>
            </a:ext>
          </a:extLst>
        </p:cNvPr>
        <p:cNvGrpSpPr/>
        <p:nvPr/>
      </p:nvGrpSpPr>
      <p:grpSpPr>
        <a:xfrm>
          <a:off x="0" y="0"/>
          <a:ext cx="0" cy="0"/>
          <a:chOff x="0" y="0"/>
          <a:chExt cx="0" cy="0"/>
        </a:xfrm>
      </p:grpSpPr>
      <p:grpSp>
        <p:nvGrpSpPr>
          <p:cNvPr id="2" name="Group 2">
            <a:extLst>
              <a:ext uri="{FF2B5EF4-FFF2-40B4-BE49-F238E27FC236}">
                <a16:creationId xmlns:a16="http://schemas.microsoft.com/office/drawing/2014/main" id="{3AD81EAC-AAAB-E213-F90A-A49BBCB25729}"/>
              </a:ext>
            </a:extLst>
          </p:cNvPr>
          <p:cNvGrpSpPr/>
          <p:nvPr/>
        </p:nvGrpSpPr>
        <p:grpSpPr>
          <a:xfrm>
            <a:off x="1" y="0"/>
            <a:ext cx="4228235" cy="10287000"/>
            <a:chOff x="0" y="0"/>
            <a:chExt cx="3325314" cy="3831771"/>
          </a:xfrm>
        </p:grpSpPr>
        <p:sp>
          <p:nvSpPr>
            <p:cNvPr id="3" name="Freeform 3">
              <a:extLst>
                <a:ext uri="{FF2B5EF4-FFF2-40B4-BE49-F238E27FC236}">
                  <a16:creationId xmlns:a16="http://schemas.microsoft.com/office/drawing/2014/main" id="{321EC2EE-3D4B-FA27-DEB4-65FBC94E352C}"/>
                </a:ext>
              </a:extLst>
            </p:cNvPr>
            <p:cNvSpPr/>
            <p:nvPr/>
          </p:nvSpPr>
          <p:spPr>
            <a:xfrm>
              <a:off x="0" y="0"/>
              <a:ext cx="3325314" cy="3831772"/>
            </a:xfrm>
            <a:custGeom>
              <a:avLst/>
              <a:gdLst/>
              <a:ahLst/>
              <a:cxnLst/>
              <a:rect l="l" t="t" r="r" b="b"/>
              <a:pathLst>
                <a:path w="3325314" h="3831772">
                  <a:moveTo>
                    <a:pt x="0" y="0"/>
                  </a:moveTo>
                  <a:lnTo>
                    <a:pt x="3325314" y="0"/>
                  </a:lnTo>
                  <a:lnTo>
                    <a:pt x="3325314" y="3831772"/>
                  </a:lnTo>
                  <a:lnTo>
                    <a:pt x="0" y="3831772"/>
                  </a:lnTo>
                  <a:close/>
                </a:path>
              </a:pathLst>
            </a:custGeom>
            <a:gradFill rotWithShape="1">
              <a:gsLst>
                <a:gs pos="0">
                  <a:srgbClr val="A6A6A6">
                    <a:alpha val="100000"/>
                  </a:srgbClr>
                </a:gs>
                <a:gs pos="100000">
                  <a:srgbClr val="FFFFFF">
                    <a:alpha val="100000"/>
                  </a:srgbClr>
                </a:gs>
              </a:gsLst>
              <a:lin ang="0"/>
            </a:gradFill>
          </p:spPr>
          <p:txBody>
            <a:bodyPr/>
            <a:lstStyle/>
            <a:p>
              <a:endParaRPr lang="en-US"/>
            </a:p>
          </p:txBody>
        </p:sp>
        <p:sp>
          <p:nvSpPr>
            <p:cNvPr id="4" name="TextBox 4">
              <a:extLst>
                <a:ext uri="{FF2B5EF4-FFF2-40B4-BE49-F238E27FC236}">
                  <a16:creationId xmlns:a16="http://schemas.microsoft.com/office/drawing/2014/main" id="{FBB93690-A5F1-983E-46E4-134E264A18E0}"/>
                </a:ext>
              </a:extLst>
            </p:cNvPr>
            <p:cNvSpPr txBox="1"/>
            <p:nvPr/>
          </p:nvSpPr>
          <p:spPr>
            <a:xfrm>
              <a:off x="0" y="-38100"/>
              <a:ext cx="3325314" cy="3869871"/>
            </a:xfrm>
            <a:prstGeom prst="rect">
              <a:avLst/>
            </a:prstGeom>
          </p:spPr>
          <p:txBody>
            <a:bodyPr lIns="48876" tIns="48876" rIns="48876" bIns="48876" rtlCol="0" anchor="ctr"/>
            <a:lstStyle/>
            <a:p>
              <a:pPr algn="ctr">
                <a:lnSpc>
                  <a:spcPts val="1885"/>
                </a:lnSpc>
                <a:spcBef>
                  <a:spcPct val="0"/>
                </a:spcBef>
              </a:pPr>
              <a:endParaRPr/>
            </a:p>
          </p:txBody>
        </p:sp>
      </p:grpSp>
      <p:sp>
        <p:nvSpPr>
          <p:cNvPr id="6" name="TextBox 6">
            <a:extLst>
              <a:ext uri="{FF2B5EF4-FFF2-40B4-BE49-F238E27FC236}">
                <a16:creationId xmlns:a16="http://schemas.microsoft.com/office/drawing/2014/main" id="{15D0CFDA-AF33-B217-CF64-08F3A5DF36BC}"/>
              </a:ext>
            </a:extLst>
          </p:cNvPr>
          <p:cNvSpPr txBox="1"/>
          <p:nvPr/>
        </p:nvSpPr>
        <p:spPr>
          <a:xfrm>
            <a:off x="9139129" y="6350335"/>
            <a:ext cx="9741" cy="625760"/>
          </a:xfrm>
          <a:prstGeom prst="rect">
            <a:avLst/>
          </a:prstGeom>
        </p:spPr>
        <p:txBody>
          <a:bodyPr lIns="0" tIns="0" rIns="0" bIns="0" rtlCol="0" anchor="t">
            <a:spAutoFit/>
          </a:bodyPr>
          <a:lstStyle/>
          <a:p>
            <a:pPr algn="ctr">
              <a:lnSpc>
                <a:spcPts val="5154"/>
              </a:lnSpc>
            </a:pPr>
            <a:endParaRPr/>
          </a:p>
        </p:txBody>
      </p:sp>
      <p:sp>
        <p:nvSpPr>
          <p:cNvPr id="5" name="Footer Placeholder 4">
            <a:extLst>
              <a:ext uri="{FF2B5EF4-FFF2-40B4-BE49-F238E27FC236}">
                <a16:creationId xmlns:a16="http://schemas.microsoft.com/office/drawing/2014/main" id="{46D2066B-88EB-0D2D-1A6F-46AEA32EC37D}"/>
              </a:ext>
            </a:extLst>
          </p:cNvPr>
          <p:cNvSpPr>
            <a:spLocks noGrp="1"/>
          </p:cNvSpPr>
          <p:nvPr>
            <p:ph type="ftr" sz="quarter" idx="11"/>
          </p:nvPr>
        </p:nvSpPr>
        <p:spPr>
          <a:xfrm>
            <a:off x="838200" y="9589187"/>
            <a:ext cx="3581400" cy="354913"/>
          </a:xfrm>
        </p:spPr>
        <p:txBody>
          <a:bodyPr/>
          <a:lstStyle/>
          <a:p>
            <a:r>
              <a:rPr lang="en-US" sz="1800" dirty="0"/>
              <a:t>Strangers In A Strange Land © 2025  </a:t>
            </a:r>
          </a:p>
        </p:txBody>
      </p:sp>
      <p:sp>
        <p:nvSpPr>
          <p:cNvPr id="9" name="TextBox 8">
            <a:extLst>
              <a:ext uri="{FF2B5EF4-FFF2-40B4-BE49-F238E27FC236}">
                <a16:creationId xmlns:a16="http://schemas.microsoft.com/office/drawing/2014/main" id="{2677256B-8051-F8F2-798F-900A1AE04E1D}"/>
              </a:ext>
            </a:extLst>
          </p:cNvPr>
          <p:cNvSpPr txBox="1"/>
          <p:nvPr/>
        </p:nvSpPr>
        <p:spPr>
          <a:xfrm>
            <a:off x="690670" y="408931"/>
            <a:ext cx="16987730" cy="8135625"/>
          </a:xfrm>
          <a:prstGeom prst="rect">
            <a:avLst/>
          </a:prstGeom>
          <a:noFill/>
        </p:spPr>
        <p:txBody>
          <a:bodyPr wrap="square">
            <a:spAutoFit/>
          </a:bodyPr>
          <a:lstStyle/>
          <a:p>
            <a:pPr>
              <a:lnSpc>
                <a:spcPct val="150000"/>
              </a:lnSpc>
              <a:spcAft>
                <a:spcPts val="1800"/>
              </a:spcAft>
            </a:pPr>
            <a:r>
              <a:rPr lang="en-US" sz="2800" b="1" dirty="0">
                <a:latin typeface="Arial" panose="020B0604020202020204" pitchFamily="34" charset="0"/>
                <a:cs typeface="Arial" panose="020B0604020202020204" pitchFamily="34" charset="0"/>
              </a:rPr>
              <a:t>SESSION 9 – Promises For The Stranger</a:t>
            </a:r>
          </a:p>
          <a:p>
            <a:pPr>
              <a:spcAft>
                <a:spcPts val="1200"/>
              </a:spcAft>
            </a:pPr>
            <a:r>
              <a:rPr lang="en-US" sz="3200" b="1" i="1" dirty="0">
                <a:solidFill>
                  <a:srgbClr val="C00000"/>
                </a:solidFill>
                <a:latin typeface="Arial" panose="020B0604020202020204" pitchFamily="34" charset="0"/>
                <a:cs typeface="Arial" panose="020B0604020202020204" pitchFamily="34" charset="0"/>
              </a:rPr>
              <a:t>Perseverance &amp; Perspective in the Journey: 2 Peter 3:8-9</a:t>
            </a:r>
            <a:r>
              <a:rPr lang="en-US" sz="3200" b="1" kern="100" dirty="0">
                <a:effectLst/>
                <a:latin typeface="Arial" panose="020B0604020202020204" pitchFamily="34" charset="0"/>
                <a:ea typeface="Aptos" panose="020B0004020202020204" pitchFamily="34" charset="0"/>
                <a:cs typeface="Arial" panose="020B0604020202020204" pitchFamily="34" charset="0"/>
              </a:rPr>
              <a:t>  </a:t>
            </a:r>
          </a:p>
          <a:p>
            <a:pPr>
              <a:spcAft>
                <a:spcPts val="1200"/>
              </a:spcAft>
            </a:pPr>
            <a:r>
              <a:rPr lang="en-US" sz="3200" i="1" kern="100" baseline="30000" dirty="0">
                <a:effectLst/>
                <a:latin typeface="Arial" panose="020B0604020202020204" pitchFamily="34" charset="0"/>
                <a:ea typeface="Aptos" panose="020B0004020202020204" pitchFamily="34" charset="0"/>
                <a:cs typeface="Arial" panose="020B0604020202020204" pitchFamily="34" charset="0"/>
              </a:rPr>
              <a:t>8</a:t>
            </a:r>
            <a:r>
              <a:rPr lang="en-US" sz="3200" i="1" kern="100" dirty="0">
                <a:effectLst/>
                <a:latin typeface="Arial" panose="020B0604020202020204" pitchFamily="34" charset="0"/>
                <a:ea typeface="Aptos" panose="020B0004020202020204" pitchFamily="34" charset="0"/>
                <a:cs typeface="Arial" panose="020B0604020202020204" pitchFamily="34" charset="0"/>
              </a:rPr>
              <a:t> But do not overlook this one fact, beloved, that with the Lord one day is as a thousand years, and a thousand years as one day.</a:t>
            </a:r>
            <a:r>
              <a:rPr lang="en-US" sz="3200" b="1" i="1" kern="100" dirty="0">
                <a:effectLst/>
                <a:latin typeface="Arial" panose="020B0604020202020204" pitchFamily="34" charset="0"/>
                <a:ea typeface="Aptos" panose="020B0004020202020204" pitchFamily="34" charset="0"/>
                <a:cs typeface="Arial" panose="020B0604020202020204" pitchFamily="34" charset="0"/>
              </a:rPr>
              <a:t> </a:t>
            </a:r>
            <a:r>
              <a:rPr lang="en-US" sz="3200" i="1" kern="100" baseline="30000" dirty="0">
                <a:effectLst/>
                <a:latin typeface="Arial" panose="020B0604020202020204" pitchFamily="34" charset="0"/>
                <a:ea typeface="Aptos" panose="020B0004020202020204" pitchFamily="34" charset="0"/>
                <a:cs typeface="Arial" panose="020B0604020202020204" pitchFamily="34" charset="0"/>
              </a:rPr>
              <a:t>9</a:t>
            </a:r>
            <a:r>
              <a:rPr lang="en-US" sz="3200" i="1" kern="100" dirty="0">
                <a:effectLst/>
                <a:latin typeface="Arial" panose="020B0604020202020204" pitchFamily="34" charset="0"/>
                <a:ea typeface="Aptos" panose="020B0004020202020204" pitchFamily="34" charset="0"/>
                <a:cs typeface="Arial" panose="020B0604020202020204" pitchFamily="34" charset="0"/>
              </a:rPr>
              <a:t> The Lord is not slow to fulfill his promise as some count slowness, but is </a:t>
            </a:r>
            <a:r>
              <a:rPr lang="en-US" sz="3200" b="1" i="1" kern="100" dirty="0">
                <a:effectLst/>
                <a:latin typeface="Arial" panose="020B0604020202020204" pitchFamily="34" charset="0"/>
                <a:ea typeface="Aptos" panose="020B0004020202020204" pitchFamily="34" charset="0"/>
                <a:cs typeface="Arial" panose="020B0604020202020204" pitchFamily="34" charset="0"/>
              </a:rPr>
              <a:t>patient toward you, not wishing that any should perish, but that all should reach repentance.</a:t>
            </a:r>
          </a:p>
          <a:p>
            <a:pPr>
              <a:spcAft>
                <a:spcPts val="1200"/>
              </a:spcAft>
            </a:pPr>
            <a:endParaRPr lang="en-US" sz="2800" b="1" i="1" kern="100" dirty="0">
              <a:effectLst/>
              <a:latin typeface="Arial" panose="020B0604020202020204" pitchFamily="34" charset="0"/>
              <a:ea typeface="Aptos" panose="020B0004020202020204" pitchFamily="34" charset="0"/>
              <a:cs typeface="Arial" panose="020B0604020202020204" pitchFamily="34" charset="0"/>
            </a:endParaRPr>
          </a:p>
          <a:p>
            <a:pPr algn="ctr">
              <a:spcAft>
                <a:spcPts val="1200"/>
              </a:spcAft>
            </a:pPr>
            <a:r>
              <a:rPr lang="en-US" sz="3200" b="1" i="1" kern="100" dirty="0">
                <a:solidFill>
                  <a:srgbClr val="C00000"/>
                </a:solidFill>
                <a:latin typeface="Arial" panose="020B0604020202020204" pitchFamily="34" charset="0"/>
                <a:ea typeface="Aptos" panose="020B0004020202020204" pitchFamily="34" charset="0"/>
                <a:cs typeface="Arial" panose="020B0604020202020204" pitchFamily="34" charset="0"/>
              </a:rPr>
              <a:t>God lives in the Eternal NOW. </a:t>
            </a:r>
          </a:p>
          <a:p>
            <a:pPr algn="ctr">
              <a:spcAft>
                <a:spcPts val="1200"/>
              </a:spcAft>
            </a:pPr>
            <a:r>
              <a:rPr lang="en-US" sz="3200" b="1" i="1" kern="100" dirty="0">
                <a:solidFill>
                  <a:srgbClr val="C00000"/>
                </a:solidFill>
                <a:effectLst/>
                <a:latin typeface="Arial" panose="020B0604020202020204" pitchFamily="34" charset="0"/>
                <a:ea typeface="Aptos" panose="020B0004020202020204" pitchFamily="34" charset="0"/>
                <a:cs typeface="Arial" panose="020B0604020202020204" pitchFamily="34" charset="0"/>
              </a:rPr>
              <a:t>With God, it is never “</a:t>
            </a:r>
            <a:r>
              <a:rPr lang="en-US" sz="3200" b="1" i="1" kern="100" dirty="0">
                <a:solidFill>
                  <a:srgbClr val="C00000"/>
                </a:solidFill>
                <a:latin typeface="Arial" panose="020B0604020202020204" pitchFamily="34" charset="0"/>
                <a:ea typeface="Aptos" panose="020B0004020202020204" pitchFamily="34" charset="0"/>
                <a:cs typeface="Arial" panose="020B0604020202020204" pitchFamily="34" charset="0"/>
              </a:rPr>
              <a:t>W</a:t>
            </a:r>
            <a:r>
              <a:rPr lang="en-US" sz="3200" b="1" i="1" kern="100" dirty="0">
                <a:solidFill>
                  <a:srgbClr val="C00000"/>
                </a:solidFill>
                <a:effectLst/>
                <a:latin typeface="Arial" panose="020B0604020202020204" pitchFamily="34" charset="0"/>
                <a:ea typeface="Aptos" panose="020B0004020202020204" pitchFamily="34" charset="0"/>
                <a:cs typeface="Arial" panose="020B0604020202020204" pitchFamily="34" charset="0"/>
              </a:rPr>
              <a:t>as’ or ‘Will be.”</a:t>
            </a:r>
          </a:p>
          <a:p>
            <a:pPr algn="ctr">
              <a:spcAft>
                <a:spcPts val="1200"/>
              </a:spcAft>
            </a:pPr>
            <a:r>
              <a:rPr lang="en-US" sz="3200" b="1" i="1" kern="100" dirty="0">
                <a:solidFill>
                  <a:srgbClr val="C00000"/>
                </a:solidFill>
                <a:latin typeface="Arial" panose="020B0604020202020204" pitchFamily="34" charset="0"/>
                <a:ea typeface="Aptos" panose="020B0004020202020204" pitchFamily="34" charset="0"/>
                <a:cs typeface="Arial" panose="020B0604020202020204" pitchFamily="34" charset="0"/>
              </a:rPr>
              <a:t>It is ALWAYS “IS.”</a:t>
            </a:r>
            <a:endParaRPr lang="en-US" sz="3200" b="1" i="1" kern="100" dirty="0">
              <a:solidFill>
                <a:srgbClr val="C00000"/>
              </a:solidFill>
              <a:effectLst/>
              <a:latin typeface="Arial" panose="020B0604020202020204" pitchFamily="34" charset="0"/>
              <a:ea typeface="Aptos" panose="020B0004020202020204" pitchFamily="34" charset="0"/>
              <a:cs typeface="Arial" panose="020B0604020202020204" pitchFamily="34" charset="0"/>
            </a:endParaRPr>
          </a:p>
          <a:p>
            <a:pPr algn="ctr">
              <a:spcAft>
                <a:spcPts val="1200"/>
              </a:spcAft>
            </a:pPr>
            <a:r>
              <a:rPr lang="en-US" sz="3200" b="1" i="1" kern="100" dirty="0">
                <a:latin typeface="Arial" panose="020B0604020202020204" pitchFamily="34" charset="0"/>
                <a:ea typeface="Aptos" panose="020B0004020202020204" pitchFamily="34" charset="0"/>
                <a:cs typeface="Arial" panose="020B0604020202020204" pitchFamily="34" charset="0"/>
              </a:rPr>
              <a:t>God’s Timing and His Patience are Perfect.</a:t>
            </a:r>
          </a:p>
          <a:p>
            <a:pPr>
              <a:spcAft>
                <a:spcPts val="1200"/>
              </a:spcAft>
            </a:pPr>
            <a:endParaRPr lang="en-US" sz="3200" i="1" kern="100" dirty="0">
              <a:effectLst/>
              <a:latin typeface="Arial" panose="020B0604020202020204" pitchFamily="34" charset="0"/>
              <a:ea typeface="Aptos" panose="020B0004020202020204" pitchFamily="34" charset="0"/>
              <a:cs typeface="Arial" panose="020B0604020202020204" pitchFamily="34" charset="0"/>
            </a:endParaRPr>
          </a:p>
          <a:p>
            <a:pPr marL="0" marR="0">
              <a:lnSpc>
                <a:spcPct val="115000"/>
              </a:lnSpc>
              <a:spcAft>
                <a:spcPts val="800"/>
              </a:spcAft>
            </a:pPr>
            <a:r>
              <a:rPr lang="en-US" sz="3200" b="1" kern="100" dirty="0">
                <a:effectLst/>
                <a:latin typeface="Arial" panose="020B0604020202020204" pitchFamily="34" charset="0"/>
                <a:ea typeface="Aptos" panose="020B0004020202020204" pitchFamily="34" charset="0"/>
                <a:cs typeface="Arial" panose="020B0604020202020204" pitchFamily="34" charset="0"/>
              </a:rPr>
              <a:t>     </a:t>
            </a:r>
            <a:endParaRPr lang="en-US" sz="3200" b="1" dirty="0">
              <a:latin typeface="Arial" panose="020B0604020202020204" pitchFamily="34" charset="0"/>
              <a:cs typeface="Arial" panose="020B0604020202020204" pitchFamily="34" charset="0"/>
            </a:endParaRPr>
          </a:p>
        </p:txBody>
      </p:sp>
      <p:pic>
        <p:nvPicPr>
          <p:cNvPr id="7" name="Picture 6" descr="A person in a polka dot dress&#10;&#10;Description automatically generated">
            <a:extLst>
              <a:ext uri="{FF2B5EF4-FFF2-40B4-BE49-F238E27FC236}">
                <a16:creationId xmlns:a16="http://schemas.microsoft.com/office/drawing/2014/main" id="{EF7BFDD3-4331-50CE-47DE-9931BFC670A2}"/>
              </a:ext>
            </a:extLst>
          </p:cNvPr>
          <p:cNvPicPr>
            <a:picLocks noChangeAspect="1"/>
          </p:cNvPicPr>
          <p:nvPr/>
        </p:nvPicPr>
        <p:blipFill>
          <a:blip r:embed="rId3" cstate="print">
            <a:extLst>
              <a:ext uri="{28A0092B-C50C-407E-A947-70E740481C1C}">
                <a14:useLocalDpi xmlns:a14="http://schemas.microsoft.com/office/drawing/2010/main" val="0"/>
              </a:ext>
            </a:extLst>
          </a:blip>
          <a:srcRect b="59100"/>
          <a:stretch/>
        </p:blipFill>
        <p:spPr>
          <a:xfrm>
            <a:off x="13157298" y="7380964"/>
            <a:ext cx="4729270" cy="2558352"/>
          </a:xfrm>
          <a:prstGeom prst="rect">
            <a:avLst/>
          </a:prstGeom>
          <a:ln w="38100">
            <a:solidFill>
              <a:schemeClr val="bg1">
                <a:lumMod val="50000"/>
              </a:schemeClr>
            </a:solidFill>
          </a:ln>
          <a:effectLst>
            <a:outerShdw blurRad="50800" dist="38100" dir="5400000" algn="t" rotWithShape="0">
              <a:prstClr val="black">
                <a:alpha val="40000"/>
              </a:prstClr>
            </a:outerShdw>
          </a:effectLst>
        </p:spPr>
      </p:pic>
    </p:spTree>
    <p:extLst>
      <p:ext uri="{BB962C8B-B14F-4D97-AF65-F5344CB8AC3E}">
        <p14:creationId xmlns:p14="http://schemas.microsoft.com/office/powerpoint/2010/main" val="4027961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B9E7CF-CD19-6C88-1261-53BC141C514E}"/>
            </a:ext>
          </a:extLst>
        </p:cNvPr>
        <p:cNvGrpSpPr/>
        <p:nvPr/>
      </p:nvGrpSpPr>
      <p:grpSpPr>
        <a:xfrm>
          <a:off x="0" y="0"/>
          <a:ext cx="0" cy="0"/>
          <a:chOff x="0" y="0"/>
          <a:chExt cx="0" cy="0"/>
        </a:xfrm>
      </p:grpSpPr>
      <p:grpSp>
        <p:nvGrpSpPr>
          <p:cNvPr id="2" name="Group 2">
            <a:extLst>
              <a:ext uri="{FF2B5EF4-FFF2-40B4-BE49-F238E27FC236}">
                <a16:creationId xmlns:a16="http://schemas.microsoft.com/office/drawing/2014/main" id="{74FCC83F-A887-9288-34A8-908A0D9CF64F}"/>
              </a:ext>
            </a:extLst>
          </p:cNvPr>
          <p:cNvGrpSpPr/>
          <p:nvPr/>
        </p:nvGrpSpPr>
        <p:grpSpPr>
          <a:xfrm>
            <a:off x="1" y="0"/>
            <a:ext cx="4228235" cy="10287000"/>
            <a:chOff x="0" y="0"/>
            <a:chExt cx="3325314" cy="3831771"/>
          </a:xfrm>
        </p:grpSpPr>
        <p:sp>
          <p:nvSpPr>
            <p:cNvPr id="3" name="Freeform 3">
              <a:extLst>
                <a:ext uri="{FF2B5EF4-FFF2-40B4-BE49-F238E27FC236}">
                  <a16:creationId xmlns:a16="http://schemas.microsoft.com/office/drawing/2014/main" id="{95F5E4C3-5A09-FCC8-F3C0-BF01A4E779AC}"/>
                </a:ext>
              </a:extLst>
            </p:cNvPr>
            <p:cNvSpPr/>
            <p:nvPr/>
          </p:nvSpPr>
          <p:spPr>
            <a:xfrm>
              <a:off x="0" y="0"/>
              <a:ext cx="3325314" cy="3831772"/>
            </a:xfrm>
            <a:custGeom>
              <a:avLst/>
              <a:gdLst/>
              <a:ahLst/>
              <a:cxnLst/>
              <a:rect l="l" t="t" r="r" b="b"/>
              <a:pathLst>
                <a:path w="3325314" h="3831772">
                  <a:moveTo>
                    <a:pt x="0" y="0"/>
                  </a:moveTo>
                  <a:lnTo>
                    <a:pt x="3325314" y="0"/>
                  </a:lnTo>
                  <a:lnTo>
                    <a:pt x="3325314" y="3831772"/>
                  </a:lnTo>
                  <a:lnTo>
                    <a:pt x="0" y="3831772"/>
                  </a:lnTo>
                  <a:close/>
                </a:path>
              </a:pathLst>
            </a:custGeom>
            <a:gradFill rotWithShape="1">
              <a:gsLst>
                <a:gs pos="0">
                  <a:srgbClr val="A6A6A6">
                    <a:alpha val="100000"/>
                  </a:srgbClr>
                </a:gs>
                <a:gs pos="100000">
                  <a:srgbClr val="FFFFFF">
                    <a:alpha val="100000"/>
                  </a:srgbClr>
                </a:gs>
              </a:gsLst>
              <a:lin ang="0"/>
            </a:gradFill>
          </p:spPr>
          <p:txBody>
            <a:bodyPr/>
            <a:lstStyle/>
            <a:p>
              <a:endParaRPr lang="en-US"/>
            </a:p>
          </p:txBody>
        </p:sp>
        <p:sp>
          <p:nvSpPr>
            <p:cNvPr id="4" name="TextBox 4">
              <a:extLst>
                <a:ext uri="{FF2B5EF4-FFF2-40B4-BE49-F238E27FC236}">
                  <a16:creationId xmlns:a16="http://schemas.microsoft.com/office/drawing/2014/main" id="{7C6D1C14-FD63-E6F4-2470-EFB39823EB3F}"/>
                </a:ext>
              </a:extLst>
            </p:cNvPr>
            <p:cNvSpPr txBox="1"/>
            <p:nvPr/>
          </p:nvSpPr>
          <p:spPr>
            <a:xfrm>
              <a:off x="0" y="-38100"/>
              <a:ext cx="3325314" cy="3869871"/>
            </a:xfrm>
            <a:prstGeom prst="rect">
              <a:avLst/>
            </a:prstGeom>
          </p:spPr>
          <p:txBody>
            <a:bodyPr lIns="48876" tIns="48876" rIns="48876" bIns="48876" rtlCol="0" anchor="ctr"/>
            <a:lstStyle/>
            <a:p>
              <a:pPr algn="ctr">
                <a:lnSpc>
                  <a:spcPts val="1885"/>
                </a:lnSpc>
                <a:spcBef>
                  <a:spcPct val="0"/>
                </a:spcBef>
              </a:pPr>
              <a:endParaRPr/>
            </a:p>
          </p:txBody>
        </p:sp>
      </p:grpSp>
      <p:sp>
        <p:nvSpPr>
          <p:cNvPr id="6" name="TextBox 6">
            <a:extLst>
              <a:ext uri="{FF2B5EF4-FFF2-40B4-BE49-F238E27FC236}">
                <a16:creationId xmlns:a16="http://schemas.microsoft.com/office/drawing/2014/main" id="{E573F796-5F1E-9A7F-B8F1-498DAAA281E1}"/>
              </a:ext>
            </a:extLst>
          </p:cNvPr>
          <p:cNvSpPr txBox="1"/>
          <p:nvPr/>
        </p:nvSpPr>
        <p:spPr>
          <a:xfrm>
            <a:off x="9139129" y="6350335"/>
            <a:ext cx="9741" cy="625760"/>
          </a:xfrm>
          <a:prstGeom prst="rect">
            <a:avLst/>
          </a:prstGeom>
        </p:spPr>
        <p:txBody>
          <a:bodyPr lIns="0" tIns="0" rIns="0" bIns="0" rtlCol="0" anchor="t">
            <a:spAutoFit/>
          </a:bodyPr>
          <a:lstStyle/>
          <a:p>
            <a:pPr algn="ctr">
              <a:lnSpc>
                <a:spcPts val="5154"/>
              </a:lnSpc>
            </a:pPr>
            <a:endParaRPr/>
          </a:p>
        </p:txBody>
      </p:sp>
      <p:sp>
        <p:nvSpPr>
          <p:cNvPr id="5" name="Footer Placeholder 4">
            <a:extLst>
              <a:ext uri="{FF2B5EF4-FFF2-40B4-BE49-F238E27FC236}">
                <a16:creationId xmlns:a16="http://schemas.microsoft.com/office/drawing/2014/main" id="{393E525D-70D1-BF7C-B539-BD3ED92DAAC6}"/>
              </a:ext>
            </a:extLst>
          </p:cNvPr>
          <p:cNvSpPr>
            <a:spLocks noGrp="1"/>
          </p:cNvSpPr>
          <p:nvPr>
            <p:ph type="ftr" sz="quarter" idx="11"/>
          </p:nvPr>
        </p:nvSpPr>
        <p:spPr>
          <a:xfrm>
            <a:off x="838200" y="9589187"/>
            <a:ext cx="3581400" cy="354913"/>
          </a:xfrm>
        </p:spPr>
        <p:txBody>
          <a:bodyPr/>
          <a:lstStyle/>
          <a:p>
            <a:r>
              <a:rPr lang="en-US" sz="1800" dirty="0"/>
              <a:t>Strangers In A Strange Land © 2025  </a:t>
            </a:r>
          </a:p>
        </p:txBody>
      </p:sp>
      <p:sp>
        <p:nvSpPr>
          <p:cNvPr id="9" name="TextBox 8">
            <a:extLst>
              <a:ext uri="{FF2B5EF4-FFF2-40B4-BE49-F238E27FC236}">
                <a16:creationId xmlns:a16="http://schemas.microsoft.com/office/drawing/2014/main" id="{7B8F5306-6727-6573-ED30-AA4013DA1A8A}"/>
              </a:ext>
            </a:extLst>
          </p:cNvPr>
          <p:cNvSpPr txBox="1"/>
          <p:nvPr/>
        </p:nvSpPr>
        <p:spPr>
          <a:xfrm>
            <a:off x="690670" y="408931"/>
            <a:ext cx="16987730" cy="7641131"/>
          </a:xfrm>
          <a:prstGeom prst="rect">
            <a:avLst/>
          </a:prstGeom>
          <a:noFill/>
        </p:spPr>
        <p:txBody>
          <a:bodyPr wrap="square">
            <a:spAutoFit/>
          </a:bodyPr>
          <a:lstStyle/>
          <a:p>
            <a:pPr>
              <a:lnSpc>
                <a:spcPct val="150000"/>
              </a:lnSpc>
              <a:spcAft>
                <a:spcPts val="1800"/>
              </a:spcAft>
            </a:pPr>
            <a:r>
              <a:rPr lang="en-US" sz="2800" b="1" dirty="0">
                <a:latin typeface="Arial" panose="020B0604020202020204" pitchFamily="34" charset="0"/>
                <a:cs typeface="Arial" panose="020B0604020202020204" pitchFamily="34" charset="0"/>
              </a:rPr>
              <a:t>SESSION 9 – Promises For The Stranger</a:t>
            </a:r>
          </a:p>
          <a:p>
            <a:pPr>
              <a:spcAft>
                <a:spcPts val="1200"/>
              </a:spcAft>
            </a:pPr>
            <a:r>
              <a:rPr lang="en-US" sz="3200" b="1" i="1" dirty="0">
                <a:solidFill>
                  <a:srgbClr val="C00000"/>
                </a:solidFill>
                <a:latin typeface="Arial" panose="020B0604020202020204" pitchFamily="34" charset="0"/>
                <a:cs typeface="Arial" panose="020B0604020202020204" pitchFamily="34" charset="0"/>
              </a:rPr>
              <a:t>Perseverance &amp; Perspective in the Journey: 2 Peter 3:10-13</a:t>
            </a:r>
            <a:endParaRPr lang="en-US" sz="3400" b="1" dirty="0">
              <a:latin typeface="Arial" panose="020B0604020202020204" pitchFamily="34" charset="0"/>
              <a:cs typeface="Arial" panose="020B0604020202020204" pitchFamily="34" charset="0"/>
            </a:endParaRPr>
          </a:p>
          <a:p>
            <a:pPr marL="0" marR="0">
              <a:lnSpc>
                <a:spcPct val="115000"/>
              </a:lnSpc>
              <a:spcAft>
                <a:spcPts val="800"/>
              </a:spcAft>
            </a:pPr>
            <a:r>
              <a:rPr lang="en-US" sz="3200" b="1" i="1" kern="100" dirty="0">
                <a:effectLst/>
                <a:latin typeface="Arial" panose="020B0604020202020204" pitchFamily="34" charset="0"/>
                <a:ea typeface="Aptos" panose="020B0004020202020204" pitchFamily="34" charset="0"/>
                <a:cs typeface="Arial" panose="020B0604020202020204" pitchFamily="34" charset="0"/>
              </a:rPr>
              <a:t> </a:t>
            </a:r>
            <a:r>
              <a:rPr lang="en-US" sz="3200" i="1" kern="100" baseline="30000" dirty="0">
                <a:effectLst/>
                <a:latin typeface="Arial" panose="020B0604020202020204" pitchFamily="34" charset="0"/>
                <a:ea typeface="Aptos" panose="020B0004020202020204" pitchFamily="34" charset="0"/>
                <a:cs typeface="Arial" panose="020B0604020202020204" pitchFamily="34" charset="0"/>
              </a:rPr>
              <a:t>10</a:t>
            </a:r>
            <a:r>
              <a:rPr lang="en-US" sz="3200" i="1" kern="100" dirty="0">
                <a:effectLst/>
                <a:latin typeface="Arial" panose="020B0604020202020204" pitchFamily="34" charset="0"/>
                <a:ea typeface="Aptos" panose="020B0004020202020204" pitchFamily="34" charset="0"/>
                <a:cs typeface="Arial" panose="020B0604020202020204" pitchFamily="34" charset="0"/>
              </a:rPr>
              <a:t> </a:t>
            </a:r>
            <a:r>
              <a:rPr lang="en-US" sz="3200" b="1" i="1" kern="100" dirty="0">
                <a:effectLst/>
                <a:latin typeface="Arial" panose="020B0604020202020204" pitchFamily="34" charset="0"/>
                <a:ea typeface="Aptos" panose="020B0004020202020204" pitchFamily="34" charset="0"/>
                <a:cs typeface="Arial" panose="020B0604020202020204" pitchFamily="34" charset="0"/>
              </a:rPr>
              <a:t>But</a:t>
            </a:r>
            <a:r>
              <a:rPr lang="en-US" sz="3200" i="1" kern="100" dirty="0">
                <a:effectLst/>
                <a:latin typeface="Arial" panose="020B0604020202020204" pitchFamily="34" charset="0"/>
                <a:ea typeface="Aptos" panose="020B0004020202020204" pitchFamily="34" charset="0"/>
                <a:cs typeface="Arial" panose="020B0604020202020204" pitchFamily="34" charset="0"/>
              </a:rPr>
              <a:t> the day of the Lord will come like a thief, and then the heavens will pass away with a roar, and the heavenly bodies will be burned up and dissolved, and the earth and the works that are done on it will be exposed.</a:t>
            </a:r>
            <a:r>
              <a:rPr lang="en-US" sz="3200" b="1" i="1" kern="100" dirty="0">
                <a:effectLst/>
                <a:latin typeface="Arial" panose="020B0604020202020204" pitchFamily="34" charset="0"/>
                <a:ea typeface="Aptos" panose="020B0004020202020204" pitchFamily="34" charset="0"/>
                <a:cs typeface="Arial" panose="020B0604020202020204" pitchFamily="34" charset="0"/>
              </a:rPr>
              <a:t> </a:t>
            </a:r>
            <a:r>
              <a:rPr lang="en-US" sz="3200" i="1" kern="100" dirty="0">
                <a:effectLst/>
                <a:latin typeface="Arial" panose="020B0604020202020204" pitchFamily="34" charset="0"/>
                <a:ea typeface="Aptos" panose="020B0004020202020204" pitchFamily="34" charset="0"/>
                <a:cs typeface="Arial" panose="020B0604020202020204" pitchFamily="34" charset="0"/>
              </a:rPr>
              <a:t> </a:t>
            </a:r>
          </a:p>
          <a:p>
            <a:pPr marL="0" marR="0">
              <a:lnSpc>
                <a:spcPct val="115000"/>
              </a:lnSpc>
              <a:spcAft>
                <a:spcPts val="800"/>
              </a:spcAft>
            </a:pPr>
            <a:r>
              <a:rPr lang="en-US" sz="3200" i="1" kern="100" baseline="30000" dirty="0">
                <a:effectLst/>
                <a:latin typeface="Arial" panose="020B0604020202020204" pitchFamily="34" charset="0"/>
                <a:ea typeface="Aptos" panose="020B0004020202020204" pitchFamily="34" charset="0"/>
                <a:cs typeface="Arial" panose="020B0604020202020204" pitchFamily="34" charset="0"/>
              </a:rPr>
              <a:t>11</a:t>
            </a:r>
            <a:r>
              <a:rPr lang="en-US" sz="3200" i="1" kern="100" dirty="0">
                <a:effectLst/>
                <a:latin typeface="Arial" panose="020B0604020202020204" pitchFamily="34" charset="0"/>
                <a:ea typeface="Aptos" panose="020B0004020202020204" pitchFamily="34" charset="0"/>
                <a:cs typeface="Arial" panose="020B0604020202020204" pitchFamily="34" charset="0"/>
              </a:rPr>
              <a:t> Since all these things are thus to be dissolved, </a:t>
            </a:r>
            <a:r>
              <a:rPr lang="en-US" sz="3200" b="1" i="1" kern="100" dirty="0">
                <a:effectLst/>
                <a:latin typeface="Arial" panose="020B0604020202020204" pitchFamily="34" charset="0"/>
                <a:ea typeface="Aptos" panose="020B0004020202020204" pitchFamily="34" charset="0"/>
                <a:cs typeface="Arial" panose="020B0604020202020204" pitchFamily="34" charset="0"/>
              </a:rPr>
              <a:t>what sort of people ought you to be in lives of holiness and godliness</a:t>
            </a:r>
            <a:r>
              <a:rPr lang="en-US" sz="3200" i="1" kern="100" dirty="0">
                <a:effectLst/>
                <a:latin typeface="Arial" panose="020B0604020202020204" pitchFamily="34" charset="0"/>
                <a:ea typeface="Aptos" panose="020B0004020202020204" pitchFamily="34" charset="0"/>
                <a:cs typeface="Arial" panose="020B0604020202020204" pitchFamily="34" charset="0"/>
              </a:rPr>
              <a:t>,</a:t>
            </a:r>
            <a:r>
              <a:rPr lang="en-US" sz="3200" b="1" i="1" kern="100" dirty="0">
                <a:effectLst/>
                <a:latin typeface="Arial" panose="020B0604020202020204" pitchFamily="34" charset="0"/>
                <a:ea typeface="Aptos" panose="020B0004020202020204" pitchFamily="34" charset="0"/>
                <a:cs typeface="Arial" panose="020B0604020202020204" pitchFamily="34" charset="0"/>
              </a:rPr>
              <a:t> </a:t>
            </a:r>
            <a:r>
              <a:rPr lang="en-US" sz="3200" i="1" kern="100" baseline="30000" dirty="0">
                <a:effectLst/>
                <a:latin typeface="Arial" panose="020B0604020202020204" pitchFamily="34" charset="0"/>
                <a:ea typeface="Aptos" panose="020B0004020202020204" pitchFamily="34" charset="0"/>
                <a:cs typeface="Arial" panose="020B0604020202020204" pitchFamily="34" charset="0"/>
              </a:rPr>
              <a:t>12</a:t>
            </a:r>
            <a:r>
              <a:rPr lang="en-US" sz="3200" i="1" kern="100" dirty="0">
                <a:effectLst/>
                <a:latin typeface="Arial" panose="020B0604020202020204" pitchFamily="34" charset="0"/>
                <a:ea typeface="Aptos" panose="020B0004020202020204" pitchFamily="34" charset="0"/>
                <a:cs typeface="Arial" panose="020B0604020202020204" pitchFamily="34" charset="0"/>
              </a:rPr>
              <a:t> </a:t>
            </a:r>
            <a:r>
              <a:rPr lang="en-US" sz="3200" b="1" i="1" kern="100" dirty="0">
                <a:effectLst/>
                <a:latin typeface="Arial" panose="020B0604020202020204" pitchFamily="34" charset="0"/>
                <a:ea typeface="Aptos" panose="020B0004020202020204" pitchFamily="34" charset="0"/>
                <a:cs typeface="Arial" panose="020B0604020202020204" pitchFamily="34" charset="0"/>
              </a:rPr>
              <a:t>waiting</a:t>
            </a:r>
            <a:r>
              <a:rPr lang="en-US" sz="3200" i="1" kern="100" dirty="0">
                <a:effectLst/>
                <a:latin typeface="Arial" panose="020B0604020202020204" pitchFamily="34" charset="0"/>
                <a:ea typeface="Aptos" panose="020B0004020202020204" pitchFamily="34" charset="0"/>
                <a:cs typeface="Arial" panose="020B0604020202020204" pitchFamily="34" charset="0"/>
              </a:rPr>
              <a:t> for and </a:t>
            </a:r>
            <a:r>
              <a:rPr lang="en-US" sz="3200" b="1" i="1" kern="100" dirty="0">
                <a:effectLst/>
                <a:latin typeface="Arial" panose="020B0604020202020204" pitchFamily="34" charset="0"/>
                <a:ea typeface="Aptos" panose="020B0004020202020204" pitchFamily="34" charset="0"/>
                <a:cs typeface="Arial" panose="020B0604020202020204" pitchFamily="34" charset="0"/>
              </a:rPr>
              <a:t>hastening</a:t>
            </a:r>
            <a:r>
              <a:rPr lang="en-US" sz="3200" i="1" kern="100" dirty="0">
                <a:effectLst/>
                <a:latin typeface="Arial" panose="020B0604020202020204" pitchFamily="34" charset="0"/>
                <a:ea typeface="Aptos" panose="020B0004020202020204" pitchFamily="34" charset="0"/>
                <a:cs typeface="Arial" panose="020B0604020202020204" pitchFamily="34" charset="0"/>
              </a:rPr>
              <a:t> the coming of the day of God, because of which the heavens will be set on fire and dissolved, and the heavenly bodies will melt as they burn!</a:t>
            </a:r>
          </a:p>
          <a:p>
            <a:pPr marL="0" marR="0">
              <a:lnSpc>
                <a:spcPct val="115000"/>
              </a:lnSpc>
              <a:spcAft>
                <a:spcPts val="800"/>
              </a:spcAft>
            </a:pPr>
            <a:r>
              <a:rPr lang="en-US" sz="3200" b="1" i="1" kern="100" baseline="30000" dirty="0">
                <a:effectLst/>
                <a:latin typeface="Arial" panose="020B0604020202020204" pitchFamily="34" charset="0"/>
                <a:ea typeface="Aptos" panose="020B0004020202020204" pitchFamily="34" charset="0"/>
                <a:cs typeface="Arial" panose="020B0604020202020204" pitchFamily="34" charset="0"/>
              </a:rPr>
              <a:t>13</a:t>
            </a:r>
            <a:r>
              <a:rPr lang="en-US" sz="3200" b="1" i="1" kern="100" dirty="0">
                <a:effectLst/>
                <a:latin typeface="Arial" panose="020B0604020202020204" pitchFamily="34" charset="0"/>
                <a:ea typeface="Aptos" panose="020B0004020202020204" pitchFamily="34" charset="0"/>
                <a:cs typeface="Arial" panose="020B0604020202020204" pitchFamily="34" charset="0"/>
              </a:rPr>
              <a:t> But </a:t>
            </a:r>
            <a:r>
              <a:rPr lang="en-US" sz="3200" i="1" kern="100" dirty="0">
                <a:effectLst/>
                <a:latin typeface="Arial" panose="020B0604020202020204" pitchFamily="34" charset="0"/>
                <a:ea typeface="Aptos" panose="020B0004020202020204" pitchFamily="34" charset="0"/>
                <a:cs typeface="Arial" panose="020B0604020202020204" pitchFamily="34" charset="0"/>
              </a:rPr>
              <a:t>according to His promise we are waiting for new heavens and a new earth in which righteousness dwells.</a:t>
            </a:r>
          </a:p>
          <a:p>
            <a:pPr marL="0" marR="0">
              <a:lnSpc>
                <a:spcPct val="115000"/>
              </a:lnSpc>
              <a:spcAft>
                <a:spcPts val="800"/>
              </a:spcAft>
            </a:pPr>
            <a:r>
              <a:rPr lang="en-US" sz="3200" b="1" i="1" kern="100" dirty="0">
                <a:solidFill>
                  <a:srgbClr val="C00000"/>
                </a:solidFill>
                <a:latin typeface="Arial" panose="020B0604020202020204" pitchFamily="34" charset="0"/>
                <a:cs typeface="Arial" panose="020B0604020202020204" pitchFamily="34" charset="0"/>
              </a:rPr>
              <a:t>Unexpectedly &amp; Without Warning – 1 Thessalonians 4:15-18</a:t>
            </a:r>
            <a:endParaRPr lang="en-US" sz="3200" b="1" i="1" dirty="0">
              <a:solidFill>
                <a:srgbClr val="C00000"/>
              </a:solidFill>
              <a:latin typeface="Arial" panose="020B0604020202020204" pitchFamily="34" charset="0"/>
              <a:cs typeface="Arial" panose="020B0604020202020204" pitchFamily="34" charset="0"/>
            </a:endParaRPr>
          </a:p>
        </p:txBody>
      </p:sp>
      <p:pic>
        <p:nvPicPr>
          <p:cNvPr id="7" name="Picture 6" descr="A person in a polka dot dress&#10;&#10;Description automatically generated">
            <a:extLst>
              <a:ext uri="{FF2B5EF4-FFF2-40B4-BE49-F238E27FC236}">
                <a16:creationId xmlns:a16="http://schemas.microsoft.com/office/drawing/2014/main" id="{4FB97AA2-086D-23F8-B1BE-1A407848315F}"/>
              </a:ext>
            </a:extLst>
          </p:cNvPr>
          <p:cNvPicPr>
            <a:picLocks noChangeAspect="1"/>
          </p:cNvPicPr>
          <p:nvPr/>
        </p:nvPicPr>
        <p:blipFill>
          <a:blip r:embed="rId3" cstate="print">
            <a:extLst>
              <a:ext uri="{28A0092B-C50C-407E-A947-70E740481C1C}">
                <a14:useLocalDpi xmlns:a14="http://schemas.microsoft.com/office/drawing/2010/main" val="0"/>
              </a:ext>
            </a:extLst>
          </a:blip>
          <a:srcRect b="59100"/>
          <a:stretch/>
        </p:blipFill>
        <p:spPr>
          <a:xfrm>
            <a:off x="13157298" y="7380964"/>
            <a:ext cx="4729270" cy="2558352"/>
          </a:xfrm>
          <a:prstGeom prst="rect">
            <a:avLst/>
          </a:prstGeom>
          <a:ln w="38100">
            <a:solidFill>
              <a:schemeClr val="bg1">
                <a:lumMod val="50000"/>
              </a:schemeClr>
            </a:solidFill>
          </a:ln>
          <a:effectLst>
            <a:outerShdw blurRad="50800" dist="38100" dir="5400000" algn="t" rotWithShape="0">
              <a:prstClr val="black">
                <a:alpha val="40000"/>
              </a:prstClr>
            </a:outerShdw>
          </a:effectLst>
        </p:spPr>
      </p:pic>
    </p:spTree>
    <p:extLst>
      <p:ext uri="{BB962C8B-B14F-4D97-AF65-F5344CB8AC3E}">
        <p14:creationId xmlns:p14="http://schemas.microsoft.com/office/powerpoint/2010/main" val="24146365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428B2D-EDF7-1A07-9374-F9F96B9122ED}"/>
            </a:ext>
          </a:extLst>
        </p:cNvPr>
        <p:cNvGrpSpPr/>
        <p:nvPr/>
      </p:nvGrpSpPr>
      <p:grpSpPr>
        <a:xfrm>
          <a:off x="0" y="0"/>
          <a:ext cx="0" cy="0"/>
          <a:chOff x="0" y="0"/>
          <a:chExt cx="0" cy="0"/>
        </a:xfrm>
      </p:grpSpPr>
      <p:grpSp>
        <p:nvGrpSpPr>
          <p:cNvPr id="2" name="Group 2">
            <a:extLst>
              <a:ext uri="{FF2B5EF4-FFF2-40B4-BE49-F238E27FC236}">
                <a16:creationId xmlns:a16="http://schemas.microsoft.com/office/drawing/2014/main" id="{FB1F76E5-6131-BB0D-EF6F-55D4E83F6C22}"/>
              </a:ext>
            </a:extLst>
          </p:cNvPr>
          <p:cNvGrpSpPr/>
          <p:nvPr/>
        </p:nvGrpSpPr>
        <p:grpSpPr>
          <a:xfrm>
            <a:off x="1" y="0"/>
            <a:ext cx="4228235" cy="10287000"/>
            <a:chOff x="0" y="0"/>
            <a:chExt cx="3325314" cy="3831771"/>
          </a:xfrm>
        </p:grpSpPr>
        <p:sp>
          <p:nvSpPr>
            <p:cNvPr id="3" name="Freeform 3">
              <a:extLst>
                <a:ext uri="{FF2B5EF4-FFF2-40B4-BE49-F238E27FC236}">
                  <a16:creationId xmlns:a16="http://schemas.microsoft.com/office/drawing/2014/main" id="{A96DCEF8-FF71-8EAE-59E0-8FF3A32C5597}"/>
                </a:ext>
              </a:extLst>
            </p:cNvPr>
            <p:cNvSpPr/>
            <p:nvPr/>
          </p:nvSpPr>
          <p:spPr>
            <a:xfrm>
              <a:off x="0" y="0"/>
              <a:ext cx="3325314" cy="3831772"/>
            </a:xfrm>
            <a:custGeom>
              <a:avLst/>
              <a:gdLst/>
              <a:ahLst/>
              <a:cxnLst/>
              <a:rect l="l" t="t" r="r" b="b"/>
              <a:pathLst>
                <a:path w="3325314" h="3831772">
                  <a:moveTo>
                    <a:pt x="0" y="0"/>
                  </a:moveTo>
                  <a:lnTo>
                    <a:pt x="3325314" y="0"/>
                  </a:lnTo>
                  <a:lnTo>
                    <a:pt x="3325314" y="3831772"/>
                  </a:lnTo>
                  <a:lnTo>
                    <a:pt x="0" y="3831772"/>
                  </a:lnTo>
                  <a:close/>
                </a:path>
              </a:pathLst>
            </a:custGeom>
            <a:gradFill rotWithShape="1">
              <a:gsLst>
                <a:gs pos="0">
                  <a:srgbClr val="A6A6A6">
                    <a:alpha val="100000"/>
                  </a:srgbClr>
                </a:gs>
                <a:gs pos="100000">
                  <a:srgbClr val="FFFFFF">
                    <a:alpha val="100000"/>
                  </a:srgbClr>
                </a:gs>
              </a:gsLst>
              <a:lin ang="0"/>
            </a:gradFill>
          </p:spPr>
          <p:txBody>
            <a:bodyPr/>
            <a:lstStyle/>
            <a:p>
              <a:endParaRPr lang="en-US"/>
            </a:p>
          </p:txBody>
        </p:sp>
        <p:sp>
          <p:nvSpPr>
            <p:cNvPr id="4" name="TextBox 4">
              <a:extLst>
                <a:ext uri="{FF2B5EF4-FFF2-40B4-BE49-F238E27FC236}">
                  <a16:creationId xmlns:a16="http://schemas.microsoft.com/office/drawing/2014/main" id="{BE1FCE28-1EC6-450E-479C-01DC0A31D0CE}"/>
                </a:ext>
              </a:extLst>
            </p:cNvPr>
            <p:cNvSpPr txBox="1"/>
            <p:nvPr/>
          </p:nvSpPr>
          <p:spPr>
            <a:xfrm>
              <a:off x="0" y="-38100"/>
              <a:ext cx="3325314" cy="3869871"/>
            </a:xfrm>
            <a:prstGeom prst="rect">
              <a:avLst/>
            </a:prstGeom>
          </p:spPr>
          <p:txBody>
            <a:bodyPr lIns="48876" tIns="48876" rIns="48876" bIns="48876" rtlCol="0" anchor="ctr"/>
            <a:lstStyle/>
            <a:p>
              <a:pPr algn="ctr">
                <a:lnSpc>
                  <a:spcPts val="1885"/>
                </a:lnSpc>
                <a:spcBef>
                  <a:spcPct val="0"/>
                </a:spcBef>
              </a:pPr>
              <a:endParaRPr/>
            </a:p>
          </p:txBody>
        </p:sp>
      </p:grpSp>
      <p:sp>
        <p:nvSpPr>
          <p:cNvPr id="6" name="TextBox 6">
            <a:extLst>
              <a:ext uri="{FF2B5EF4-FFF2-40B4-BE49-F238E27FC236}">
                <a16:creationId xmlns:a16="http://schemas.microsoft.com/office/drawing/2014/main" id="{5A0572AA-40EB-0BA9-548E-AA9FF1B8E448}"/>
              </a:ext>
            </a:extLst>
          </p:cNvPr>
          <p:cNvSpPr txBox="1"/>
          <p:nvPr/>
        </p:nvSpPr>
        <p:spPr>
          <a:xfrm>
            <a:off x="9139129" y="6350335"/>
            <a:ext cx="9741" cy="625760"/>
          </a:xfrm>
          <a:prstGeom prst="rect">
            <a:avLst/>
          </a:prstGeom>
        </p:spPr>
        <p:txBody>
          <a:bodyPr lIns="0" tIns="0" rIns="0" bIns="0" rtlCol="0" anchor="t">
            <a:spAutoFit/>
          </a:bodyPr>
          <a:lstStyle/>
          <a:p>
            <a:pPr algn="ctr">
              <a:lnSpc>
                <a:spcPts val="5154"/>
              </a:lnSpc>
            </a:pPr>
            <a:endParaRPr/>
          </a:p>
        </p:txBody>
      </p:sp>
      <p:sp>
        <p:nvSpPr>
          <p:cNvPr id="5" name="Footer Placeholder 4">
            <a:extLst>
              <a:ext uri="{FF2B5EF4-FFF2-40B4-BE49-F238E27FC236}">
                <a16:creationId xmlns:a16="http://schemas.microsoft.com/office/drawing/2014/main" id="{5AEA8F77-0ABC-F281-9B13-9066D91E7C9D}"/>
              </a:ext>
            </a:extLst>
          </p:cNvPr>
          <p:cNvSpPr>
            <a:spLocks noGrp="1"/>
          </p:cNvSpPr>
          <p:nvPr>
            <p:ph type="ftr" sz="quarter" idx="11"/>
          </p:nvPr>
        </p:nvSpPr>
        <p:spPr>
          <a:xfrm>
            <a:off x="838200" y="9589187"/>
            <a:ext cx="3581400" cy="354913"/>
          </a:xfrm>
        </p:spPr>
        <p:txBody>
          <a:bodyPr/>
          <a:lstStyle/>
          <a:p>
            <a:r>
              <a:rPr lang="en-US" sz="1800" dirty="0"/>
              <a:t>Strangers In A Strange Land © 2025  </a:t>
            </a:r>
          </a:p>
        </p:txBody>
      </p:sp>
      <p:sp>
        <p:nvSpPr>
          <p:cNvPr id="9" name="TextBox 8">
            <a:extLst>
              <a:ext uri="{FF2B5EF4-FFF2-40B4-BE49-F238E27FC236}">
                <a16:creationId xmlns:a16="http://schemas.microsoft.com/office/drawing/2014/main" id="{7BD4215C-266E-B095-A5A1-2F95F5DBA8EB}"/>
              </a:ext>
            </a:extLst>
          </p:cNvPr>
          <p:cNvSpPr txBox="1"/>
          <p:nvPr/>
        </p:nvSpPr>
        <p:spPr>
          <a:xfrm>
            <a:off x="690670" y="408931"/>
            <a:ext cx="16987730" cy="8985024"/>
          </a:xfrm>
          <a:prstGeom prst="rect">
            <a:avLst/>
          </a:prstGeom>
          <a:noFill/>
        </p:spPr>
        <p:txBody>
          <a:bodyPr wrap="square">
            <a:spAutoFit/>
          </a:bodyPr>
          <a:lstStyle/>
          <a:p>
            <a:pPr>
              <a:lnSpc>
                <a:spcPct val="150000"/>
              </a:lnSpc>
              <a:spcAft>
                <a:spcPts val="1800"/>
              </a:spcAft>
            </a:pPr>
            <a:r>
              <a:rPr lang="en-US" sz="2800" b="1" dirty="0">
                <a:latin typeface="Arial" panose="020B0604020202020204" pitchFamily="34" charset="0"/>
                <a:cs typeface="Arial" panose="020B0604020202020204" pitchFamily="34" charset="0"/>
              </a:rPr>
              <a:t>SESSION 9 – Promises For The Stranger</a:t>
            </a:r>
          </a:p>
          <a:p>
            <a:pPr>
              <a:spcAft>
                <a:spcPts val="1200"/>
              </a:spcAft>
            </a:pPr>
            <a:r>
              <a:rPr lang="en-US" sz="3200" b="1" i="1" dirty="0">
                <a:solidFill>
                  <a:srgbClr val="C00000"/>
                </a:solidFill>
                <a:latin typeface="Arial" panose="020B0604020202020204" pitchFamily="34" charset="0"/>
                <a:cs typeface="Arial" panose="020B0604020202020204" pitchFamily="34" charset="0"/>
              </a:rPr>
              <a:t>Perseverance &amp; Perspective in the Journey: 2 Peter 3:14-16</a:t>
            </a:r>
            <a:endParaRPr lang="en-US" sz="3400" b="1" dirty="0">
              <a:latin typeface="Arial" panose="020B0604020202020204" pitchFamily="34" charset="0"/>
              <a:cs typeface="Arial" panose="020B0604020202020204" pitchFamily="34" charset="0"/>
            </a:endParaRPr>
          </a:p>
          <a:p>
            <a:pPr marL="0" marR="0">
              <a:lnSpc>
                <a:spcPct val="115000"/>
              </a:lnSpc>
              <a:spcAft>
                <a:spcPts val="1800"/>
              </a:spcAft>
            </a:pPr>
            <a:r>
              <a:rPr lang="en-US" sz="3200" b="1" i="1" kern="100" dirty="0">
                <a:effectLst/>
                <a:latin typeface="Arial" panose="020B0604020202020204" pitchFamily="34" charset="0"/>
                <a:ea typeface="Aptos" panose="020B0004020202020204" pitchFamily="34" charset="0"/>
                <a:cs typeface="Arial" panose="020B0604020202020204" pitchFamily="34" charset="0"/>
              </a:rPr>
              <a:t> </a:t>
            </a:r>
            <a:r>
              <a:rPr lang="en-US" sz="3200" i="1" baseline="30000" dirty="0">
                <a:effectLst/>
                <a:latin typeface="Arial" panose="020B0604020202020204" pitchFamily="34" charset="0"/>
                <a:ea typeface="Aptos" panose="020B0004020202020204" pitchFamily="34" charset="0"/>
                <a:cs typeface="Arial" panose="020B0604020202020204" pitchFamily="34" charset="0"/>
              </a:rPr>
              <a:t>14</a:t>
            </a:r>
            <a:r>
              <a:rPr lang="en-US" sz="3200" i="1" dirty="0">
                <a:effectLst/>
                <a:latin typeface="Arial" panose="020B0604020202020204" pitchFamily="34" charset="0"/>
                <a:ea typeface="Aptos" panose="020B0004020202020204" pitchFamily="34" charset="0"/>
                <a:cs typeface="Arial" panose="020B0604020202020204" pitchFamily="34" charset="0"/>
              </a:rPr>
              <a:t> </a:t>
            </a:r>
            <a:r>
              <a:rPr lang="en-US" sz="3200" b="1" i="1" dirty="0">
                <a:effectLst/>
                <a:latin typeface="Arial" panose="020B0604020202020204" pitchFamily="34" charset="0"/>
                <a:ea typeface="Aptos" panose="020B0004020202020204" pitchFamily="34" charset="0"/>
                <a:cs typeface="Arial" panose="020B0604020202020204" pitchFamily="34" charset="0"/>
              </a:rPr>
              <a:t>Therefore</a:t>
            </a:r>
            <a:r>
              <a:rPr lang="en-US" sz="3200" i="1" dirty="0">
                <a:effectLst/>
                <a:latin typeface="Arial" panose="020B0604020202020204" pitchFamily="34" charset="0"/>
                <a:ea typeface="Aptos" panose="020B0004020202020204" pitchFamily="34" charset="0"/>
                <a:cs typeface="Arial" panose="020B0604020202020204" pitchFamily="34" charset="0"/>
              </a:rPr>
              <a:t>, beloved, since you are waiting for these, be </a:t>
            </a:r>
            <a:r>
              <a:rPr lang="en-US" sz="3200" b="1" i="1" dirty="0">
                <a:effectLst/>
                <a:latin typeface="Arial" panose="020B0604020202020204" pitchFamily="34" charset="0"/>
                <a:ea typeface="Aptos" panose="020B0004020202020204" pitchFamily="34" charset="0"/>
                <a:cs typeface="Arial" panose="020B0604020202020204" pitchFamily="34" charset="0"/>
              </a:rPr>
              <a:t>diligent</a:t>
            </a:r>
            <a:r>
              <a:rPr lang="en-US" sz="3200" i="1" dirty="0">
                <a:effectLst/>
                <a:latin typeface="Arial" panose="020B0604020202020204" pitchFamily="34" charset="0"/>
                <a:ea typeface="Aptos" panose="020B0004020202020204" pitchFamily="34" charset="0"/>
                <a:cs typeface="Arial" panose="020B0604020202020204" pitchFamily="34" charset="0"/>
              </a:rPr>
              <a:t> to be found by him </a:t>
            </a:r>
            <a:r>
              <a:rPr lang="en-US" sz="3200" b="1" i="1" dirty="0">
                <a:effectLst/>
                <a:latin typeface="Arial" panose="020B0604020202020204" pitchFamily="34" charset="0"/>
                <a:ea typeface="Aptos" panose="020B0004020202020204" pitchFamily="34" charset="0"/>
                <a:cs typeface="Arial" panose="020B0604020202020204" pitchFamily="34" charset="0"/>
              </a:rPr>
              <a:t>without spot or blemish</a:t>
            </a:r>
            <a:r>
              <a:rPr lang="en-US" sz="3200" i="1" dirty="0">
                <a:effectLst/>
                <a:latin typeface="Arial" panose="020B0604020202020204" pitchFamily="34" charset="0"/>
                <a:ea typeface="Aptos" panose="020B0004020202020204" pitchFamily="34" charset="0"/>
                <a:cs typeface="Arial" panose="020B0604020202020204" pitchFamily="34" charset="0"/>
              </a:rPr>
              <a:t>, and at </a:t>
            </a:r>
            <a:r>
              <a:rPr lang="en-US" sz="3200" b="1" i="1" dirty="0">
                <a:effectLst/>
                <a:latin typeface="Arial" panose="020B0604020202020204" pitchFamily="34" charset="0"/>
                <a:ea typeface="Aptos" panose="020B0004020202020204" pitchFamily="34" charset="0"/>
                <a:cs typeface="Arial" panose="020B0604020202020204" pitchFamily="34" charset="0"/>
              </a:rPr>
              <a:t>peace</a:t>
            </a:r>
            <a:r>
              <a:rPr lang="en-US" sz="3200" i="1" dirty="0">
                <a:effectLst/>
                <a:latin typeface="Arial" panose="020B0604020202020204" pitchFamily="34" charset="0"/>
                <a:ea typeface="Aptos" panose="020B0004020202020204" pitchFamily="34" charset="0"/>
                <a:cs typeface="Arial" panose="020B0604020202020204" pitchFamily="34" charset="0"/>
              </a:rPr>
              <a:t>. </a:t>
            </a:r>
            <a:r>
              <a:rPr lang="en-US" sz="3200" i="1" baseline="30000" dirty="0">
                <a:solidFill>
                  <a:srgbClr val="000000"/>
                </a:solidFill>
                <a:effectLst/>
                <a:latin typeface="Arial" panose="020B0604020202020204" pitchFamily="34" charset="0"/>
                <a:ea typeface="Aptos" panose="020B0004020202020204" pitchFamily="34" charset="0"/>
                <a:cs typeface="Arial" panose="020B0604020202020204" pitchFamily="34" charset="0"/>
              </a:rPr>
              <a:t>15</a:t>
            </a:r>
            <a:r>
              <a:rPr lang="en-US" sz="3200" i="1" dirty="0">
                <a:effectLst/>
                <a:latin typeface="Arial" panose="020B0604020202020204" pitchFamily="34" charset="0"/>
                <a:ea typeface="Aptos" panose="020B0004020202020204" pitchFamily="34" charset="0"/>
                <a:cs typeface="Arial" panose="020B0604020202020204" pitchFamily="34" charset="0"/>
              </a:rPr>
              <a:t> And </a:t>
            </a:r>
            <a:r>
              <a:rPr lang="en-US" sz="3200" b="1" i="1" dirty="0">
                <a:effectLst/>
                <a:latin typeface="Arial" panose="020B0604020202020204" pitchFamily="34" charset="0"/>
                <a:ea typeface="Aptos" panose="020B0004020202020204" pitchFamily="34" charset="0"/>
                <a:cs typeface="Arial" panose="020B0604020202020204" pitchFamily="34" charset="0"/>
              </a:rPr>
              <a:t>count the patience of our Lord as salvation</a:t>
            </a:r>
            <a:r>
              <a:rPr lang="en-US" sz="3200" i="1" dirty="0">
                <a:effectLst/>
                <a:latin typeface="Arial" panose="020B0604020202020204" pitchFamily="34" charset="0"/>
                <a:ea typeface="Aptos" panose="020B0004020202020204" pitchFamily="34" charset="0"/>
                <a:cs typeface="Arial" panose="020B0604020202020204" pitchFamily="34" charset="0"/>
              </a:rPr>
              <a:t>, just as our beloved brother Paul also wrote to you according to the wisdom given him, </a:t>
            </a:r>
            <a:r>
              <a:rPr lang="en-US" sz="3200" i="1" baseline="30000" dirty="0">
                <a:effectLst/>
                <a:latin typeface="Arial" panose="020B0604020202020204" pitchFamily="34" charset="0"/>
                <a:ea typeface="Aptos" panose="020B0004020202020204" pitchFamily="34" charset="0"/>
                <a:cs typeface="Arial" panose="020B0604020202020204" pitchFamily="34" charset="0"/>
              </a:rPr>
              <a:t>16</a:t>
            </a:r>
            <a:r>
              <a:rPr lang="en-US" sz="3200" i="1" dirty="0">
                <a:effectLst/>
                <a:latin typeface="Arial" panose="020B0604020202020204" pitchFamily="34" charset="0"/>
                <a:ea typeface="Aptos" panose="020B0004020202020204" pitchFamily="34" charset="0"/>
                <a:cs typeface="Arial" panose="020B0604020202020204" pitchFamily="34" charset="0"/>
              </a:rPr>
              <a:t> as he does in all his letters when he speaks in them of these matters. There are some things in them that are hard to understand, which the ignorant and unstable twist to their own destruction, as they do the other Scriptures.</a:t>
            </a:r>
          </a:p>
          <a:p>
            <a:pPr marL="0" marR="0">
              <a:lnSpc>
                <a:spcPct val="115000"/>
              </a:lnSpc>
              <a:spcAft>
                <a:spcPts val="1200"/>
              </a:spcAft>
            </a:pPr>
            <a:r>
              <a:rPr lang="en-US" sz="3200" b="1" dirty="0">
                <a:solidFill>
                  <a:srgbClr val="C00000"/>
                </a:solidFill>
                <a:latin typeface="Arial" panose="020B0604020202020204" pitchFamily="34" charset="0"/>
                <a:cs typeface="Arial" panose="020B0604020202020204" pitchFamily="34" charset="0"/>
              </a:rPr>
              <a:t>Diligent: </a:t>
            </a:r>
            <a:r>
              <a:rPr lang="en-US" sz="3200" dirty="0">
                <a:solidFill>
                  <a:srgbClr val="C00000"/>
                </a:solidFill>
                <a:latin typeface="Arial" panose="020B0604020202020204" pitchFamily="34" charset="0"/>
                <a:cs typeface="Arial" panose="020B0604020202020204" pitchFamily="34" charset="0"/>
              </a:rPr>
              <a:t>with speed, urgency, earnestly labor, industrious, busy, engaged, occupied</a:t>
            </a:r>
          </a:p>
          <a:p>
            <a:pPr marL="0" marR="0">
              <a:lnSpc>
                <a:spcPct val="115000"/>
              </a:lnSpc>
              <a:spcAft>
                <a:spcPts val="1200"/>
              </a:spcAft>
            </a:pPr>
            <a:r>
              <a:rPr lang="en-US" sz="3200" b="1" dirty="0">
                <a:solidFill>
                  <a:srgbClr val="C00000"/>
                </a:solidFill>
                <a:latin typeface="Arial" panose="020B0604020202020204" pitchFamily="34" charset="0"/>
                <a:cs typeface="Arial" panose="020B0604020202020204" pitchFamily="34" charset="0"/>
              </a:rPr>
              <a:t>Spotless: </a:t>
            </a:r>
            <a:r>
              <a:rPr lang="en-US" sz="3200" dirty="0">
                <a:solidFill>
                  <a:srgbClr val="C00000"/>
                </a:solidFill>
                <a:latin typeface="Arial" panose="020B0604020202020204" pitchFamily="34" charset="0"/>
                <a:cs typeface="Arial" panose="020B0604020202020204" pitchFamily="34" charset="0"/>
              </a:rPr>
              <a:t>without physical or moral blemish – ONLY possible through Jesus; sins forgiven, living in obedience, keeping your accounts short – not carrying around unrepented sin</a:t>
            </a:r>
          </a:p>
          <a:p>
            <a:pPr marL="0" marR="0">
              <a:spcAft>
                <a:spcPts val="400"/>
              </a:spcAft>
            </a:pPr>
            <a:r>
              <a:rPr lang="en-US" sz="3200" b="1" dirty="0">
                <a:solidFill>
                  <a:srgbClr val="C00000"/>
                </a:solidFill>
                <a:latin typeface="Arial" panose="020B0604020202020204" pitchFamily="34" charset="0"/>
                <a:cs typeface="Arial" panose="020B0604020202020204" pitchFamily="34" charset="0"/>
              </a:rPr>
              <a:t>Peace: </a:t>
            </a:r>
            <a:r>
              <a:rPr lang="en-US" sz="3200" dirty="0">
                <a:solidFill>
                  <a:srgbClr val="C00000"/>
                </a:solidFill>
                <a:latin typeface="Arial" panose="020B0604020202020204" pitchFamily="34" charset="0"/>
                <a:cs typeface="Arial" panose="020B0604020202020204" pitchFamily="34" charset="0"/>
              </a:rPr>
              <a:t>state of reconciliation with God</a:t>
            </a:r>
            <a:r>
              <a:rPr lang="en-US" sz="3200" b="1" dirty="0">
                <a:solidFill>
                  <a:srgbClr val="C00000"/>
                </a:solidFill>
                <a:latin typeface="Arial" panose="020B0604020202020204" pitchFamily="34" charset="0"/>
                <a:cs typeface="Arial" panose="020B0604020202020204" pitchFamily="34" charset="0"/>
              </a:rPr>
              <a:t>. </a:t>
            </a:r>
            <a:r>
              <a:rPr lang="en-US" sz="3200" dirty="0">
                <a:solidFill>
                  <a:srgbClr val="C00000"/>
                </a:solidFill>
                <a:latin typeface="Arial" panose="020B0604020202020204" pitchFamily="34" charset="0"/>
                <a:cs typeface="Arial" panose="020B0604020202020204" pitchFamily="34" charset="0"/>
              </a:rPr>
              <a:t>“The tranquil state of a soul</a:t>
            </a:r>
          </a:p>
          <a:p>
            <a:pPr marL="0" marR="0">
              <a:spcAft>
                <a:spcPts val="400"/>
              </a:spcAft>
            </a:pPr>
            <a:r>
              <a:rPr lang="en-US" sz="3200" dirty="0">
                <a:solidFill>
                  <a:srgbClr val="C00000"/>
                </a:solidFill>
                <a:latin typeface="Arial" panose="020B0604020202020204" pitchFamily="34" charset="0"/>
                <a:cs typeface="Arial" panose="020B0604020202020204" pitchFamily="34" charset="0"/>
              </a:rPr>
              <a:t> assured of its salvation through Christ, and so fearing nothing from</a:t>
            </a:r>
          </a:p>
          <a:p>
            <a:pPr marL="0" marR="0">
              <a:spcAft>
                <a:spcPts val="400"/>
              </a:spcAft>
            </a:pPr>
            <a:r>
              <a:rPr lang="en-US" sz="3200" dirty="0">
                <a:solidFill>
                  <a:srgbClr val="C00000"/>
                </a:solidFill>
                <a:latin typeface="Arial" panose="020B0604020202020204" pitchFamily="34" charset="0"/>
                <a:cs typeface="Arial" panose="020B0604020202020204" pitchFamily="34" charset="0"/>
              </a:rPr>
              <a:t> God and content with whatever our state.”(G1515-eirēnē)</a:t>
            </a:r>
          </a:p>
        </p:txBody>
      </p:sp>
      <p:pic>
        <p:nvPicPr>
          <p:cNvPr id="7" name="Picture 6" descr="A person in a polka dot dress&#10;&#10;Description automatically generated">
            <a:extLst>
              <a:ext uri="{FF2B5EF4-FFF2-40B4-BE49-F238E27FC236}">
                <a16:creationId xmlns:a16="http://schemas.microsoft.com/office/drawing/2014/main" id="{1E81A204-B1E7-A4AF-F794-EB15D010CD6F}"/>
              </a:ext>
            </a:extLst>
          </p:cNvPr>
          <p:cNvPicPr>
            <a:picLocks noChangeAspect="1"/>
          </p:cNvPicPr>
          <p:nvPr/>
        </p:nvPicPr>
        <p:blipFill>
          <a:blip r:embed="rId3" cstate="print">
            <a:extLst>
              <a:ext uri="{28A0092B-C50C-407E-A947-70E740481C1C}">
                <a14:useLocalDpi xmlns:a14="http://schemas.microsoft.com/office/drawing/2010/main" val="0"/>
              </a:ext>
            </a:extLst>
          </a:blip>
          <a:srcRect b="59100"/>
          <a:stretch/>
        </p:blipFill>
        <p:spPr>
          <a:xfrm>
            <a:off x="13182600" y="7525704"/>
            <a:ext cx="4729270" cy="2558352"/>
          </a:xfrm>
          <a:prstGeom prst="rect">
            <a:avLst/>
          </a:prstGeom>
          <a:ln w="38100">
            <a:solidFill>
              <a:schemeClr val="bg1">
                <a:lumMod val="50000"/>
              </a:schemeClr>
            </a:solidFill>
          </a:ln>
          <a:effectLst>
            <a:outerShdw blurRad="50800" dist="38100" dir="5400000" algn="t" rotWithShape="0">
              <a:prstClr val="black">
                <a:alpha val="40000"/>
              </a:prstClr>
            </a:outerShdw>
          </a:effectLst>
        </p:spPr>
      </p:pic>
    </p:spTree>
    <p:extLst>
      <p:ext uri="{BB962C8B-B14F-4D97-AF65-F5344CB8AC3E}">
        <p14:creationId xmlns:p14="http://schemas.microsoft.com/office/powerpoint/2010/main" val="39429562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E4325F-D5F5-EE87-56A4-9061CDEF44CC}"/>
            </a:ext>
          </a:extLst>
        </p:cNvPr>
        <p:cNvGrpSpPr/>
        <p:nvPr/>
      </p:nvGrpSpPr>
      <p:grpSpPr>
        <a:xfrm>
          <a:off x="0" y="0"/>
          <a:ext cx="0" cy="0"/>
          <a:chOff x="0" y="0"/>
          <a:chExt cx="0" cy="0"/>
        </a:xfrm>
      </p:grpSpPr>
      <p:grpSp>
        <p:nvGrpSpPr>
          <p:cNvPr id="2" name="Group 2">
            <a:extLst>
              <a:ext uri="{FF2B5EF4-FFF2-40B4-BE49-F238E27FC236}">
                <a16:creationId xmlns:a16="http://schemas.microsoft.com/office/drawing/2014/main" id="{A5BAF9CF-8727-DA2B-0657-C664FD3DF0C4}"/>
              </a:ext>
            </a:extLst>
          </p:cNvPr>
          <p:cNvGrpSpPr/>
          <p:nvPr/>
        </p:nvGrpSpPr>
        <p:grpSpPr>
          <a:xfrm>
            <a:off x="1" y="0"/>
            <a:ext cx="4228235" cy="10287000"/>
            <a:chOff x="0" y="0"/>
            <a:chExt cx="3325314" cy="3831771"/>
          </a:xfrm>
        </p:grpSpPr>
        <p:sp>
          <p:nvSpPr>
            <p:cNvPr id="3" name="Freeform 3">
              <a:extLst>
                <a:ext uri="{FF2B5EF4-FFF2-40B4-BE49-F238E27FC236}">
                  <a16:creationId xmlns:a16="http://schemas.microsoft.com/office/drawing/2014/main" id="{26F3D20D-8C98-374F-78BC-3FA822960374}"/>
                </a:ext>
              </a:extLst>
            </p:cNvPr>
            <p:cNvSpPr/>
            <p:nvPr/>
          </p:nvSpPr>
          <p:spPr>
            <a:xfrm>
              <a:off x="0" y="0"/>
              <a:ext cx="3325314" cy="3831772"/>
            </a:xfrm>
            <a:custGeom>
              <a:avLst/>
              <a:gdLst/>
              <a:ahLst/>
              <a:cxnLst/>
              <a:rect l="l" t="t" r="r" b="b"/>
              <a:pathLst>
                <a:path w="3325314" h="3831772">
                  <a:moveTo>
                    <a:pt x="0" y="0"/>
                  </a:moveTo>
                  <a:lnTo>
                    <a:pt x="3325314" y="0"/>
                  </a:lnTo>
                  <a:lnTo>
                    <a:pt x="3325314" y="3831772"/>
                  </a:lnTo>
                  <a:lnTo>
                    <a:pt x="0" y="3831772"/>
                  </a:lnTo>
                  <a:close/>
                </a:path>
              </a:pathLst>
            </a:custGeom>
            <a:gradFill rotWithShape="1">
              <a:gsLst>
                <a:gs pos="0">
                  <a:srgbClr val="A6A6A6">
                    <a:alpha val="100000"/>
                  </a:srgbClr>
                </a:gs>
                <a:gs pos="100000">
                  <a:srgbClr val="FFFFFF">
                    <a:alpha val="100000"/>
                  </a:srgbClr>
                </a:gs>
              </a:gsLst>
              <a:lin ang="0"/>
            </a:gradFill>
          </p:spPr>
          <p:txBody>
            <a:bodyPr/>
            <a:lstStyle/>
            <a:p>
              <a:endParaRPr lang="en-US"/>
            </a:p>
          </p:txBody>
        </p:sp>
        <p:sp>
          <p:nvSpPr>
            <p:cNvPr id="4" name="TextBox 4">
              <a:extLst>
                <a:ext uri="{FF2B5EF4-FFF2-40B4-BE49-F238E27FC236}">
                  <a16:creationId xmlns:a16="http://schemas.microsoft.com/office/drawing/2014/main" id="{D5A477A8-3320-C1A8-D6B6-209F46823912}"/>
                </a:ext>
              </a:extLst>
            </p:cNvPr>
            <p:cNvSpPr txBox="1"/>
            <p:nvPr/>
          </p:nvSpPr>
          <p:spPr>
            <a:xfrm>
              <a:off x="0" y="-38100"/>
              <a:ext cx="3325314" cy="3869871"/>
            </a:xfrm>
            <a:prstGeom prst="rect">
              <a:avLst/>
            </a:prstGeom>
          </p:spPr>
          <p:txBody>
            <a:bodyPr lIns="48876" tIns="48876" rIns="48876" bIns="48876" rtlCol="0" anchor="ctr"/>
            <a:lstStyle/>
            <a:p>
              <a:pPr algn="ctr">
                <a:lnSpc>
                  <a:spcPts val="1885"/>
                </a:lnSpc>
                <a:spcBef>
                  <a:spcPct val="0"/>
                </a:spcBef>
              </a:pPr>
              <a:endParaRPr/>
            </a:p>
          </p:txBody>
        </p:sp>
      </p:grpSp>
      <p:sp>
        <p:nvSpPr>
          <p:cNvPr id="6" name="TextBox 6">
            <a:extLst>
              <a:ext uri="{FF2B5EF4-FFF2-40B4-BE49-F238E27FC236}">
                <a16:creationId xmlns:a16="http://schemas.microsoft.com/office/drawing/2014/main" id="{3E178F12-1E52-3978-C23D-CF0C68C5F21F}"/>
              </a:ext>
            </a:extLst>
          </p:cNvPr>
          <p:cNvSpPr txBox="1"/>
          <p:nvPr/>
        </p:nvSpPr>
        <p:spPr>
          <a:xfrm>
            <a:off x="9139129" y="6350335"/>
            <a:ext cx="9741" cy="625760"/>
          </a:xfrm>
          <a:prstGeom prst="rect">
            <a:avLst/>
          </a:prstGeom>
        </p:spPr>
        <p:txBody>
          <a:bodyPr lIns="0" tIns="0" rIns="0" bIns="0" rtlCol="0" anchor="t">
            <a:spAutoFit/>
          </a:bodyPr>
          <a:lstStyle/>
          <a:p>
            <a:pPr algn="ctr">
              <a:lnSpc>
                <a:spcPts val="5154"/>
              </a:lnSpc>
            </a:pPr>
            <a:endParaRPr/>
          </a:p>
        </p:txBody>
      </p:sp>
      <p:sp>
        <p:nvSpPr>
          <p:cNvPr id="5" name="Footer Placeholder 4">
            <a:extLst>
              <a:ext uri="{FF2B5EF4-FFF2-40B4-BE49-F238E27FC236}">
                <a16:creationId xmlns:a16="http://schemas.microsoft.com/office/drawing/2014/main" id="{552C4442-468D-898C-790F-D60160FC465E}"/>
              </a:ext>
            </a:extLst>
          </p:cNvPr>
          <p:cNvSpPr>
            <a:spLocks noGrp="1"/>
          </p:cNvSpPr>
          <p:nvPr>
            <p:ph type="ftr" sz="quarter" idx="11"/>
          </p:nvPr>
        </p:nvSpPr>
        <p:spPr>
          <a:xfrm>
            <a:off x="838200" y="9589187"/>
            <a:ext cx="3581400" cy="354913"/>
          </a:xfrm>
        </p:spPr>
        <p:txBody>
          <a:bodyPr/>
          <a:lstStyle/>
          <a:p>
            <a:r>
              <a:rPr lang="en-US" sz="1800" dirty="0"/>
              <a:t>Strangers In A Strange Land © 2025  </a:t>
            </a:r>
          </a:p>
        </p:txBody>
      </p:sp>
      <p:sp>
        <p:nvSpPr>
          <p:cNvPr id="9" name="TextBox 8">
            <a:extLst>
              <a:ext uri="{FF2B5EF4-FFF2-40B4-BE49-F238E27FC236}">
                <a16:creationId xmlns:a16="http://schemas.microsoft.com/office/drawing/2014/main" id="{577A5F6C-6FB6-C9AD-9389-7388AE9C3522}"/>
              </a:ext>
            </a:extLst>
          </p:cNvPr>
          <p:cNvSpPr txBox="1"/>
          <p:nvPr/>
        </p:nvSpPr>
        <p:spPr>
          <a:xfrm>
            <a:off x="690670" y="408931"/>
            <a:ext cx="16987730" cy="8756243"/>
          </a:xfrm>
          <a:prstGeom prst="rect">
            <a:avLst/>
          </a:prstGeom>
          <a:noFill/>
        </p:spPr>
        <p:txBody>
          <a:bodyPr wrap="square">
            <a:spAutoFit/>
          </a:bodyPr>
          <a:lstStyle/>
          <a:p>
            <a:pPr>
              <a:lnSpc>
                <a:spcPct val="150000"/>
              </a:lnSpc>
              <a:spcAft>
                <a:spcPts val="1800"/>
              </a:spcAft>
            </a:pPr>
            <a:r>
              <a:rPr lang="en-US" sz="2800" b="1" dirty="0">
                <a:latin typeface="Arial" panose="020B0604020202020204" pitchFamily="34" charset="0"/>
                <a:cs typeface="Arial" panose="020B0604020202020204" pitchFamily="34" charset="0"/>
              </a:rPr>
              <a:t>SESSION 9 – Promises For The Stranger</a:t>
            </a:r>
          </a:p>
          <a:p>
            <a:pPr>
              <a:spcAft>
                <a:spcPts val="1200"/>
              </a:spcAft>
            </a:pPr>
            <a:r>
              <a:rPr lang="en-US" sz="3200" b="1" i="1" dirty="0">
                <a:solidFill>
                  <a:srgbClr val="C00000"/>
                </a:solidFill>
                <a:latin typeface="Arial" panose="020B0604020202020204" pitchFamily="34" charset="0"/>
                <a:cs typeface="Arial" panose="020B0604020202020204" pitchFamily="34" charset="0"/>
              </a:rPr>
              <a:t>Perseverance &amp; Perspective in the Journey: 2 Peter 3:17</a:t>
            </a:r>
            <a:r>
              <a:rPr lang="en-US" sz="3200" b="1" i="1" kern="100" dirty="0">
                <a:solidFill>
                  <a:srgbClr val="C00000"/>
                </a:solidFill>
                <a:latin typeface="Arial" panose="020B0604020202020204" pitchFamily="34" charset="0"/>
                <a:cs typeface="Arial" panose="020B0604020202020204" pitchFamily="34" charset="0"/>
              </a:rPr>
              <a:t>-18</a:t>
            </a:r>
            <a:endParaRPr lang="en-US" sz="3200" b="1" i="1" kern="100" dirty="0">
              <a:effectLst/>
              <a:latin typeface="Arial" panose="020B0604020202020204" pitchFamily="34" charset="0"/>
              <a:ea typeface="Aptos" panose="020B0004020202020204" pitchFamily="34" charset="0"/>
              <a:cs typeface="Arial" panose="020B0604020202020204" pitchFamily="34" charset="0"/>
            </a:endParaRPr>
          </a:p>
          <a:p>
            <a:pPr>
              <a:spcAft>
                <a:spcPts val="1200"/>
              </a:spcAft>
            </a:pPr>
            <a:r>
              <a:rPr lang="en-US" sz="3200" i="1" kern="100" dirty="0">
                <a:effectLst/>
                <a:latin typeface="Arial" panose="020B0604020202020204" pitchFamily="34" charset="0"/>
                <a:ea typeface="Aptos" panose="020B0004020202020204" pitchFamily="34" charset="0"/>
                <a:cs typeface="Arial" panose="020B0604020202020204" pitchFamily="34" charset="0"/>
              </a:rPr>
              <a:t> </a:t>
            </a:r>
            <a:r>
              <a:rPr lang="en-US" sz="3200" i="1" kern="100" baseline="30000" dirty="0">
                <a:effectLst/>
                <a:latin typeface="Arial" panose="020B0604020202020204" pitchFamily="34" charset="0"/>
                <a:ea typeface="Aptos" panose="020B0004020202020204" pitchFamily="34" charset="0"/>
                <a:cs typeface="Arial" panose="020B0604020202020204" pitchFamily="34" charset="0"/>
              </a:rPr>
              <a:t>17</a:t>
            </a:r>
            <a:r>
              <a:rPr lang="en-US" sz="3200" i="1" kern="100" dirty="0">
                <a:effectLst/>
                <a:latin typeface="Arial" panose="020B0604020202020204" pitchFamily="34" charset="0"/>
                <a:ea typeface="Aptos" panose="020B0004020202020204" pitchFamily="34" charset="0"/>
                <a:cs typeface="Arial" panose="020B0604020202020204" pitchFamily="34" charset="0"/>
              </a:rPr>
              <a:t> You therefore, beloved, knowing this beforehand, take care that you are not carried away with the error of lawless people and lose your own stability. </a:t>
            </a:r>
            <a:r>
              <a:rPr lang="en-US" sz="3200" i="1" kern="100" baseline="30000" dirty="0">
                <a:effectLst/>
                <a:latin typeface="Arial" panose="020B0604020202020204" pitchFamily="34" charset="0"/>
                <a:ea typeface="Aptos" panose="020B0004020202020204" pitchFamily="34" charset="0"/>
                <a:cs typeface="Arial" panose="020B0604020202020204" pitchFamily="34" charset="0"/>
              </a:rPr>
              <a:t>18</a:t>
            </a:r>
            <a:r>
              <a:rPr lang="en-US" sz="3200" i="1" kern="100" dirty="0">
                <a:effectLst/>
                <a:latin typeface="Arial" panose="020B0604020202020204" pitchFamily="34" charset="0"/>
                <a:ea typeface="Aptos" panose="020B0004020202020204" pitchFamily="34" charset="0"/>
                <a:cs typeface="Arial" panose="020B0604020202020204" pitchFamily="34" charset="0"/>
              </a:rPr>
              <a:t> But grow in the grace and knowledge of our Lord and Savior Jesus Christ. To Him be the glory both now and to the day of eternity. Amen.“</a:t>
            </a:r>
          </a:p>
          <a:p>
            <a:pPr>
              <a:spcAft>
                <a:spcPts val="1200"/>
              </a:spcAft>
            </a:pPr>
            <a:endParaRPr lang="en-US" sz="3200" i="1" kern="100" dirty="0">
              <a:latin typeface="Arial" panose="020B0604020202020204" pitchFamily="34" charset="0"/>
              <a:ea typeface="Aptos" panose="020B0004020202020204" pitchFamily="34" charset="0"/>
              <a:cs typeface="Arial" panose="020B0604020202020204" pitchFamily="34" charset="0"/>
            </a:endParaRPr>
          </a:p>
          <a:p>
            <a:pPr algn="ctr">
              <a:spcAft>
                <a:spcPts val="1200"/>
              </a:spcAft>
            </a:pPr>
            <a:r>
              <a:rPr lang="en-US" sz="3200" b="1" i="1" kern="100" dirty="0">
                <a:solidFill>
                  <a:srgbClr val="C00000"/>
                </a:solidFill>
                <a:effectLst/>
                <a:latin typeface="Arial" panose="020B0604020202020204" pitchFamily="34" charset="0"/>
                <a:ea typeface="Aptos" panose="020B0004020202020204" pitchFamily="34" charset="0"/>
                <a:cs typeface="Arial" panose="020B0604020202020204" pitchFamily="34" charset="0"/>
              </a:rPr>
              <a:t>“In order that they might know how to stand, and to be preserved from falling, </a:t>
            </a:r>
          </a:p>
          <a:p>
            <a:pPr algn="ctr">
              <a:spcAft>
                <a:spcPts val="1200"/>
              </a:spcAft>
            </a:pPr>
            <a:r>
              <a:rPr lang="en-US" sz="3200" b="1" i="1" kern="100" dirty="0">
                <a:solidFill>
                  <a:srgbClr val="C00000"/>
                </a:solidFill>
                <a:effectLst/>
                <a:latin typeface="Arial" panose="020B0604020202020204" pitchFamily="34" charset="0"/>
                <a:ea typeface="Aptos" panose="020B0004020202020204" pitchFamily="34" charset="0"/>
                <a:cs typeface="Arial" panose="020B0604020202020204" pitchFamily="34" charset="0"/>
              </a:rPr>
              <a:t>he (Peter) gave them this direction: ‘grow in grace;’ for the way to stand is to grow; </a:t>
            </a:r>
          </a:p>
          <a:p>
            <a:pPr algn="ctr">
              <a:spcAft>
                <a:spcPts val="1200"/>
              </a:spcAft>
            </a:pPr>
            <a:r>
              <a:rPr lang="en-US" sz="3200" b="1" i="1" kern="100" dirty="0">
                <a:solidFill>
                  <a:srgbClr val="C00000"/>
                </a:solidFill>
                <a:effectLst/>
                <a:latin typeface="Arial" panose="020B0604020202020204" pitchFamily="34" charset="0"/>
                <a:ea typeface="Aptos" panose="020B0004020202020204" pitchFamily="34" charset="0"/>
                <a:cs typeface="Arial" panose="020B0604020202020204" pitchFamily="34" charset="0"/>
              </a:rPr>
              <a:t>the way to be steadfast is to go forward. </a:t>
            </a:r>
          </a:p>
          <a:p>
            <a:pPr algn="ctr">
              <a:spcAft>
                <a:spcPts val="1200"/>
              </a:spcAft>
            </a:pPr>
            <a:r>
              <a:rPr lang="en-US" sz="3200" b="1" i="1" kern="100" dirty="0">
                <a:solidFill>
                  <a:srgbClr val="C00000"/>
                </a:solidFill>
                <a:effectLst/>
                <a:latin typeface="Arial" panose="020B0604020202020204" pitchFamily="34" charset="0"/>
                <a:ea typeface="Aptos" panose="020B0004020202020204" pitchFamily="34" charset="0"/>
                <a:cs typeface="Arial" panose="020B0604020202020204" pitchFamily="34" charset="0"/>
              </a:rPr>
              <a:t>There is no standing except by progression.”  </a:t>
            </a:r>
          </a:p>
          <a:p>
            <a:pPr algn="ctr">
              <a:spcAft>
                <a:spcPts val="1200"/>
              </a:spcAft>
            </a:pPr>
            <a:r>
              <a:rPr lang="en-US" sz="3200" b="1" i="1" kern="100" dirty="0">
                <a:solidFill>
                  <a:srgbClr val="C00000"/>
                </a:solidFill>
                <a:effectLst/>
                <a:latin typeface="Arial" panose="020B0604020202020204" pitchFamily="34" charset="0"/>
                <a:ea typeface="Aptos" panose="020B0004020202020204" pitchFamily="34" charset="0"/>
                <a:cs typeface="Arial" panose="020B0604020202020204" pitchFamily="34" charset="0"/>
              </a:rPr>
              <a:t>Charles Spurgeon</a:t>
            </a:r>
            <a:endParaRPr lang="en-US" sz="3200" kern="100" dirty="0">
              <a:solidFill>
                <a:srgbClr val="C00000"/>
              </a:solidFill>
              <a:effectLst/>
              <a:latin typeface="Arial" panose="020B0604020202020204" pitchFamily="34" charset="0"/>
              <a:ea typeface="Aptos" panose="020B0004020202020204" pitchFamily="34" charset="0"/>
              <a:cs typeface="Arial" panose="020B0604020202020204" pitchFamily="34" charset="0"/>
            </a:endParaRPr>
          </a:p>
          <a:p>
            <a:pPr>
              <a:spcAft>
                <a:spcPts val="1200"/>
              </a:spcAft>
            </a:pPr>
            <a:endParaRPr lang="en-US" sz="3200" i="1" kern="100" dirty="0">
              <a:effectLst/>
              <a:latin typeface="Arial" panose="020B0604020202020204" pitchFamily="34" charset="0"/>
              <a:ea typeface="Aptos" panose="020B0004020202020204" pitchFamily="34" charset="0"/>
              <a:cs typeface="Arial" panose="020B0604020202020204" pitchFamily="34" charset="0"/>
            </a:endParaRPr>
          </a:p>
          <a:p>
            <a:pPr>
              <a:spcAft>
                <a:spcPts val="1200"/>
              </a:spcAft>
            </a:pPr>
            <a:endParaRPr lang="en-US" sz="3200" i="1" kern="100" dirty="0">
              <a:effectLst/>
              <a:latin typeface="Arial" panose="020B0604020202020204" pitchFamily="34" charset="0"/>
              <a:ea typeface="Aptos" panose="020B0004020202020204" pitchFamily="34" charset="0"/>
              <a:cs typeface="Arial" panose="020B0604020202020204" pitchFamily="34" charset="0"/>
            </a:endParaRPr>
          </a:p>
        </p:txBody>
      </p:sp>
      <p:pic>
        <p:nvPicPr>
          <p:cNvPr id="7" name="Picture 6" descr="A person in a polka dot dress&#10;&#10;Description automatically generated">
            <a:extLst>
              <a:ext uri="{FF2B5EF4-FFF2-40B4-BE49-F238E27FC236}">
                <a16:creationId xmlns:a16="http://schemas.microsoft.com/office/drawing/2014/main" id="{078C0BA9-05FF-4F63-111B-1F117F310FA5}"/>
              </a:ext>
            </a:extLst>
          </p:cNvPr>
          <p:cNvPicPr>
            <a:picLocks noChangeAspect="1"/>
          </p:cNvPicPr>
          <p:nvPr/>
        </p:nvPicPr>
        <p:blipFill>
          <a:blip r:embed="rId3" cstate="print">
            <a:extLst>
              <a:ext uri="{28A0092B-C50C-407E-A947-70E740481C1C}">
                <a14:useLocalDpi xmlns:a14="http://schemas.microsoft.com/office/drawing/2010/main" val="0"/>
              </a:ext>
            </a:extLst>
          </a:blip>
          <a:srcRect b="59100"/>
          <a:stretch/>
        </p:blipFill>
        <p:spPr>
          <a:xfrm>
            <a:off x="13157298" y="7380964"/>
            <a:ext cx="4729270" cy="2558352"/>
          </a:xfrm>
          <a:prstGeom prst="rect">
            <a:avLst/>
          </a:prstGeom>
          <a:ln w="38100">
            <a:solidFill>
              <a:schemeClr val="bg1">
                <a:lumMod val="50000"/>
              </a:schemeClr>
            </a:solidFill>
          </a:ln>
          <a:effectLst>
            <a:outerShdw blurRad="50800" dist="38100" dir="5400000" algn="t" rotWithShape="0">
              <a:prstClr val="black">
                <a:alpha val="40000"/>
              </a:prstClr>
            </a:outerShdw>
          </a:effectLst>
        </p:spPr>
      </p:pic>
    </p:spTree>
    <p:extLst>
      <p:ext uri="{BB962C8B-B14F-4D97-AF65-F5344CB8AC3E}">
        <p14:creationId xmlns:p14="http://schemas.microsoft.com/office/powerpoint/2010/main" val="12113035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46649</TotalTime>
  <Words>3694</Words>
  <Application>Microsoft Office PowerPoint</Application>
  <PresentationFormat>Custom</PresentationFormat>
  <Paragraphs>159</Paragraphs>
  <Slides>10</Slides>
  <Notes>10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Times New Roman</vt:lpstr>
      <vt:lpstr>Calibri</vt:lpstr>
      <vt:lpstr>Aptos</vt:lpstr>
      <vt:lpstr>Courier New</vt:lpstr>
      <vt:lpstr>Symbol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Strangers in a Strange Land Session Slides</dc:title>
  <dc:creator>Sherri Mewha</dc:creator>
  <cp:lastModifiedBy>Sherri Mewha</cp:lastModifiedBy>
  <cp:revision>48</cp:revision>
  <cp:lastPrinted>2025-03-12T19:47:22Z</cp:lastPrinted>
  <dcterms:created xsi:type="dcterms:W3CDTF">2006-08-16T00:00:00Z</dcterms:created>
  <dcterms:modified xsi:type="dcterms:W3CDTF">2025-03-13T13:31:11Z</dcterms:modified>
  <dc:identifier>DAGZsXVysbY</dc:identifier>
</cp:coreProperties>
</file>