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65" r:id="rId2"/>
    <p:sldId id="421" r:id="rId3"/>
    <p:sldId id="434" r:id="rId4"/>
    <p:sldId id="422" r:id="rId5"/>
    <p:sldId id="423" r:id="rId6"/>
    <p:sldId id="425" r:id="rId7"/>
    <p:sldId id="426" r:id="rId8"/>
    <p:sldId id="427" r:id="rId9"/>
    <p:sldId id="428" r:id="rId10"/>
    <p:sldId id="429" r:id="rId11"/>
    <p:sldId id="432" r:id="rId12"/>
    <p:sldId id="430" r:id="rId13"/>
    <p:sldId id="433" r:id="rId14"/>
    <p:sldId id="424" r:id="rId15"/>
    <p:sldId id="431" r:id="rId16"/>
  </p:sldIdLst>
  <p:sldSz cx="18288000" cy="10287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3108" autoAdjust="0"/>
  </p:normalViewPr>
  <p:slideViewPr>
    <p:cSldViewPr>
      <p:cViewPr varScale="1">
        <p:scale>
          <a:sx n="37" d="100"/>
          <a:sy n="37" d="100"/>
        </p:scale>
        <p:origin x="2622" y="390"/>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97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FAC9D96-50D2-4ED0-89C0-F564433DCADE}" type="datetimeFigureOut">
              <a:rPr lang="en-US" smtClean="0"/>
              <a:t>3/1/2025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D321568-D943-4C90-93D2-82904CD4BF7B}" type="slidenum">
              <a:rPr lang="en-US" smtClean="0"/>
              <a:t>‹#›</a:t>
            </a:fld>
            <a:endParaRPr lang="en-US"/>
          </a:p>
        </p:txBody>
      </p:sp>
    </p:spTree>
    <p:extLst>
      <p:ext uri="{BB962C8B-B14F-4D97-AF65-F5344CB8AC3E}">
        <p14:creationId xmlns:p14="http://schemas.microsoft.com/office/powerpoint/2010/main" val="411471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321568-D943-4C90-93D2-82904CD4BF7B}" type="slidenum">
              <a:rPr lang="en-US" smtClean="0"/>
              <a:t>1</a:t>
            </a:fld>
            <a:endParaRPr lang="en-US"/>
          </a:p>
        </p:txBody>
      </p:sp>
    </p:spTree>
    <p:extLst>
      <p:ext uri="{BB962C8B-B14F-4D97-AF65-F5344CB8AC3E}">
        <p14:creationId xmlns:p14="http://schemas.microsoft.com/office/powerpoint/2010/main" val="3090193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41159-2CD2-6595-E735-0D3C1169A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14CB54-FAF0-1725-C019-7055552A8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E93C40-F029-A6DA-CF1D-AE4452C7EDA1}"/>
              </a:ext>
            </a:extLst>
          </p:cNvPr>
          <p:cNvSpPr>
            <a:spLocks noGrp="1"/>
          </p:cNvSpPr>
          <p:nvPr>
            <p:ph type="body" idx="1"/>
          </p:nvPr>
        </p:nvSpPr>
        <p:spPr/>
        <p:txBody>
          <a:bodyPr/>
          <a:lstStyle/>
          <a:p>
            <a:pPr marL="0" marR="0">
              <a:lnSpc>
                <a:spcPct val="115000"/>
              </a:lnSpc>
              <a:spcAft>
                <a:spcPts val="800"/>
              </a:spcAft>
            </a:pP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baseline="30000" dirty="0">
                <a:effectLst/>
                <a:latin typeface="Calibri" panose="020F0502020204030204" pitchFamily="34" charset="0"/>
                <a:ea typeface="Calibri" panose="020F0502020204030204" pitchFamily="34" charset="0"/>
                <a:cs typeface="Calibri" panose="020F0502020204030204" pitchFamily="34" charset="0"/>
              </a:rPr>
              <a:t>17</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These are </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waterless springs and mists driven by a storm</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(dry fountains and clouds blown about by a whirlwind or tempestuous wind)</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For them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False Prophets from verse 1)</a:t>
            </a:r>
            <a:r>
              <a:rPr lang="en-US" sz="1200"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the gloom of utter darkness has been reserved. </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endParaRPr lang="en-US" sz="1200" i="1" kern="100" baseline="300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i="1" kern="100" baseline="30000" dirty="0">
                <a:effectLst/>
                <a:latin typeface="Calibri" panose="020F0502020204030204" pitchFamily="34" charset="0"/>
                <a:ea typeface="Calibri" panose="020F0502020204030204" pitchFamily="34" charset="0"/>
                <a:cs typeface="Calibri" panose="020F0502020204030204" pitchFamily="34" charset="0"/>
              </a:rPr>
              <a:t>18</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For, speaking loud boasts of folly, they entice by sensual passions of the flesh those who are barely escaping from those who live in error. </a:t>
            </a:r>
            <a:r>
              <a:rPr lang="en-US" sz="1200" i="1" kern="100" baseline="30000" dirty="0">
                <a:effectLst/>
                <a:latin typeface="Calibri" panose="020F0502020204030204" pitchFamily="34" charset="0"/>
                <a:ea typeface="Calibri" panose="020F0502020204030204" pitchFamily="34" charset="0"/>
                <a:cs typeface="Calibri" panose="020F0502020204030204" pitchFamily="34" charset="0"/>
              </a:rPr>
              <a:t>19</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b="1" i="1" kern="100" dirty="0">
                <a:effectLst/>
                <a:latin typeface="Calibri" panose="020F0502020204030204" pitchFamily="34" charset="0"/>
                <a:ea typeface="Calibri" panose="020F0502020204030204" pitchFamily="34" charset="0"/>
                <a:cs typeface="Calibri" panose="020F0502020204030204" pitchFamily="34" charset="0"/>
              </a:rPr>
              <a:t>They promise them freedom, but they themselves are </a:t>
            </a:r>
            <a:r>
              <a:rPr lang="en-US" sz="1200" b="1"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slaves of corruption</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For </a:t>
            </a:r>
            <a:r>
              <a:rPr lang="en-US" sz="1200" b="1"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whatever overcomes</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 person</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to that he is </a:t>
            </a:r>
            <a:r>
              <a:rPr lang="en-US" sz="1200" b="1" i="1" kern="100" dirty="0">
                <a:effectLst/>
                <a:latin typeface="Calibri" panose="020F0502020204030204" pitchFamily="34" charset="0"/>
                <a:ea typeface="Calibri" panose="020F0502020204030204" pitchFamily="34" charset="0"/>
                <a:cs typeface="Calibri" panose="020F0502020204030204" pitchFamily="34" charset="0"/>
              </a:rPr>
              <a:t>enslaved</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(Bound, trapped, imprisoned by their sins and passions –</a:t>
            </a:r>
          </a:p>
          <a:p>
            <a:pPr marL="0" marR="0">
              <a:lnSpc>
                <a:spcPct val="115000"/>
              </a:lnSpc>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Rom 6:6 – no longer enslaved – Romans 6:6 ESV - We know that our old self was crucified with him in order that the body of sin might be brought to nothing, so that we would no longer be enslaved to sin.</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Gal 4:7-9 – how can you return to your chains? – Galatians 4:7-9 ESV - So you are no longer a slave, but a son, and if a son, then an heir through God. Formerly, when you did not know God, you were enslaved to those that by nature are not gods. But now that you have come to know God, or rather to be known by God, how can you turn back again to the weak and worthless elementary principles of the world, whose slaves you want to be once more?</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Tit 3:3 – slaves to various passions –Titus 3:3 ESV - For we ourselves were once foolish, disobedient, led astray, slaves to various passions and pleasures, passing our days in malice and envy, hated by others and hating one another.</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9A2827F-523F-3AF1-BFC9-D1AEA54322C6}"/>
              </a:ext>
            </a:extLst>
          </p:cNvPr>
          <p:cNvSpPr>
            <a:spLocks noGrp="1"/>
          </p:cNvSpPr>
          <p:nvPr>
            <p:ph type="sldNum" sz="quarter" idx="5"/>
          </p:nvPr>
        </p:nvSpPr>
        <p:spPr/>
        <p:txBody>
          <a:bodyPr/>
          <a:lstStyle/>
          <a:p>
            <a:fld id="{3D321568-D943-4C90-93D2-82904CD4BF7B}" type="slidenum">
              <a:rPr lang="en-US" smtClean="0"/>
              <a:t>10</a:t>
            </a:fld>
            <a:endParaRPr lang="en-US"/>
          </a:p>
        </p:txBody>
      </p:sp>
    </p:spTree>
    <p:extLst>
      <p:ext uri="{BB962C8B-B14F-4D97-AF65-F5344CB8AC3E}">
        <p14:creationId xmlns:p14="http://schemas.microsoft.com/office/powerpoint/2010/main" val="32779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DF822-4F2B-90FC-5D19-FC3A0ABBFE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3BC39-9156-7793-53B0-BA330BD930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9FF2FB-533C-07C3-1F04-40A754165576}"/>
              </a:ext>
            </a:extLst>
          </p:cNvPr>
          <p:cNvSpPr>
            <a:spLocks noGrp="1"/>
          </p:cNvSpPr>
          <p:nvPr>
            <p:ph type="body" idx="1"/>
          </p:nvPr>
        </p:nvSpPr>
        <p:spPr/>
        <p:txBody>
          <a:bodyPr/>
          <a:lstStyle/>
          <a:p>
            <a:pPr marL="0" marR="0">
              <a:lnSpc>
                <a:spcPct val="115000"/>
              </a:lnSpc>
              <a:spcAft>
                <a:spcPts val="800"/>
              </a:spcAft>
            </a:pPr>
            <a:r>
              <a:rPr lang="en-US" sz="1200" i="1" kern="100" dirty="0">
                <a:effectLst/>
                <a:latin typeface="Arial" panose="020B0604020202020204" pitchFamily="34" charset="0"/>
                <a:ea typeface="Aptos" panose="020B0004020202020204" pitchFamily="34" charset="0"/>
                <a:cs typeface="Arial" panose="020B0604020202020204" pitchFamily="34" charset="0"/>
              </a:rPr>
              <a:t> </a:t>
            </a:r>
            <a:r>
              <a:rPr lang="en-US" sz="1200" i="1" kern="100" baseline="30000" dirty="0">
                <a:effectLst/>
                <a:latin typeface="Calibri" panose="020F0502020204030204" pitchFamily="34" charset="0"/>
                <a:ea typeface="Calibri" panose="020F0502020204030204" pitchFamily="34" charset="0"/>
                <a:cs typeface="Calibri" panose="020F0502020204030204" pitchFamily="34" charset="0"/>
              </a:rPr>
              <a:t>17</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These are </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waterless springs and mists driven by a storm</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(dry fountains and clouds blown about by a whirlwind or tempestuous wind – Jeremiah 2:13 God’s disobedient trying to be self-sufficient (not needing God) trusting in their own hand-built cisterns that are broken-incapable of holding water )</a:t>
            </a:r>
            <a:r>
              <a:rPr lang="en-US" sz="1200"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For them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False Prophets from verse 1)</a:t>
            </a:r>
            <a:r>
              <a:rPr lang="en-US" sz="1200"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the gloom of utter darkness has been reserved. </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i="1" kern="100" baseline="30000" dirty="0">
                <a:effectLst/>
                <a:latin typeface="Calibri" panose="020F0502020204030204" pitchFamily="34" charset="0"/>
                <a:ea typeface="Calibri" panose="020F0502020204030204" pitchFamily="34" charset="0"/>
                <a:cs typeface="Calibri" panose="020F0502020204030204" pitchFamily="34" charset="0"/>
              </a:rPr>
              <a:t>18</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For, speaking loud boasts of folly, they entice by sensual passions of the flesh those who are barely escaping from those who live in error. </a:t>
            </a:r>
            <a:r>
              <a:rPr lang="en-US" sz="1200" i="1" kern="100" baseline="30000" dirty="0">
                <a:effectLst/>
                <a:latin typeface="Calibri" panose="020F0502020204030204" pitchFamily="34" charset="0"/>
                <a:ea typeface="Calibri" panose="020F0502020204030204" pitchFamily="34" charset="0"/>
                <a:cs typeface="Calibri" panose="020F0502020204030204" pitchFamily="34" charset="0"/>
              </a:rPr>
              <a:t>19</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b="1" i="1" kern="100" dirty="0">
                <a:effectLst/>
                <a:latin typeface="Calibri" panose="020F0502020204030204" pitchFamily="34" charset="0"/>
                <a:ea typeface="Calibri" panose="020F0502020204030204" pitchFamily="34" charset="0"/>
                <a:cs typeface="Calibri" panose="020F0502020204030204" pitchFamily="34" charset="0"/>
              </a:rPr>
              <a:t>They promise them freedom, but they themselves are </a:t>
            </a:r>
            <a:r>
              <a:rPr lang="en-US" sz="1200" b="1"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slaves of corruption</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For </a:t>
            </a:r>
            <a:r>
              <a:rPr lang="en-US" sz="1200" b="1"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whatever overcomes</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 person</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to that he is </a:t>
            </a:r>
            <a:r>
              <a:rPr lang="en-US" sz="1200" b="1" i="1" kern="100" dirty="0">
                <a:effectLst/>
                <a:latin typeface="Calibri" panose="020F0502020204030204" pitchFamily="34" charset="0"/>
                <a:ea typeface="Calibri" panose="020F0502020204030204" pitchFamily="34" charset="0"/>
                <a:cs typeface="Calibri" panose="020F0502020204030204" pitchFamily="34" charset="0"/>
              </a:rPr>
              <a:t>enslaved</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(Bound, trapped, imprisoned by their </a:t>
            </a:r>
            <a:r>
              <a:rPr lang="en-US" sz="1200" b="1" i="1"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si</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)ns and passions –</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Rom 6:6 – no longer enslaved – Romans 6:6 ESV - We know that our old self was crucified with him in order that the body of sin might be brought to nothing, so that we would no longer be enslaved to sin.</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Gal 4:7-9 – how can you return to your chains? – Galatians 4:7-9 ESV - So you are no longer a slave, but a son, and if a son, then an heir through God. Formerly, when you did not know God, you were enslaved to those that by nature are not gods. But now that you have come to know God, or rather to be known by God, how can you turn back again to the weak and worthless elementary principles of the world, whose slaves you want to be once more?</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Tit 3:3 – slaves to various passions –Titus 3:3 ESV - For we ourselves were once foolish, disobedient, led astray, slaves to various passions and pleasures, passing our days in malice and envy, hated by others and hating one another.</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p>
          <a:p>
            <a:pPr marL="0" marR="0">
              <a:lnSpc>
                <a:spcPct val="115000"/>
              </a:lnSpc>
              <a:spcAft>
                <a:spcPts val="800"/>
              </a:spcAft>
            </a:pP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LIVING WATERS</a:t>
            </a:r>
          </a:p>
          <a:p>
            <a:pPr marL="0" marR="0">
              <a:lnSpc>
                <a:spcPct val="115000"/>
              </a:lnSpc>
              <a:spcAft>
                <a:spcPts val="800"/>
              </a:spcAft>
            </a:pPr>
            <a:r>
              <a:rPr lang="en-US" b="0"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John 4:14 ESV - but whoever drinks of the water that I will give him will never be thirsty again. The water that I will give him will become in him a spring of water welling up to eternal life”</a:t>
            </a:r>
          </a:p>
          <a:p>
            <a:pPr marL="0" marR="0">
              <a:lnSpc>
                <a:spcPct val="115000"/>
              </a:lnSpc>
              <a:spcAft>
                <a:spcPts val="800"/>
              </a:spcAft>
            </a:pPr>
            <a:r>
              <a:rPr lang="en-US" b="0"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John 7:38 ESV - Whoever believes in me, as the Scripture has said, 'Out of his heart will flow rivers of living water.’”</a:t>
            </a:r>
          </a:p>
          <a:p>
            <a:pPr marL="0" marR="0">
              <a:lnSpc>
                <a:spcPct val="115000"/>
              </a:lnSpc>
              <a:spcAft>
                <a:spcPts val="800"/>
              </a:spcAft>
            </a:pPr>
            <a:r>
              <a:rPr lang="en-US" sz="1200" b="1" i="1" dirty="0">
                <a:latin typeface="Calibri" panose="020F0502020204030204" pitchFamily="34" charset="0"/>
                <a:ea typeface="Calibri" panose="020F0502020204030204" pitchFamily="34" charset="0"/>
                <a:cs typeface="Calibri" panose="020F0502020204030204" pitchFamily="34" charset="0"/>
              </a:rPr>
              <a:t>CHILDREN OF LIGHT</a:t>
            </a:r>
          </a:p>
          <a:p>
            <a:pPr marL="0" marR="0">
              <a:lnSpc>
                <a:spcPct val="115000"/>
              </a:lnSpc>
              <a:spcAft>
                <a:spcPts val="800"/>
              </a:spcAft>
            </a:pPr>
            <a:r>
              <a:rPr lang="en-US" sz="1200" dirty="0">
                <a:latin typeface="Calibri" panose="020F0502020204030204" pitchFamily="34" charset="0"/>
                <a:ea typeface="Calibri" panose="020F0502020204030204" pitchFamily="34" charset="0"/>
                <a:cs typeface="Calibri" panose="020F0502020204030204" pitchFamily="34" charset="0"/>
              </a:rPr>
              <a:t>1 Thessalonians 5:5 ESV - For you are all children of light, children of the day. We are not of the night or of the darkness.</a:t>
            </a:r>
          </a:p>
          <a:p>
            <a:pPr marL="0" marR="0">
              <a:lnSpc>
                <a:spcPct val="115000"/>
              </a:lnSpc>
              <a:spcAft>
                <a:spcPts val="800"/>
              </a:spcAft>
            </a:pPr>
            <a:r>
              <a:rPr lang="en-US" sz="1200" b="1" i="1" dirty="0">
                <a:latin typeface="Calibri" panose="020F0502020204030204" pitchFamily="34" charset="0"/>
                <a:ea typeface="Calibri" panose="020F0502020204030204" pitchFamily="34" charset="0"/>
                <a:cs typeface="Calibri" panose="020F0502020204030204" pitchFamily="34" charset="0"/>
              </a:rPr>
              <a:t>MEEK &amp; HUMBLE</a:t>
            </a:r>
          </a:p>
          <a:p>
            <a:pPr marL="0" marR="0">
              <a:lnSpc>
                <a:spcPct val="115000"/>
              </a:lnSpc>
              <a:spcAft>
                <a:spcPts val="800"/>
              </a:spcAft>
            </a:pPr>
            <a:r>
              <a:rPr lang="en-US" sz="1200" dirty="0">
                <a:latin typeface="Calibri" panose="020F0502020204030204" pitchFamily="34" charset="0"/>
                <a:ea typeface="Calibri" panose="020F0502020204030204" pitchFamily="34" charset="0"/>
                <a:cs typeface="Calibri" panose="020F0502020204030204" pitchFamily="34" charset="0"/>
              </a:rPr>
              <a:t>Colossians 3:12 ESV - Put on then, as God's chosen ones, holy and beloved, compassionate hearts, kindness, humility, meekness, and patience,</a:t>
            </a:r>
          </a:p>
          <a:p>
            <a:pPr marL="0" marR="0">
              <a:lnSpc>
                <a:spcPct val="115000"/>
              </a:lnSpc>
              <a:spcAft>
                <a:spcPts val="800"/>
              </a:spcAft>
            </a:pPr>
            <a:r>
              <a:rPr lang="en-US" sz="1200" b="1" i="1" dirty="0">
                <a:latin typeface="Calibri" panose="020F0502020204030204" pitchFamily="34" charset="0"/>
                <a:ea typeface="Calibri" panose="020F0502020204030204" pitchFamily="34" charset="0"/>
                <a:cs typeface="Calibri" panose="020F0502020204030204" pitchFamily="34" charset="0"/>
              </a:rPr>
              <a:t>TRUTH TELLERS</a:t>
            </a:r>
          </a:p>
          <a:p>
            <a:pPr marL="0" marR="0">
              <a:lnSpc>
                <a:spcPct val="115000"/>
              </a:lnSpc>
              <a:spcAft>
                <a:spcPts val="800"/>
              </a:spcAft>
            </a:pPr>
            <a:r>
              <a:rPr lang="en-US" sz="1200" dirty="0">
                <a:latin typeface="Calibri" panose="020F0502020204030204" pitchFamily="34" charset="0"/>
                <a:ea typeface="Calibri" panose="020F0502020204030204" pitchFamily="34" charset="0"/>
                <a:cs typeface="Calibri" panose="020F0502020204030204" pitchFamily="34" charset="0"/>
              </a:rPr>
              <a:t>1 John 3:18-19 ESV - Little children, let us not love in word or talk but in deed and in truth. By this we shall know that we are of the truth and reassure our heart before him;</a:t>
            </a:r>
          </a:p>
          <a:p>
            <a:pPr marL="0" marR="0">
              <a:lnSpc>
                <a:spcPct val="115000"/>
              </a:lnSpc>
              <a:spcAft>
                <a:spcPts val="800"/>
              </a:spcAft>
            </a:pPr>
            <a:r>
              <a:rPr lang="en-US" sz="1200" dirty="0">
                <a:latin typeface="Calibri" panose="020F0502020204030204" pitchFamily="34" charset="0"/>
                <a:ea typeface="Calibri" panose="020F0502020204030204" pitchFamily="34" charset="0"/>
                <a:cs typeface="Calibri" panose="020F0502020204030204" pitchFamily="34" charset="0"/>
              </a:rPr>
              <a:t>2 John 1:2 ESV - because of the truth that abides in us and will be with us forever:</a:t>
            </a:r>
          </a:p>
          <a:p>
            <a:pPr marL="0" marR="0">
              <a:lnSpc>
                <a:spcPct val="115000"/>
              </a:lnSpc>
              <a:spcAft>
                <a:spcPts val="800"/>
              </a:spcAft>
            </a:pPr>
            <a:r>
              <a:rPr lang="en-US" sz="1200" b="1" i="1" dirty="0">
                <a:latin typeface="Calibri" panose="020F0502020204030204" pitchFamily="34" charset="0"/>
                <a:ea typeface="Calibri" panose="020F0502020204030204" pitchFamily="34" charset="0"/>
                <a:cs typeface="Calibri" panose="020F0502020204030204" pitchFamily="34" charset="0"/>
              </a:rPr>
              <a:t>FREE</a:t>
            </a:r>
          </a:p>
          <a:p>
            <a:pPr marL="0" marR="0">
              <a:lnSpc>
                <a:spcPct val="115000"/>
              </a:lnSpc>
              <a:spcAft>
                <a:spcPts val="800"/>
              </a:spcAft>
            </a:pPr>
            <a:r>
              <a:rPr lang="en-US" sz="1200" dirty="0">
                <a:latin typeface="Calibri" panose="020F0502020204030204" pitchFamily="34" charset="0"/>
                <a:ea typeface="Calibri" panose="020F0502020204030204" pitchFamily="34" charset="0"/>
                <a:cs typeface="Calibri" panose="020F0502020204030204" pitchFamily="34" charset="0"/>
              </a:rPr>
              <a:t>Romans 8:2 ESV - For the law of the Spirit of life has set you free in Christ Jesus from the law of sin and death.</a:t>
            </a:r>
          </a:p>
          <a:p>
            <a:pPr marL="0" marR="0">
              <a:lnSpc>
                <a:spcPct val="115000"/>
              </a:lnSpc>
              <a:spcAft>
                <a:spcPts val="800"/>
              </a:spcAft>
            </a:pPr>
            <a:r>
              <a:rPr lang="en-US" sz="1200" dirty="0">
                <a:latin typeface="Calibri" panose="020F0502020204030204" pitchFamily="34" charset="0"/>
                <a:ea typeface="Calibri" panose="020F0502020204030204" pitchFamily="34" charset="0"/>
                <a:cs typeface="Calibri" panose="020F0502020204030204" pitchFamily="34" charset="0"/>
              </a:rPr>
              <a:t>Galatians 5:1 ESV - For freedom Christ has set us free; stand firm therefore, and do not submit again to a yoke of slavery.</a:t>
            </a:r>
          </a:p>
        </p:txBody>
      </p:sp>
      <p:sp>
        <p:nvSpPr>
          <p:cNvPr id="4" name="Slide Number Placeholder 3">
            <a:extLst>
              <a:ext uri="{FF2B5EF4-FFF2-40B4-BE49-F238E27FC236}">
                <a16:creationId xmlns:a16="http://schemas.microsoft.com/office/drawing/2014/main" id="{6B4DB5BD-9C3B-F62D-3942-942552E65E7A}"/>
              </a:ext>
            </a:extLst>
          </p:cNvPr>
          <p:cNvSpPr>
            <a:spLocks noGrp="1"/>
          </p:cNvSpPr>
          <p:nvPr>
            <p:ph type="sldNum" sz="quarter" idx="5"/>
          </p:nvPr>
        </p:nvSpPr>
        <p:spPr/>
        <p:txBody>
          <a:bodyPr/>
          <a:lstStyle/>
          <a:p>
            <a:fld id="{3D321568-D943-4C90-93D2-82904CD4BF7B}" type="slidenum">
              <a:rPr lang="en-US" smtClean="0"/>
              <a:t>11</a:t>
            </a:fld>
            <a:endParaRPr lang="en-US"/>
          </a:p>
        </p:txBody>
      </p:sp>
    </p:spTree>
    <p:extLst>
      <p:ext uri="{BB962C8B-B14F-4D97-AF65-F5344CB8AC3E}">
        <p14:creationId xmlns:p14="http://schemas.microsoft.com/office/powerpoint/2010/main" val="3164154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78AD5-D6F5-0125-F343-1A2CD840E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4BE0A-C9BD-6B53-62E6-A44EB4CAF3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37EFBB-74DB-8F4A-2991-136079C9B37E}"/>
              </a:ext>
            </a:extLst>
          </p:cNvPr>
          <p:cNvSpPr>
            <a:spLocks noGrp="1"/>
          </p:cNvSpPr>
          <p:nvPr>
            <p:ph type="body" idx="1"/>
          </p:nvPr>
        </p:nvSpPr>
        <p:spPr/>
        <p:txBody>
          <a:bodyPr/>
          <a:lstStyle/>
          <a:p>
            <a:pPr marL="0" marR="0">
              <a:lnSpc>
                <a:spcPct val="115000"/>
              </a:lnSpc>
              <a:spcAft>
                <a:spcPts val="800"/>
              </a:spcAft>
            </a:pPr>
            <a:r>
              <a:rPr lang="en-US" sz="1200" i="1" kern="100" baseline="30000" dirty="0">
                <a:effectLst/>
                <a:latin typeface="Calibri" panose="020F0502020204030204" pitchFamily="34" charset="0"/>
                <a:ea typeface="Calibri" panose="020F0502020204030204" pitchFamily="34" charset="0"/>
                <a:cs typeface="Calibri" panose="020F0502020204030204" pitchFamily="34" charset="0"/>
              </a:rPr>
              <a:t>20</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For if, after they have escaped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(fled, got away from)</a:t>
            </a:r>
            <a:r>
              <a:rPr lang="en-US" sz="1200"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the defilements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(moral foulness, pollutions)</a:t>
            </a:r>
            <a:r>
              <a:rPr lang="en-US" sz="1200"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of the world through the knowledge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(they’ve heard it, they know it in their head, but not in their heart)</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of </a:t>
            </a:r>
            <a:r>
              <a:rPr lang="en-US" sz="1200" b="1" i="1" kern="100" dirty="0">
                <a:effectLst/>
                <a:latin typeface="Calibri" panose="020F0502020204030204" pitchFamily="34" charset="0"/>
                <a:ea typeface="Calibri" panose="020F0502020204030204" pitchFamily="34" charset="0"/>
                <a:cs typeface="Calibri" panose="020F0502020204030204" pitchFamily="34" charset="0"/>
              </a:rPr>
              <a:t>our Lord and Savior Jesus Christ</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they are again entangled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(wrapped up in, involved in)</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in them and overcome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(conquered by)</a:t>
            </a:r>
            <a:r>
              <a:rPr lang="en-US" sz="1200"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200"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the last state has become worse for them than the first. </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i="1" kern="100" dirty="0">
                <a:effectLst/>
                <a:latin typeface="Calibri" panose="020F0502020204030204" pitchFamily="34" charset="0"/>
                <a:ea typeface="Calibri" panose="020F0502020204030204" pitchFamily="34" charset="0"/>
                <a:cs typeface="Calibri" panose="020F0502020204030204" pitchFamily="34" charset="0"/>
              </a:rPr>
              <a:t> On the path to knowledge – tasting the truth but not swallowing</a:t>
            </a:r>
          </a:p>
          <a:p>
            <a:pPr marL="0" marR="0">
              <a:lnSpc>
                <a:spcPct val="115000"/>
              </a:lnSpc>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i="1" kern="100" baseline="30000" dirty="0">
                <a:effectLst/>
                <a:latin typeface="Calibri" panose="020F0502020204030204" pitchFamily="34" charset="0"/>
                <a:ea typeface="Calibri" panose="020F0502020204030204" pitchFamily="34" charset="0"/>
                <a:cs typeface="Calibri" panose="020F0502020204030204" pitchFamily="34" charset="0"/>
              </a:rPr>
              <a:t>21</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For it would have been better for them never to have known the way of righteousness than after knowing it to turn back from the holy commandment</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delivered to them. </a:t>
            </a:r>
          </a:p>
          <a:p>
            <a:pPr marL="742950" marR="0" lvl="1" indent="-285750">
              <a:lnSpc>
                <a:spcPct val="115000"/>
              </a:lnSpc>
              <a:spcAft>
                <a:spcPts val="800"/>
              </a:spcAft>
              <a:buFont typeface="Arial" panose="020B0604020202020204" pitchFamily="34" charset="0"/>
              <a:buChar char="•"/>
            </a:pPr>
            <a:r>
              <a:rPr lang="en-US" sz="1200" i="1" kern="100" dirty="0">
                <a:effectLst/>
                <a:latin typeface="Calibri" panose="020F0502020204030204" pitchFamily="34" charset="0"/>
                <a:ea typeface="Calibri" panose="020F0502020204030204" pitchFamily="34" charset="0"/>
                <a:cs typeface="Calibri" panose="020F0502020204030204" pitchFamily="34" charset="0"/>
              </a:rPr>
              <a:t>Your heart becomes colder, your mind more resistant, making it harder to return to the path of truth and true salvation – don’t despair, God will accept anyone who seeks him even if they have left the </a:t>
            </a:r>
          </a:p>
          <a:p>
            <a:pPr marL="742950" marR="0" lvl="1" indent="-285750">
              <a:lnSpc>
                <a:spcPct val="115000"/>
              </a:lnSpc>
              <a:spcAft>
                <a:spcPts val="800"/>
              </a:spcAft>
              <a:buFont typeface="Arial" panose="020B0604020202020204" pitchFamily="34" charset="0"/>
              <a:buChar char="•"/>
            </a:pPr>
            <a:r>
              <a:rPr lang="en-US" sz="1200" i="1" kern="100" dirty="0">
                <a:effectLst/>
                <a:latin typeface="Calibri" panose="020F0502020204030204" pitchFamily="34" charset="0"/>
                <a:ea typeface="Calibri" panose="020F0502020204030204" pitchFamily="34" charset="0"/>
                <a:cs typeface="Calibri" panose="020F0502020204030204" pitchFamily="34" charset="0"/>
              </a:rPr>
              <a:t>The more you know, the more accountable you are – also true for the believer </a:t>
            </a:r>
          </a:p>
          <a:p>
            <a:pPr marL="1200150" marR="0" lvl="2" indent="-285750">
              <a:lnSpc>
                <a:spcPct val="115000"/>
              </a:lnSpc>
              <a:spcAft>
                <a:spcPts val="800"/>
              </a:spcAft>
              <a:buFont typeface="Arial" panose="020B0604020202020204" pitchFamily="34" charset="0"/>
              <a:buChar char="•"/>
            </a:pPr>
            <a:r>
              <a:rPr lang="en-US" sz="1200" b="1" i="1" kern="100" dirty="0">
                <a:effectLst/>
                <a:latin typeface="Calibri" panose="020F0502020204030204" pitchFamily="34" charset="0"/>
                <a:ea typeface="Calibri" panose="020F0502020204030204" pitchFamily="34" charset="0"/>
                <a:cs typeface="Calibri" panose="020F0502020204030204" pitchFamily="34" charset="0"/>
              </a:rPr>
              <a:t>Luke 12:47-48 ESV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And that servant who knew his master's will but did not get ready or act according to his will, will receive a severe beating. But the one who did not know, and did what deserved a beating, will receive a light beating. Everyone to whom much was given, of him much will be required, and from him to whom they entrusted much, they will demand the more.</a:t>
            </a:r>
          </a:p>
          <a:p>
            <a:pPr marL="0" marR="0">
              <a:lnSpc>
                <a:spcPct val="115000"/>
              </a:lnSpc>
              <a:spcAft>
                <a:spcPts val="800"/>
              </a:spcAft>
            </a:pPr>
            <a:endParaRPr lang="en-US" sz="1200" i="1" kern="100" baseline="300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7D52917-C49A-A079-7B22-344E04BE5C08}"/>
              </a:ext>
            </a:extLst>
          </p:cNvPr>
          <p:cNvSpPr>
            <a:spLocks noGrp="1"/>
          </p:cNvSpPr>
          <p:nvPr>
            <p:ph type="sldNum" sz="quarter" idx="5"/>
          </p:nvPr>
        </p:nvSpPr>
        <p:spPr/>
        <p:txBody>
          <a:bodyPr/>
          <a:lstStyle/>
          <a:p>
            <a:fld id="{3D321568-D943-4C90-93D2-82904CD4BF7B}" type="slidenum">
              <a:rPr lang="en-US" smtClean="0"/>
              <a:t>12</a:t>
            </a:fld>
            <a:endParaRPr lang="en-US"/>
          </a:p>
        </p:txBody>
      </p:sp>
    </p:spTree>
    <p:extLst>
      <p:ext uri="{BB962C8B-B14F-4D97-AF65-F5344CB8AC3E}">
        <p14:creationId xmlns:p14="http://schemas.microsoft.com/office/powerpoint/2010/main" val="4143404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FE4D3-09C0-F410-A85B-5D7A235A8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F67ED-05D6-539F-6ED8-6DA777C5B7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2C4666-BD1F-432E-B3D9-216C76FD59B7}"/>
              </a:ext>
            </a:extLst>
          </p:cNvPr>
          <p:cNvSpPr>
            <a:spLocks noGrp="1"/>
          </p:cNvSpPr>
          <p:nvPr>
            <p:ph type="body" idx="1"/>
          </p:nvPr>
        </p:nvSpPr>
        <p:spPr/>
        <p:txBody>
          <a:bodyPr/>
          <a:lstStyle/>
          <a:p>
            <a:pPr marL="0" marR="0">
              <a:lnSpc>
                <a:spcPct val="115000"/>
              </a:lnSpc>
              <a:spcAft>
                <a:spcPts val="800"/>
              </a:spcAft>
            </a:pPr>
            <a:r>
              <a:rPr lang="en-US" sz="1200" i="1" kern="100" baseline="30000" dirty="0">
                <a:effectLst/>
                <a:latin typeface="Times New Roman" panose="02020603050405020304" pitchFamily="18" charset="0"/>
                <a:ea typeface="Aptos" panose="020B0004020202020204" pitchFamily="34" charset="0"/>
                <a:cs typeface="Times New Roman" panose="02020603050405020304" pitchFamily="18" charset="0"/>
              </a:rPr>
              <a:t>22</a:t>
            </a:r>
            <a:r>
              <a:rPr lang="en-US" sz="1200" i="1" kern="100" dirty="0">
                <a:effectLst/>
                <a:latin typeface="Times New Roman" panose="02020603050405020304" pitchFamily="18" charset="0"/>
                <a:ea typeface="Aptos" panose="020B0004020202020204" pitchFamily="34" charset="0"/>
                <a:cs typeface="Times New Roman" panose="02020603050405020304" pitchFamily="18" charset="0"/>
              </a:rPr>
              <a:t> What the true proverb says has happened to them: </a:t>
            </a:r>
            <a:r>
              <a:rPr lang="en-US" sz="1200" i="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"The dog returns to its own vomit, and the sow, after washing herself, returns to wallow in the mire.“</a:t>
            </a:r>
          </a:p>
          <a:p>
            <a:pPr marL="0" marR="0">
              <a:lnSpc>
                <a:spcPct val="115000"/>
              </a:lnSpc>
              <a:spcAft>
                <a:spcPts val="800"/>
              </a:spcAft>
            </a:pPr>
            <a:r>
              <a:rPr lang="en-US" sz="1200" i="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That is the nature of the dog and the sow – they can’t change it.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old must become new.</a:t>
            </a:r>
          </a:p>
          <a:p>
            <a:r>
              <a:rPr lang="en-US" sz="1200" dirty="0">
                <a:latin typeface="Arial" panose="020B0604020202020204" pitchFamily="34" charset="0"/>
                <a:cs typeface="Arial" panose="020B0604020202020204" pitchFamily="34" charset="0"/>
              </a:rPr>
              <a:t>Our nature must be changed and transformed.</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2 Corinthians 5:17 </a:t>
            </a:r>
            <a:r>
              <a:rPr lang="en-US" sz="1200" dirty="0">
                <a:latin typeface="Arial" panose="020B0604020202020204" pitchFamily="34" charset="0"/>
                <a:cs typeface="Arial" panose="020B0604020202020204" pitchFamily="34" charset="0"/>
              </a:rPr>
              <a:t>-  Therefore, if anyone is in Christ, he is a new creation. The old has passed away; behold the new has come.</a:t>
            </a:r>
          </a:p>
          <a:p>
            <a:r>
              <a:rPr lang="en-US" sz="1200" b="1" dirty="0">
                <a:latin typeface="Arial" panose="020B0604020202020204" pitchFamily="34" charset="0"/>
                <a:cs typeface="Arial" panose="020B0604020202020204" pitchFamily="34" charset="0"/>
              </a:rPr>
              <a:t>Romans 12:2 ESV</a:t>
            </a:r>
            <a:r>
              <a:rPr lang="en-US" sz="1200" b="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Do not be conformed to this world, but be transformed by the renewal of your mind, that by testing you may discern what is the will of God, what is good and acceptable and perfect.</a:t>
            </a:r>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2 Corinthians 3:18 ESV </a:t>
            </a:r>
            <a:r>
              <a:rPr lang="en-US" sz="1200" dirty="0">
                <a:latin typeface="Arial" panose="020B0604020202020204" pitchFamily="34" charset="0"/>
                <a:cs typeface="Arial" panose="020B0604020202020204" pitchFamily="34" charset="0"/>
              </a:rPr>
              <a:t>- And we all, with unveiled face, beholding the glory of the Lord, are being transformed into the same image from one degree of glory to another. For this comes from the Lord who is the Spirit.</a:t>
            </a:r>
          </a:p>
        </p:txBody>
      </p:sp>
      <p:sp>
        <p:nvSpPr>
          <p:cNvPr id="4" name="Slide Number Placeholder 3">
            <a:extLst>
              <a:ext uri="{FF2B5EF4-FFF2-40B4-BE49-F238E27FC236}">
                <a16:creationId xmlns:a16="http://schemas.microsoft.com/office/drawing/2014/main" id="{4D9A3774-136F-FD87-8F76-DD75F90945B9}"/>
              </a:ext>
            </a:extLst>
          </p:cNvPr>
          <p:cNvSpPr>
            <a:spLocks noGrp="1"/>
          </p:cNvSpPr>
          <p:nvPr>
            <p:ph type="sldNum" sz="quarter" idx="5"/>
          </p:nvPr>
        </p:nvSpPr>
        <p:spPr/>
        <p:txBody>
          <a:bodyPr/>
          <a:lstStyle/>
          <a:p>
            <a:fld id="{3D321568-D943-4C90-93D2-82904CD4BF7B}" type="slidenum">
              <a:rPr lang="en-US" smtClean="0"/>
              <a:t>13</a:t>
            </a:fld>
            <a:endParaRPr lang="en-US"/>
          </a:p>
        </p:txBody>
      </p:sp>
    </p:spTree>
    <p:extLst>
      <p:ext uri="{BB962C8B-B14F-4D97-AF65-F5344CB8AC3E}">
        <p14:creationId xmlns:p14="http://schemas.microsoft.com/office/powerpoint/2010/main" val="1336049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3A814-C975-8552-F5D6-FF6F183FC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7F441-C70B-CBD5-65DB-34670EA24E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66E39A-E879-8151-7C33-61C4C9130BAA}"/>
              </a:ext>
            </a:extLst>
          </p:cNvPr>
          <p:cNvSpPr>
            <a:spLocks noGrp="1"/>
          </p:cNvSpPr>
          <p:nvPr>
            <p:ph type="body" idx="1"/>
          </p:nvPr>
        </p:nvSpPr>
        <p:spPr/>
        <p:txBody>
          <a:bodyPr/>
          <a:lstStyle/>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1 John 3:4 ESV - Everyone who makes a practice of sinning also practices lawlessness; sin is lawlessness.</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1 John 3:6 ESV - </a:t>
            </a:r>
            <a:r>
              <a:rPr lang="en-US" sz="1200" b="1" kern="100" dirty="0">
                <a:effectLst/>
                <a:latin typeface="Calibri" panose="020F0502020204030204" pitchFamily="34" charset="0"/>
                <a:ea typeface="Calibri" panose="020F0502020204030204" pitchFamily="34" charset="0"/>
                <a:cs typeface="Calibri" panose="020F0502020204030204" pitchFamily="34" charset="0"/>
              </a:rPr>
              <a:t>No one who abides in him keeps on sinning</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b="1" kern="100" dirty="0">
                <a:effectLst/>
                <a:latin typeface="Calibri" panose="020F0502020204030204" pitchFamily="34" charset="0"/>
                <a:ea typeface="Calibri" panose="020F0502020204030204" pitchFamily="34" charset="0"/>
                <a:cs typeface="Calibri" panose="020F0502020204030204" pitchFamily="34" charset="0"/>
              </a:rPr>
              <a:t>no one who keeps on sinning </a:t>
            </a:r>
            <a:r>
              <a:rPr lang="en-US" sz="1200" kern="100" dirty="0">
                <a:effectLst/>
                <a:latin typeface="Calibri" panose="020F0502020204030204" pitchFamily="34" charset="0"/>
                <a:ea typeface="Calibri" panose="020F0502020204030204" pitchFamily="34" charset="0"/>
                <a:cs typeface="Calibri" panose="020F0502020204030204" pitchFamily="34" charset="0"/>
              </a:rPr>
              <a:t>has either seen him or known him.</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1 John 3:7 ESV - Little children, let no one deceive you. Whoever practices righteousness is righteous, as he is righteous.</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1 John 3:8 ESV - </a:t>
            </a:r>
            <a:r>
              <a:rPr lang="en-US" sz="1200" b="1" kern="100" dirty="0">
                <a:effectLst/>
                <a:latin typeface="Calibri" panose="020F0502020204030204" pitchFamily="34" charset="0"/>
                <a:ea typeface="Calibri" panose="020F0502020204030204" pitchFamily="34" charset="0"/>
                <a:cs typeface="Calibri" panose="020F0502020204030204" pitchFamily="34" charset="0"/>
              </a:rPr>
              <a:t>Whoever makes a practice of sinning is of the devil, for the devil has been sinning from the beginning</a:t>
            </a:r>
            <a:r>
              <a:rPr lang="en-US" sz="1200" kern="100" dirty="0">
                <a:effectLst/>
                <a:latin typeface="Calibri" panose="020F0502020204030204" pitchFamily="34" charset="0"/>
                <a:ea typeface="Calibri" panose="020F0502020204030204" pitchFamily="34" charset="0"/>
                <a:cs typeface="Calibri" panose="020F0502020204030204" pitchFamily="34" charset="0"/>
              </a:rPr>
              <a:t>. The reason the Son of God appeared was to destroy the works of the devil.</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1 John 3:9 ESV </a:t>
            </a:r>
            <a:r>
              <a:rPr lang="en-US" sz="1200" b="1" kern="100" dirty="0">
                <a:effectLst/>
                <a:latin typeface="Calibri" panose="020F0502020204030204" pitchFamily="34" charset="0"/>
                <a:ea typeface="Calibri" panose="020F0502020204030204" pitchFamily="34" charset="0"/>
                <a:cs typeface="Calibri" panose="020F0502020204030204" pitchFamily="34" charset="0"/>
              </a:rPr>
              <a:t>- No one born of God makes a practice of sinning</a:t>
            </a:r>
            <a:r>
              <a:rPr lang="en-US" sz="1200" kern="100" dirty="0">
                <a:effectLst/>
                <a:latin typeface="Calibri" panose="020F0502020204030204" pitchFamily="34" charset="0"/>
                <a:ea typeface="Calibri" panose="020F0502020204030204" pitchFamily="34" charset="0"/>
                <a:cs typeface="Calibri" panose="020F0502020204030204" pitchFamily="34" charset="0"/>
              </a:rPr>
              <a:t>, for God's seed abides in him; and he cannot keep on sinning, because he has been born of God.</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1 John 3:10 ESV - </a:t>
            </a:r>
            <a:r>
              <a:rPr lang="en-US" sz="1200" b="1" kern="100" dirty="0">
                <a:effectLst/>
                <a:latin typeface="Calibri" panose="020F0502020204030204" pitchFamily="34" charset="0"/>
                <a:ea typeface="Calibri" panose="020F0502020204030204" pitchFamily="34" charset="0"/>
                <a:cs typeface="Calibri" panose="020F0502020204030204" pitchFamily="34" charset="0"/>
              </a:rPr>
              <a:t>By this it is evident who are the children of God, and who are the children of the devil: </a:t>
            </a:r>
            <a:r>
              <a:rPr lang="en-US" sz="1200" kern="100" dirty="0">
                <a:effectLst/>
                <a:latin typeface="Calibri" panose="020F0502020204030204" pitchFamily="34" charset="0"/>
                <a:ea typeface="Calibri" panose="020F0502020204030204" pitchFamily="34" charset="0"/>
                <a:cs typeface="Calibri" panose="020F0502020204030204" pitchFamily="34" charset="0"/>
              </a:rPr>
              <a:t>whoever does not practice righteousness is not of God, nor is the one who does not love his brother.</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1 john 2:4 1 John 2:3 ESV - And by this we know that we have come to know him, if we keep his commandments.</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1 John 2:4 ESV - Whoever says "I know him" but does not keep his commandments is a liar, and the truth is not in him,</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1 John 2:5 ESV - but whoever keeps his word, in him truly the love of God is perfected. By this we may know that we are in him:</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1 John 2:6 ESV - whoever says he abides in him ought to walk in the same way in which he walked.</a:t>
            </a:r>
          </a:p>
          <a:p>
            <a:pPr marL="0" marR="0">
              <a:lnSpc>
                <a:spcPct val="115000"/>
              </a:lnSpc>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1 John 4:1 ESV - Beloved, do not believe every spirit, but test the spirits to see whether they are from God, for many false prophets have gone out into the world.</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1 John 4:2 ESV - By this you know the Spirit of God: every spirit that confesses that Jesus Christ has come in the flesh is from God,</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1 John 4:3 ESV - and every spirit that does not confess Jesus is not from God. This is the spirit of the antichrist, which you heard was coming and now is in the world already.</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1 John 4:4 ESV - Little children, you are from God and have overcome them, for he who is in you is greater than he who is in the world.</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1 John 4:5 ESV - They are from the world; therefore they speak from the world, and the world listens to them.</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1 John 4:6 ESV - We are from God. Whoever knows God listens to us; whoever is not from God does not listen to us. By this we know the Spirit of truth and the spirit of error.</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1 john 5:18 1 John 5:18 ESV - We know that everyone who has been born of God does not keep on sinning, but he who was born of God protects him, and the evil one does not touch him.</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1 John 5:19 ESV - We know that we are from God, and the whole world lies in the power of the evil one.</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1 John 5:20 ESV - And we know that the Son of God has come and has given us understanding, so that we may know him who is true; and we are in him who is true, in his Son Jesus Christ. He is the true God and eternal life.</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1 John 5:21 ESV - Little children, keep yourselves from idols.</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F9BE6FD-55DA-8DEF-0DB3-98857B1F2ED3}"/>
              </a:ext>
            </a:extLst>
          </p:cNvPr>
          <p:cNvSpPr>
            <a:spLocks noGrp="1"/>
          </p:cNvSpPr>
          <p:nvPr>
            <p:ph type="sldNum" sz="quarter" idx="5"/>
          </p:nvPr>
        </p:nvSpPr>
        <p:spPr/>
        <p:txBody>
          <a:bodyPr/>
          <a:lstStyle/>
          <a:p>
            <a:fld id="{3D321568-D943-4C90-93D2-82904CD4BF7B}" type="slidenum">
              <a:rPr lang="en-US" smtClean="0"/>
              <a:t>14</a:t>
            </a:fld>
            <a:endParaRPr lang="en-US"/>
          </a:p>
        </p:txBody>
      </p:sp>
    </p:spTree>
    <p:extLst>
      <p:ext uri="{BB962C8B-B14F-4D97-AF65-F5344CB8AC3E}">
        <p14:creationId xmlns:p14="http://schemas.microsoft.com/office/powerpoint/2010/main" val="56695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870AB-4A38-45FB-397A-2E067789E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9D9CC-5AC3-A4D3-6421-AE4A89818E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B439E0-57AE-2E65-5983-D584E2B35AF5}"/>
              </a:ext>
            </a:extLst>
          </p:cNvPr>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8F4AECC-7C7A-5155-3D13-A795E4FD10F9}"/>
              </a:ext>
            </a:extLst>
          </p:cNvPr>
          <p:cNvSpPr>
            <a:spLocks noGrp="1"/>
          </p:cNvSpPr>
          <p:nvPr>
            <p:ph type="sldNum" sz="quarter" idx="5"/>
          </p:nvPr>
        </p:nvSpPr>
        <p:spPr/>
        <p:txBody>
          <a:bodyPr/>
          <a:lstStyle/>
          <a:p>
            <a:fld id="{3D321568-D943-4C90-93D2-82904CD4BF7B}" type="slidenum">
              <a:rPr lang="en-US" smtClean="0"/>
              <a:t>15</a:t>
            </a:fld>
            <a:endParaRPr lang="en-US"/>
          </a:p>
        </p:txBody>
      </p:sp>
    </p:spTree>
    <p:extLst>
      <p:ext uri="{BB962C8B-B14F-4D97-AF65-F5344CB8AC3E}">
        <p14:creationId xmlns:p14="http://schemas.microsoft.com/office/powerpoint/2010/main" val="4037103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2ACFA-B181-ED76-96B4-9327DA99A0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0B456-B1F8-9747-6E07-30F9F10673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35DA5D-CA6B-94FB-3F3A-5E8180E37130}"/>
              </a:ext>
            </a:extLst>
          </p:cNvPr>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D520865-D38F-E018-8B6E-66D5B69612F1}"/>
              </a:ext>
            </a:extLst>
          </p:cNvPr>
          <p:cNvSpPr>
            <a:spLocks noGrp="1"/>
          </p:cNvSpPr>
          <p:nvPr>
            <p:ph type="sldNum" sz="quarter" idx="5"/>
          </p:nvPr>
        </p:nvSpPr>
        <p:spPr/>
        <p:txBody>
          <a:bodyPr/>
          <a:lstStyle/>
          <a:p>
            <a:fld id="{3D321568-D943-4C90-93D2-82904CD4BF7B}" type="slidenum">
              <a:rPr lang="en-US" smtClean="0"/>
              <a:t>2</a:t>
            </a:fld>
            <a:endParaRPr lang="en-US"/>
          </a:p>
        </p:txBody>
      </p:sp>
    </p:spTree>
    <p:extLst>
      <p:ext uri="{BB962C8B-B14F-4D97-AF65-F5344CB8AC3E}">
        <p14:creationId xmlns:p14="http://schemas.microsoft.com/office/powerpoint/2010/main" val="302300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9B5A6-E3F6-FEAD-F47C-690F909C9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9C1847-4F22-DEE2-7FBA-AC891281D1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506AFD-FB66-5E2E-954F-995392D681FB}"/>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Negative connotation: “women of the land”  Rebekah to Isaac  Genesis 27:46 I loathe my life because of the Hittite women. If Jacob marries on the Hittite women like these-ONE OF THE WOMEN OF THE LAND, what god will my life be to me?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Dinah was the last child (of the 6 sons) born to Leah – Jacob’s unloved wife (Genesis 30:19) Leah 6 sons, 1 daughter; </a:t>
            </a:r>
            <a:r>
              <a:rPr lang="en-US" dirty="0" err="1">
                <a:latin typeface="Arial" panose="020B0604020202020204" pitchFamily="34" charset="0"/>
                <a:cs typeface="Arial" panose="020B0604020202020204" pitchFamily="34" charset="0"/>
              </a:rPr>
              <a:t>Zilpah</a:t>
            </a:r>
            <a:r>
              <a:rPr lang="en-US" dirty="0">
                <a:latin typeface="Arial" panose="020B0604020202020204" pitchFamily="34" charset="0"/>
                <a:cs typeface="Arial" panose="020B0604020202020204" pitchFamily="34" charset="0"/>
              </a:rPr>
              <a:t> – 2 sons, Rachel – Bilhah 2 sons, then Joseph and Benjamin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After each son was born to Leah – she announced the son’s name and that the child was a blessing from God that would cause her husband, Jacob to honor and love her</a:t>
            </a:r>
          </a:p>
          <a:p>
            <a:r>
              <a:rPr lang="en-US" dirty="0">
                <a:latin typeface="Arial" panose="020B0604020202020204" pitchFamily="34" charset="0"/>
                <a:cs typeface="Arial" panose="020B0604020202020204" pitchFamily="34" charset="0"/>
              </a:rPr>
              <a:t>Nothing is announced after Dinah – no significance to her name, no thanksgiving to God</a:t>
            </a:r>
          </a:p>
          <a:p>
            <a:r>
              <a:rPr lang="en-US" dirty="0">
                <a:latin typeface="Arial" panose="020B0604020202020204" pitchFamily="34" charset="0"/>
                <a:cs typeface="Arial" panose="020B0604020202020204" pitchFamily="34" charset="0"/>
              </a:rPr>
              <a:t>Dinah’s life afterward – all we know for certain is that she was with the family went they went to Egypt  GEN 46:15 – Dinah - listed as </a:t>
            </a:r>
            <a:r>
              <a:rPr lang="en-US" b="1" dirty="0">
                <a:latin typeface="Arial" panose="020B0604020202020204" pitchFamily="34" charset="0"/>
                <a:cs typeface="Arial" panose="020B0604020202020204" pitchFamily="34" charset="0"/>
              </a:rPr>
              <a:t>daughter</a:t>
            </a:r>
            <a:r>
              <a:rPr lang="en-US" dirty="0">
                <a:latin typeface="Arial" panose="020B0604020202020204" pitchFamily="34" charset="0"/>
                <a:cs typeface="Arial" panose="020B0604020202020204" pitchFamily="34" charset="0"/>
              </a:rPr>
              <a:t> of Leah – all the brothers and their children listed, Dinah listed alone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Multiple stories in Jewish writings speculate about Dinah’s final years – married an Egyptian prince, married her brother Simeon, all speculation</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6C1CA26-A791-8424-039F-760E72ACFA40}"/>
              </a:ext>
            </a:extLst>
          </p:cNvPr>
          <p:cNvSpPr>
            <a:spLocks noGrp="1"/>
          </p:cNvSpPr>
          <p:nvPr>
            <p:ph type="sldNum" sz="quarter" idx="5"/>
          </p:nvPr>
        </p:nvSpPr>
        <p:spPr/>
        <p:txBody>
          <a:bodyPr/>
          <a:lstStyle/>
          <a:p>
            <a:fld id="{3D321568-D943-4C90-93D2-82904CD4BF7B}" type="slidenum">
              <a:rPr lang="en-US" smtClean="0"/>
              <a:t>3</a:t>
            </a:fld>
            <a:endParaRPr lang="en-US"/>
          </a:p>
        </p:txBody>
      </p:sp>
    </p:spTree>
    <p:extLst>
      <p:ext uri="{BB962C8B-B14F-4D97-AF65-F5344CB8AC3E}">
        <p14:creationId xmlns:p14="http://schemas.microsoft.com/office/powerpoint/2010/main" val="1837618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C7A65-A496-2A61-2595-EF8B1ED41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0ABD0C-53B9-DFB5-4955-30434DAE9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45E4CE-1082-11C4-C0F4-6EA26BFAF73E}"/>
              </a:ext>
            </a:extLst>
          </p:cNvPr>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Calibri" panose="020F0502020204030204" pitchFamily="34" charset="0"/>
              </a:rPr>
              <a:t>Peter concluded Chapter 1, with a defending the validity and truth of his and the apostles message – they were eyewitnesses, they walked and talked with Jesus during His earthly ministry AND after His death, burial and resurrection.</a:t>
            </a:r>
          </a:p>
          <a:p>
            <a:r>
              <a:rPr lang="en-US" sz="1200" b="1" dirty="0">
                <a:latin typeface="Calibri" panose="020F0502020204030204" pitchFamily="34" charset="0"/>
                <a:ea typeface="Calibri" panose="020F0502020204030204" pitchFamily="34" charset="0"/>
                <a:cs typeface="Calibri" panose="020F0502020204030204" pitchFamily="34" charset="0"/>
              </a:rPr>
              <a:t>UNLIKE the false teachers </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2 Peter 1:16-21</a:t>
            </a:r>
          </a:p>
          <a:p>
            <a:pPr marL="0" marR="0">
              <a:lnSpc>
                <a:spcPct val="115000"/>
              </a:lnSpc>
              <a:spcAft>
                <a:spcPts val="800"/>
              </a:spcAft>
            </a:pP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baseline="30000" dirty="0">
                <a:effectLst/>
                <a:latin typeface="Calibri" panose="020F0502020204030204" pitchFamily="34" charset="0"/>
                <a:ea typeface="Calibri" panose="020F0502020204030204" pitchFamily="34" charset="0"/>
                <a:cs typeface="Calibri" panose="020F0502020204030204" pitchFamily="34" charset="0"/>
              </a:rPr>
              <a:t>16</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For we did not follow cleverly devised myths when we made known to you the power and coming of our Lord Jesus Christ, but we were eyewitnesses of his majesty. </a:t>
            </a:r>
            <a:r>
              <a:rPr lang="en-US" sz="1200" i="1" kern="100" baseline="30000" dirty="0">
                <a:effectLst/>
                <a:latin typeface="Calibri" panose="020F0502020204030204" pitchFamily="34" charset="0"/>
                <a:ea typeface="Calibri" panose="020F0502020204030204" pitchFamily="34" charset="0"/>
                <a:cs typeface="Calibri" panose="020F0502020204030204" pitchFamily="34" charset="0"/>
              </a:rPr>
              <a:t>17</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For when he received honor and glory from God the Father, and the voice was borne to him by the Majestic Glory, "This is my beloved Son, with whom I am well pleased," </a:t>
            </a:r>
            <a:r>
              <a:rPr lang="en-US" sz="1200" i="1" kern="100" baseline="30000" dirty="0">
                <a:effectLst/>
                <a:latin typeface="Calibri" panose="020F0502020204030204" pitchFamily="34" charset="0"/>
                <a:ea typeface="Calibri" panose="020F0502020204030204" pitchFamily="34" charset="0"/>
                <a:cs typeface="Calibri" panose="020F0502020204030204" pitchFamily="34" charset="0"/>
              </a:rPr>
              <a:t>18</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we ourselves heard this very voice borne from heaven, for we were with him on the holy mountain.</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baseline="30000" dirty="0">
                <a:effectLst/>
                <a:latin typeface="Calibri" panose="020F0502020204030204" pitchFamily="34" charset="0"/>
                <a:ea typeface="Calibri" panose="020F0502020204030204" pitchFamily="34" charset="0"/>
                <a:cs typeface="Calibri" panose="020F0502020204030204" pitchFamily="34" charset="0"/>
              </a:rPr>
              <a:t>19</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And we have the prophetic word more fully confirmed, to which you will do well to pay attention as to a lamp shining in a dark place, until the day dawns and the morning star rises in your hearts, </a:t>
            </a:r>
            <a:r>
              <a:rPr lang="en-US" sz="1200" i="1" kern="100" baseline="30000" dirty="0">
                <a:effectLst/>
                <a:latin typeface="Calibri" panose="020F0502020204030204" pitchFamily="34" charset="0"/>
                <a:ea typeface="Calibri" panose="020F0502020204030204" pitchFamily="34" charset="0"/>
                <a:cs typeface="Calibri" panose="020F0502020204030204" pitchFamily="34" charset="0"/>
              </a:rPr>
              <a:t>20</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knowing this first of all, that no prophecy of Scripture comes from someone's own interpretation. </a:t>
            </a:r>
            <a:r>
              <a:rPr lang="en-US" sz="1200" i="1" kern="100" baseline="30000" dirty="0">
                <a:effectLst/>
                <a:latin typeface="Calibri" panose="020F0502020204030204" pitchFamily="34" charset="0"/>
                <a:ea typeface="Calibri" panose="020F0502020204030204" pitchFamily="34" charset="0"/>
                <a:cs typeface="Calibri" panose="020F0502020204030204" pitchFamily="34" charset="0"/>
              </a:rPr>
              <a:t>21</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For no prophecy was ever produced by the will of man, but men spoke from God as they were carried along by the Holy Spirit.“</a:t>
            </a:r>
          </a:p>
          <a:p>
            <a:pPr marL="0" marR="0">
              <a:lnSpc>
                <a:spcPct val="115000"/>
              </a:lnSpc>
              <a:spcAft>
                <a:spcPts val="800"/>
              </a:spcAft>
            </a:pPr>
            <a:endParaRPr lang="en-US" sz="1800" i="1" kern="100" dirty="0">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F72324A-3F1E-0A6E-91F4-69D0FAD5F22B}"/>
              </a:ext>
            </a:extLst>
          </p:cNvPr>
          <p:cNvSpPr>
            <a:spLocks noGrp="1"/>
          </p:cNvSpPr>
          <p:nvPr>
            <p:ph type="sldNum" sz="quarter" idx="5"/>
          </p:nvPr>
        </p:nvSpPr>
        <p:spPr/>
        <p:txBody>
          <a:bodyPr/>
          <a:lstStyle/>
          <a:p>
            <a:fld id="{3D321568-D943-4C90-93D2-82904CD4BF7B}" type="slidenum">
              <a:rPr lang="en-US" smtClean="0"/>
              <a:t>4</a:t>
            </a:fld>
            <a:endParaRPr lang="en-US"/>
          </a:p>
        </p:txBody>
      </p:sp>
    </p:spTree>
    <p:extLst>
      <p:ext uri="{BB962C8B-B14F-4D97-AF65-F5344CB8AC3E}">
        <p14:creationId xmlns:p14="http://schemas.microsoft.com/office/powerpoint/2010/main" val="2384415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DE442-3BCE-4EDA-ED2D-D1A9D7D85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C95A5-B5C2-D67B-D5CD-BE2558CF4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C4AA1B-29C1-48C6-A9B2-AD7325878F5A}"/>
              </a:ext>
            </a:extLst>
          </p:cNvPr>
          <p:cNvSpPr>
            <a:spLocks noGrp="1"/>
          </p:cNvSpPr>
          <p:nvPr>
            <p:ph type="body" idx="1"/>
          </p:nvPr>
        </p:nvSpPr>
        <p:spPr/>
        <p:txBody>
          <a:bodyPr/>
          <a:lstStyle/>
          <a:p>
            <a:pPr marL="0" marR="0">
              <a:lnSpc>
                <a:spcPct val="115000"/>
              </a:lnSpc>
              <a:spcAft>
                <a:spcPts val="800"/>
              </a:spcAft>
            </a:pPr>
            <a:r>
              <a:rPr lang="en-US" sz="1200" b="1" kern="100" dirty="0">
                <a:effectLst/>
                <a:latin typeface="Calibri" panose="020F0502020204030204" pitchFamily="34" charset="0"/>
                <a:ea typeface="Calibri" panose="020F0502020204030204" pitchFamily="34" charset="0"/>
                <a:cs typeface="Calibri" panose="020F0502020204030204" pitchFamily="34" charset="0"/>
              </a:rPr>
              <a:t>BUT </a:t>
            </a:r>
            <a:r>
              <a:rPr lang="en-US" sz="1200" b="0" kern="100" dirty="0">
                <a:effectLst/>
                <a:latin typeface="Calibri" panose="020F0502020204030204" pitchFamily="34" charset="0"/>
                <a:ea typeface="Calibri" panose="020F0502020204030204" pitchFamily="34" charset="0"/>
                <a:cs typeface="Calibri" panose="020F0502020204030204" pitchFamily="34" charset="0"/>
              </a:rPr>
              <a:t> V.1 </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But </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false prophets</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also arose among the people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(reference to the false prophets of the OT)</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15000"/>
              </a:lnSpc>
              <a:spcAft>
                <a:spcPts val="800"/>
              </a:spcAft>
            </a:pPr>
            <a:r>
              <a:rPr lang="en-US" sz="1200" b="0" i="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Lamentations 2:14 ESV - Your prophets have seen for you false and deceptive visions; they have not exposed your iniquity to restore your fortunes, but have seen for you oracles that are false and misleading.</a:t>
            </a:r>
          </a:p>
          <a:p>
            <a:pPr marL="0" marR="0">
              <a:lnSpc>
                <a:spcPct val="115000"/>
              </a:lnSpc>
              <a:spcAft>
                <a:spcPts val="800"/>
              </a:spcAft>
            </a:pPr>
            <a:r>
              <a:rPr lang="en-US" sz="1200" b="0" i="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Ezekiel 13:9 ESV - My hand will be against the prophets who see false visions and who give lying divinations. They shall not be in the council of my people, nor be enrolled in the register of the house of Israel, nor shall they enter the land of Israel. And you shall know that I am the Lord GOD.</a:t>
            </a:r>
          </a:p>
          <a:p>
            <a:pPr marL="0" marR="0">
              <a:lnSpc>
                <a:spcPct val="115000"/>
              </a:lnSpc>
              <a:spcAft>
                <a:spcPts val="800"/>
              </a:spcAft>
            </a:pPr>
            <a:r>
              <a:rPr lang="en-US" sz="1200" b="0" i="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Ezekiel 22:28 ESV - And her prophets have smeared whitewash for them, seeing false visions and divining lies for them, saying, 'Thus says the Lord GOD,' when the LORD has not spoken.</a:t>
            </a:r>
          </a:p>
          <a:p>
            <a:pPr marL="0" marR="0">
              <a:lnSpc>
                <a:spcPct val="115000"/>
              </a:lnSpc>
              <a:spcAft>
                <a:spcPts val="800"/>
              </a:spcAft>
            </a:pPr>
            <a:r>
              <a:rPr lang="en-US" sz="1200" i="1" kern="100" dirty="0">
                <a:effectLst/>
                <a:latin typeface="Calibri" panose="020F0502020204030204" pitchFamily="34" charset="0"/>
                <a:ea typeface="Calibri" panose="020F0502020204030204" pitchFamily="34" charset="0"/>
                <a:cs typeface="Calibri" panose="020F0502020204030204" pitchFamily="34" charset="0"/>
              </a:rPr>
              <a:t>just as there will be false teachers among you, who will </a:t>
            </a:r>
            <a:r>
              <a:rPr lang="en-US" sz="1200" b="1" i="1" kern="100" dirty="0">
                <a:effectLst/>
                <a:latin typeface="Calibri" panose="020F0502020204030204" pitchFamily="34" charset="0"/>
                <a:ea typeface="Calibri" panose="020F0502020204030204" pitchFamily="34" charset="0"/>
                <a:cs typeface="Calibri" panose="020F0502020204030204" pitchFamily="34" charset="0"/>
              </a:rPr>
              <a:t>secretly bring in destructive heresies</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(reference to the deceptive and destructive, ruinous nature of the prophecies)</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even denying the Master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(Jesus)</a:t>
            </a:r>
            <a:r>
              <a:rPr lang="en-US" sz="1200"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who bought them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(Christ died for all on the cross – He purchased our salvation with His blood – BUT it is not forced upon anyone – and if it is rejected or accepted under any terms besides God’s, salvation was not received/applied)</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bringing upon themselves swift destruction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(to perish, ruin, death, waste)</a:t>
            </a:r>
            <a:r>
              <a:rPr lang="en-US" sz="1200" i="1" kern="100" dirty="0">
                <a:effectLst/>
                <a:latin typeface="Calibri" panose="020F0502020204030204" pitchFamily="34" charset="0"/>
                <a:ea typeface="Calibri" panose="020F0502020204030204" pitchFamily="34" charset="0"/>
                <a:cs typeface="Calibri" panose="020F0502020204030204" pitchFamily="34" charset="0"/>
              </a:rPr>
              <a:t>.</a:t>
            </a:r>
          </a:p>
          <a:p>
            <a:pPr marL="0" marR="0">
              <a:lnSpc>
                <a:spcPct val="115000"/>
              </a:lnSpc>
              <a:spcAft>
                <a:spcPts val="800"/>
              </a:spcAft>
            </a:pPr>
            <a:r>
              <a:rPr lang="en-US" sz="1200" i="1" kern="100" dirty="0">
                <a:solidFill>
                  <a:srgbClr val="215F9A"/>
                </a:solidFill>
                <a:effectLst/>
                <a:latin typeface="Calibri" panose="020F0502020204030204" pitchFamily="34" charset="0"/>
                <a:ea typeface="Calibri" panose="020F0502020204030204" pitchFamily="34" charset="0"/>
                <a:cs typeface="Calibri" panose="020F0502020204030204" pitchFamily="34" charset="0"/>
              </a:rPr>
              <a:t>	</a:t>
            </a:r>
            <a:r>
              <a:rPr lang="en-US" sz="1200" kern="100" dirty="0">
                <a:solidFill>
                  <a:srgbClr val="215F9A"/>
                </a:solidFill>
                <a:effectLst/>
                <a:latin typeface="Calibri" panose="020F0502020204030204" pitchFamily="34" charset="0"/>
                <a:ea typeface="Calibri" panose="020F0502020204030204" pitchFamily="34" charset="0"/>
                <a:cs typeface="Calibri" panose="020F0502020204030204" pitchFamily="34" charset="0"/>
              </a:rPr>
              <a:t>False claims of being believers – apostates who brough judgment upon themselves</a:t>
            </a:r>
          </a:p>
          <a:p>
            <a:pPr marL="0" marR="0">
              <a:lnSpc>
                <a:spcPct val="115000"/>
              </a:lnSpc>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i="1" kern="100" dirty="0">
                <a:effectLst/>
                <a:latin typeface="Calibri" panose="020F0502020204030204" pitchFamily="34" charset="0"/>
                <a:ea typeface="Calibri" panose="020F0502020204030204" pitchFamily="34" charset="0"/>
                <a:cs typeface="Calibri" panose="020F0502020204030204" pitchFamily="34" charset="0"/>
              </a:rPr>
              <a:t>V.2 – And many will follow their sensuality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message of the false prophets is seductive, appealing, enticing – many of the new believers came out of idol worship which included sensual/sexual/immoral practices in its worship)</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Because of them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false prophets)</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the way of truth will be </a:t>
            </a:r>
            <a:r>
              <a:rPr lang="en-US" sz="1200" b="1" i="1" kern="100" dirty="0">
                <a:effectLst/>
                <a:latin typeface="Calibri" panose="020F0502020204030204" pitchFamily="34" charset="0"/>
                <a:ea typeface="Calibri" panose="020F0502020204030204" pitchFamily="34" charset="0"/>
                <a:cs typeface="Calibri" panose="020F0502020204030204" pitchFamily="34" charset="0"/>
              </a:rPr>
              <a:t>blasphemed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(spoken evil of, railed on, reviled, reproached)</a:t>
            </a:r>
            <a:r>
              <a:rPr lang="en-US" sz="1200" i="1" kern="100" dirty="0">
                <a:effectLst/>
                <a:latin typeface="Calibri" panose="020F0502020204030204" pitchFamily="34" charset="0"/>
                <a:ea typeface="Calibri" panose="020F0502020204030204" pitchFamily="34" charset="0"/>
                <a:cs typeface="Calibri" panose="020F0502020204030204" pitchFamily="34" charset="0"/>
              </a:rPr>
              <a:t>.</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a:solidFill>
                  <a:srgbClr val="215F9A"/>
                </a:solidFill>
                <a:effectLst/>
                <a:latin typeface="Calibri" panose="020F0502020204030204" pitchFamily="34" charset="0"/>
                <a:ea typeface="Calibri" panose="020F0502020204030204" pitchFamily="34" charset="0"/>
                <a:cs typeface="Calibri" panose="020F0502020204030204" pitchFamily="34" charset="0"/>
              </a:rPr>
              <a:t>G766 – sensuality: unbridled lust, excess, licentiousness, lasciviousness, outrageousness, wantonness, shamelessness, insolence</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0"/>
              </a:spcAft>
            </a:pPr>
            <a:r>
              <a:rPr lang="en-US" sz="1200" kern="100" dirty="0">
                <a:solidFill>
                  <a:srgbClr val="215F9A"/>
                </a:solidFill>
                <a:effectLst/>
                <a:latin typeface="Calibri" panose="020F0502020204030204" pitchFamily="34" charset="0"/>
                <a:ea typeface="Calibri" panose="020F0502020204030204" pitchFamily="34" charset="0"/>
                <a:cs typeface="Calibri" panose="020F0502020204030204" pitchFamily="34" charset="0"/>
              </a:rPr>
              <a:t>	Merriam-Webster: Sensuality – relating to or consisting in the gratification of the senses or the indulgence of appetite; sensory; devoted to or preoccupied with the senses or appetites; voluptuous; deficient in moral, spiritual, or intellectual interests</a:t>
            </a:r>
          </a:p>
          <a:p>
            <a:pPr marL="0" marR="0">
              <a:lnSpc>
                <a:spcPct val="115000"/>
              </a:lnSpc>
              <a:spcAft>
                <a:spcPts val="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0"/>
              </a:spcAft>
            </a:pPr>
            <a:r>
              <a:rPr lang="en-US" sz="1200" i="1" kern="100" dirty="0">
                <a:effectLst/>
                <a:latin typeface="Calibri" panose="020F0502020204030204" pitchFamily="34" charset="0"/>
                <a:ea typeface="Calibri" panose="020F0502020204030204" pitchFamily="34" charset="0"/>
                <a:cs typeface="Calibri" panose="020F0502020204030204" pitchFamily="34" charset="0"/>
              </a:rPr>
              <a:t>V.3 – And in their </a:t>
            </a:r>
            <a:r>
              <a:rPr lang="en-US" sz="1200" b="1" i="1" kern="100" dirty="0">
                <a:effectLst/>
                <a:latin typeface="Calibri" panose="020F0502020204030204" pitchFamily="34" charset="0"/>
                <a:ea typeface="Calibri" panose="020F0502020204030204" pitchFamily="34" charset="0"/>
                <a:cs typeface="Calibri" panose="020F0502020204030204" pitchFamily="34" charset="0"/>
              </a:rPr>
              <a:t>greed</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(avarice, extreme greed, , they will </a:t>
            </a:r>
            <a:r>
              <a:rPr lang="en-US" sz="1200" b="1" i="1" kern="100" dirty="0">
                <a:effectLst/>
                <a:latin typeface="Calibri" panose="020F0502020204030204" pitchFamily="34" charset="0"/>
                <a:ea typeface="Calibri" panose="020F0502020204030204" pitchFamily="34" charset="0"/>
                <a:cs typeface="Calibri" panose="020F0502020204030204" pitchFamily="34" charset="0"/>
              </a:rPr>
              <a:t>exploit you</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(use you, trying to get you to “buy” into, tricked into agreeing with)</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with </a:t>
            </a:r>
            <a:r>
              <a:rPr lang="en-US" sz="1200" b="1" i="1" kern="100" dirty="0">
                <a:effectLst/>
                <a:latin typeface="Calibri" panose="020F0502020204030204" pitchFamily="34" charset="0"/>
                <a:ea typeface="Calibri" panose="020F0502020204030204" pitchFamily="34" charset="0"/>
                <a:cs typeface="Calibri" panose="020F0502020204030204" pitchFamily="34" charset="0"/>
              </a:rPr>
              <a:t>false words</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(lies)</a:t>
            </a:r>
            <a:r>
              <a:rPr lang="en-US" sz="1200" b="1"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200"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Their condemnation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(judgment, the sentence of a judge, the punishment in a guilty sentence)</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from long ago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(of old, a long time)</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is not idle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(not to be delayed)</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and their destruction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(to</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perish, ruin, death, waste)</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is not asleep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(delayed or slumbering)</a:t>
            </a:r>
            <a:r>
              <a:rPr lang="en-US" sz="1200" i="1" kern="100" dirty="0">
                <a:effectLst/>
                <a:latin typeface="Calibri" panose="020F0502020204030204" pitchFamily="34" charset="0"/>
                <a:ea typeface="Calibri" panose="020F0502020204030204" pitchFamily="34" charset="0"/>
                <a:cs typeface="Calibri" panose="020F0502020204030204" pitchFamily="34" charset="0"/>
              </a:rPr>
              <a:t>.</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15000"/>
              </a:lnSpc>
              <a:spcAft>
                <a:spcPts val="0"/>
              </a:spcAft>
            </a:pPr>
            <a:r>
              <a:rPr lang="en-US" sz="1200" b="1" i="1" kern="100" dirty="0">
                <a:effectLst/>
                <a:latin typeface="Calibri" panose="020F0502020204030204" pitchFamily="34" charset="0"/>
                <a:ea typeface="Calibri" panose="020F0502020204030204" pitchFamily="34" charset="0"/>
                <a:cs typeface="Calibri" panose="020F0502020204030204" pitchFamily="34" charset="0"/>
              </a:rPr>
              <a:t>NIV-</a:t>
            </a:r>
            <a:r>
              <a:rPr lang="en-US" sz="1200" i="1" kern="100" dirty="0">
                <a:effectLst/>
                <a:latin typeface="Calibri" panose="020F0502020204030204" pitchFamily="34" charset="0"/>
                <a:ea typeface="Calibri" panose="020F0502020204030204" pitchFamily="34" charset="0"/>
                <a:cs typeface="Calibri" panose="020F0502020204030204" pitchFamily="34" charset="0"/>
              </a:rPr>
              <a:t>“And through </a:t>
            </a:r>
            <a:r>
              <a:rPr lang="en-US" sz="1200" b="1" i="1" kern="100" dirty="0">
                <a:effectLst/>
                <a:latin typeface="Calibri" panose="020F0502020204030204" pitchFamily="34" charset="0"/>
                <a:ea typeface="Calibri" panose="020F0502020204030204" pitchFamily="34" charset="0"/>
                <a:cs typeface="Calibri" panose="020F0502020204030204" pitchFamily="34" charset="0"/>
              </a:rPr>
              <a:t>covetousness</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shall they with </a:t>
            </a:r>
            <a:r>
              <a:rPr lang="en-US" sz="1200" b="1" i="1" kern="100" dirty="0">
                <a:effectLst/>
                <a:latin typeface="Calibri" panose="020F0502020204030204" pitchFamily="34" charset="0"/>
                <a:ea typeface="Calibri" panose="020F0502020204030204" pitchFamily="34" charset="0"/>
                <a:cs typeface="Calibri" panose="020F0502020204030204" pitchFamily="34" charset="0"/>
              </a:rPr>
              <a:t>feigned words</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make </a:t>
            </a:r>
            <a:r>
              <a:rPr lang="en-US" sz="1200" b="1" i="1" kern="100" dirty="0">
                <a:effectLst/>
                <a:latin typeface="Calibri" panose="020F0502020204030204" pitchFamily="34" charset="0"/>
                <a:ea typeface="Calibri" panose="020F0502020204030204" pitchFamily="34" charset="0"/>
                <a:cs typeface="Calibri" panose="020F0502020204030204" pitchFamily="34" charset="0"/>
              </a:rPr>
              <a:t>merchandise</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of you: whose judgment now of a long time </a:t>
            </a:r>
            <a:r>
              <a:rPr lang="en-US" sz="1200" i="1" kern="100" dirty="0" err="1">
                <a:effectLst/>
                <a:latin typeface="Calibri" panose="020F0502020204030204" pitchFamily="34" charset="0"/>
                <a:ea typeface="Calibri" panose="020F0502020204030204" pitchFamily="34" charset="0"/>
                <a:cs typeface="Calibri" panose="020F0502020204030204" pitchFamily="34" charset="0"/>
              </a:rPr>
              <a:t>lingereth</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not, and their damnation </a:t>
            </a:r>
            <a:r>
              <a:rPr lang="en-US" sz="1200" i="1" kern="100" dirty="0" err="1">
                <a:effectLst/>
                <a:latin typeface="Calibri" panose="020F0502020204030204" pitchFamily="34" charset="0"/>
                <a:ea typeface="Calibri" panose="020F0502020204030204" pitchFamily="34" charset="0"/>
                <a:cs typeface="Calibri" panose="020F0502020204030204" pitchFamily="34" charset="0"/>
              </a:rPr>
              <a:t>slumbereth</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not.” 2:3</a:t>
            </a:r>
          </a:p>
          <a:p>
            <a:pPr marL="457200" marR="0">
              <a:lnSpc>
                <a:spcPct val="115000"/>
              </a:lnSpc>
              <a:spcAft>
                <a:spcPts val="0"/>
              </a:spcAft>
            </a:pPr>
            <a:endParaRPr lang="en-US" sz="1200" i="1"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0"/>
              </a:spcAft>
            </a:pPr>
            <a:r>
              <a:rPr lang="en-US" sz="1200" b="1"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CHRIST’S WARNINGS</a:t>
            </a:r>
          </a:p>
          <a:p>
            <a:pPr marL="0" marR="0">
              <a:lnSpc>
                <a:spcPct val="115000"/>
              </a:lnSpc>
              <a:spcAft>
                <a:spcPts val="0"/>
              </a:spcAft>
            </a:pPr>
            <a:r>
              <a:rPr lang="en-US" sz="1200" b="1" i="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Matthew 7:15 ESV </a:t>
            </a:r>
            <a:r>
              <a:rPr lang="en-US" sz="1200" b="0" i="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"Beware of false prophets, who come to you in sheep's clothing but inwardly are ravenous wolves.</a:t>
            </a:r>
          </a:p>
          <a:p>
            <a:pPr marL="0" marR="0">
              <a:lnSpc>
                <a:spcPct val="115000"/>
              </a:lnSpc>
              <a:spcAft>
                <a:spcPts val="0"/>
              </a:spcAft>
            </a:pPr>
            <a:r>
              <a:rPr lang="en-US" sz="1200" b="1" i="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Matthew 24:11 ESV </a:t>
            </a:r>
            <a:r>
              <a:rPr lang="en-US" sz="1200" b="0" i="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many false prophets will arise and lead many astray.</a:t>
            </a:r>
          </a:p>
          <a:p>
            <a:pPr marL="0" marR="0">
              <a:lnSpc>
                <a:spcPct val="115000"/>
              </a:lnSpc>
              <a:spcAft>
                <a:spcPts val="0"/>
              </a:spcAft>
            </a:pPr>
            <a:r>
              <a:rPr lang="en-US" sz="1200" b="1" i="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Matthew 24:24 ESV </a:t>
            </a:r>
            <a:r>
              <a:rPr lang="en-US" sz="1200" b="0" i="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For false </a:t>
            </a:r>
            <a:r>
              <a:rPr lang="en-US" sz="1200" b="0" i="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christs</a:t>
            </a:r>
            <a:r>
              <a:rPr lang="en-US" sz="1200" b="0" i="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false prophets will arise and perform great signs and wonders, so as to lead astray, if possible, even the elect.</a:t>
            </a:r>
          </a:p>
          <a:p>
            <a:pPr marL="0" marR="0">
              <a:lnSpc>
                <a:spcPct val="115000"/>
              </a:lnSpc>
              <a:spcAft>
                <a:spcPts val="0"/>
              </a:spcAft>
            </a:pPr>
            <a:r>
              <a:rPr lang="en-US" sz="1200" b="1" i="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Mark 13:22 ESV </a:t>
            </a:r>
            <a:r>
              <a:rPr lang="en-US" sz="1200" b="0" i="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For false </a:t>
            </a:r>
            <a:r>
              <a:rPr lang="en-US" sz="1200" b="0" i="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christs</a:t>
            </a:r>
            <a:r>
              <a:rPr lang="en-US" sz="1200" b="0" i="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false prophets will arise and perform signs and wonders, to lead astray, if possible, the elect.</a:t>
            </a:r>
          </a:p>
          <a:p>
            <a:pPr marL="0" marR="0">
              <a:lnSpc>
                <a:spcPct val="115000"/>
              </a:lnSpc>
              <a:spcAft>
                <a:spcPts val="0"/>
              </a:spcAft>
            </a:pPr>
            <a:r>
              <a:rPr lang="en-US" sz="1200" b="1" i="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John 4:1 ESV </a:t>
            </a:r>
            <a:r>
              <a:rPr lang="en-US" sz="1200" b="0" i="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Beloved, do not believe every spirit, but test the spirits to see whether they are from God, for many false prophets have gone out into the world.</a:t>
            </a:r>
          </a:p>
          <a:p>
            <a:pPr marL="457200" marR="0">
              <a:lnSpc>
                <a:spcPct val="115000"/>
              </a:lnSpc>
              <a:spcAft>
                <a:spcPts val="800"/>
              </a:spcAft>
            </a:pPr>
            <a:endParaRPr lang="en-US" sz="1200" b="1" i="1" kern="100" dirty="0">
              <a:solidFill>
                <a:srgbClr val="215F9A"/>
              </a:solidFill>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4ADEDF8-0917-6678-6122-874B5ACC8E32}"/>
              </a:ext>
            </a:extLst>
          </p:cNvPr>
          <p:cNvSpPr>
            <a:spLocks noGrp="1"/>
          </p:cNvSpPr>
          <p:nvPr>
            <p:ph type="sldNum" sz="quarter" idx="5"/>
          </p:nvPr>
        </p:nvSpPr>
        <p:spPr/>
        <p:txBody>
          <a:bodyPr/>
          <a:lstStyle/>
          <a:p>
            <a:fld id="{3D321568-D943-4C90-93D2-82904CD4BF7B}" type="slidenum">
              <a:rPr lang="en-US" smtClean="0"/>
              <a:t>5</a:t>
            </a:fld>
            <a:endParaRPr lang="en-US"/>
          </a:p>
        </p:txBody>
      </p:sp>
    </p:spTree>
    <p:extLst>
      <p:ext uri="{BB962C8B-B14F-4D97-AF65-F5344CB8AC3E}">
        <p14:creationId xmlns:p14="http://schemas.microsoft.com/office/powerpoint/2010/main" val="3713740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8E6EF-E737-E632-A80B-0B5EF2BD51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B698B3-3C2E-64F8-6E1A-47FB6C856D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F7EF52-C758-110E-A9CE-5B0BBC96C5F1}"/>
              </a:ext>
            </a:extLst>
          </p:cNvPr>
          <p:cNvSpPr>
            <a:spLocks noGrp="1"/>
          </p:cNvSpPr>
          <p:nvPr>
            <p:ph type="body" idx="1"/>
          </p:nvPr>
        </p:nvSpPr>
        <p:spPr/>
        <p:txBody>
          <a:bodyPr/>
          <a:lstStyle/>
          <a:p>
            <a:pPr>
              <a:spcAft>
                <a:spcPts val="800"/>
              </a:spcAft>
            </a:pPr>
            <a:r>
              <a:rPr lang="en-US" sz="1200" i="1" baseline="0" dirty="0">
                <a:effectLst/>
                <a:latin typeface="Calibri" panose="020F0502020204030204" pitchFamily="34" charset="0"/>
                <a:ea typeface="Calibri" panose="020F0502020204030204" pitchFamily="34" charset="0"/>
                <a:cs typeface="Calibri" panose="020F0502020204030204" pitchFamily="34" charset="0"/>
              </a:rPr>
              <a:t>V.4 </a:t>
            </a:r>
            <a:r>
              <a:rPr lang="en-US" sz="1200" i="1" baseline="30000" dirty="0">
                <a:effectLst/>
                <a:latin typeface="Calibri" panose="020F0502020204030204" pitchFamily="34" charset="0"/>
                <a:ea typeface="Calibri" panose="020F0502020204030204" pitchFamily="34" charset="0"/>
                <a:cs typeface="Calibri" panose="020F0502020204030204" pitchFamily="34" charset="0"/>
              </a:rPr>
              <a:t>- </a:t>
            </a:r>
            <a:r>
              <a:rPr lang="en-US" sz="1200" i="1" dirty="0">
                <a:effectLst/>
                <a:latin typeface="Calibri" panose="020F0502020204030204" pitchFamily="34" charset="0"/>
                <a:ea typeface="Calibri" panose="020F0502020204030204" pitchFamily="34" charset="0"/>
                <a:cs typeface="Calibri" panose="020F0502020204030204" pitchFamily="34" charset="0"/>
              </a:rPr>
              <a:t>For if God did not </a:t>
            </a:r>
            <a:r>
              <a:rPr lang="en-US" sz="1200" b="1" i="1" dirty="0">
                <a:effectLst/>
                <a:latin typeface="Calibri" panose="020F0502020204030204" pitchFamily="34" charset="0"/>
                <a:ea typeface="Calibri" panose="020F0502020204030204" pitchFamily="34" charset="0"/>
                <a:cs typeface="Calibri" panose="020F0502020204030204" pitchFamily="34" charset="0"/>
              </a:rPr>
              <a:t>spare angels </a:t>
            </a:r>
            <a:r>
              <a:rPr lang="en-US" sz="1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(rebelled against God along with Satan)</a:t>
            </a:r>
            <a:r>
              <a:rPr lang="en-US" sz="1200" i="1" dirty="0">
                <a:effectLst/>
                <a:latin typeface="Calibri" panose="020F0502020204030204" pitchFamily="34" charset="0"/>
                <a:ea typeface="Calibri" panose="020F0502020204030204" pitchFamily="34" charset="0"/>
                <a:cs typeface="Calibri" panose="020F0502020204030204" pitchFamily="34" charset="0"/>
              </a:rPr>
              <a:t> when they sinned, but cast them into hell and committed them to chains of gloomy darkness to be kept until the judgment;</a:t>
            </a:r>
          </a:p>
          <a:p>
            <a:pPr>
              <a:spcAft>
                <a:spcPts val="800"/>
              </a:spcAft>
            </a:pPr>
            <a:endParaRPr lang="en-US" sz="1200" i="1" dirty="0">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n-US" sz="1200" i="1" baseline="0" dirty="0">
                <a:effectLst/>
                <a:latin typeface="Calibri" panose="020F0502020204030204" pitchFamily="34" charset="0"/>
                <a:ea typeface="Calibri" panose="020F0502020204030204" pitchFamily="34" charset="0"/>
                <a:cs typeface="Calibri" panose="020F0502020204030204" pitchFamily="34" charset="0"/>
              </a:rPr>
              <a:t>V.5 </a:t>
            </a:r>
            <a:r>
              <a:rPr lang="en-US" sz="1200" i="1" baseline="30000" dirty="0">
                <a:effectLst/>
                <a:latin typeface="Calibri" panose="020F0502020204030204" pitchFamily="34" charset="0"/>
                <a:ea typeface="Calibri" panose="020F0502020204030204" pitchFamily="34" charset="0"/>
                <a:cs typeface="Calibri" panose="020F0502020204030204" pitchFamily="34" charset="0"/>
              </a:rPr>
              <a:t>- </a:t>
            </a:r>
            <a:r>
              <a:rPr lang="en-US" sz="1200" i="1" dirty="0">
                <a:effectLst/>
                <a:latin typeface="Calibri" panose="020F0502020204030204" pitchFamily="34" charset="0"/>
                <a:ea typeface="Calibri" panose="020F0502020204030204" pitchFamily="34" charset="0"/>
                <a:cs typeface="Calibri" panose="020F0502020204030204" pitchFamily="34" charset="0"/>
              </a:rPr>
              <a:t>if he did not spare the </a:t>
            </a:r>
            <a:r>
              <a:rPr lang="en-US" sz="1200" b="1" i="1" dirty="0">
                <a:effectLst/>
                <a:latin typeface="Calibri" panose="020F0502020204030204" pitchFamily="34" charset="0"/>
                <a:ea typeface="Calibri" panose="020F0502020204030204" pitchFamily="34" charset="0"/>
                <a:cs typeface="Calibri" panose="020F0502020204030204" pitchFamily="34" charset="0"/>
              </a:rPr>
              <a:t>ancient world</a:t>
            </a:r>
            <a:r>
              <a:rPr lang="en-US" sz="1200" i="1" dirty="0">
                <a:effectLst/>
                <a:latin typeface="Calibri" panose="020F0502020204030204" pitchFamily="34" charset="0"/>
                <a:ea typeface="Calibri" panose="020F0502020204030204" pitchFamily="34" charset="0"/>
                <a:cs typeface="Calibri" panose="020F0502020204030204" pitchFamily="34" charset="0"/>
              </a:rPr>
              <a:t>, but preserved </a:t>
            </a:r>
            <a:r>
              <a:rPr lang="en-US" sz="1200" i="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Noah, a herald of righteousness</a:t>
            </a:r>
            <a:r>
              <a:rPr lang="en-US" sz="1200" i="1" dirty="0">
                <a:effectLst/>
                <a:latin typeface="Calibri" panose="020F0502020204030204" pitchFamily="34" charset="0"/>
                <a:ea typeface="Calibri" panose="020F0502020204030204" pitchFamily="34" charset="0"/>
                <a:cs typeface="Calibri" panose="020F0502020204030204" pitchFamily="34" charset="0"/>
              </a:rPr>
              <a:t>, with seven others, when he brought a flood upon the world of the ungodly; </a:t>
            </a:r>
          </a:p>
          <a:p>
            <a:pPr>
              <a:spcAft>
                <a:spcPts val="800"/>
              </a:spcAft>
            </a:pPr>
            <a:endParaRPr lang="en-US" sz="1200" i="1" baseline="30000" dirty="0">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n-US" sz="1200" i="1" baseline="0" dirty="0">
                <a:effectLst/>
                <a:latin typeface="Calibri" panose="020F0502020204030204" pitchFamily="34" charset="0"/>
                <a:ea typeface="Calibri" panose="020F0502020204030204" pitchFamily="34" charset="0"/>
                <a:cs typeface="Calibri" panose="020F0502020204030204" pitchFamily="34" charset="0"/>
              </a:rPr>
              <a:t>V.6 - if </a:t>
            </a:r>
            <a:r>
              <a:rPr lang="en-US" sz="1200" i="1" dirty="0">
                <a:effectLst/>
                <a:latin typeface="Calibri" panose="020F0502020204030204" pitchFamily="34" charset="0"/>
                <a:ea typeface="Calibri" panose="020F0502020204030204" pitchFamily="34" charset="0"/>
                <a:cs typeface="Calibri" panose="020F0502020204030204" pitchFamily="34" charset="0"/>
              </a:rPr>
              <a:t>by turning the cities of </a:t>
            </a:r>
            <a:r>
              <a:rPr lang="en-US" sz="1200" b="1" i="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Sodom and Gomorrah</a:t>
            </a:r>
            <a:r>
              <a:rPr lang="en-US" sz="1200" i="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to ashes</a:t>
            </a:r>
            <a:r>
              <a:rPr lang="en-US" sz="1200" i="1" dirty="0">
                <a:effectLst/>
                <a:latin typeface="Calibri" panose="020F0502020204030204" pitchFamily="34" charset="0"/>
                <a:ea typeface="Calibri" panose="020F0502020204030204" pitchFamily="34" charset="0"/>
                <a:cs typeface="Calibri" panose="020F0502020204030204" pitchFamily="34" charset="0"/>
              </a:rPr>
              <a:t> he condemned them to extinction, making them an example of what is going to happen to the ungodly; </a:t>
            </a:r>
          </a:p>
          <a:p>
            <a:pPr>
              <a:spcAft>
                <a:spcPts val="800"/>
              </a:spcAft>
            </a:pPr>
            <a:endParaRPr lang="en-US" sz="1200" i="1" dirty="0">
              <a:effectLst/>
              <a:latin typeface="Calibri" panose="020F0502020204030204" pitchFamily="34" charset="0"/>
              <a:ea typeface="Calibri" panose="020F0502020204030204" pitchFamily="34" charset="0"/>
              <a:cs typeface="Calibri" panose="020F0502020204030204" pitchFamily="34" charset="0"/>
            </a:endParaRPr>
          </a:p>
          <a:p>
            <a:r>
              <a:rPr lang="en-US" sz="1200" i="1" baseline="0" dirty="0">
                <a:effectLst/>
                <a:latin typeface="Calibri" panose="020F0502020204030204" pitchFamily="34" charset="0"/>
                <a:ea typeface="Calibri" panose="020F0502020204030204" pitchFamily="34" charset="0"/>
                <a:cs typeface="Calibri" panose="020F0502020204030204" pitchFamily="34" charset="0"/>
              </a:rPr>
              <a:t>V.7-  </a:t>
            </a:r>
            <a:r>
              <a:rPr lang="en-US" sz="1200" i="1" dirty="0">
                <a:effectLst/>
                <a:latin typeface="Calibri" panose="020F0502020204030204" pitchFamily="34" charset="0"/>
                <a:ea typeface="Calibri" panose="020F0502020204030204" pitchFamily="34" charset="0"/>
                <a:cs typeface="Calibri" panose="020F0502020204030204" pitchFamily="34" charset="0"/>
              </a:rPr>
              <a:t>and if he </a:t>
            </a:r>
            <a:r>
              <a:rPr lang="en-US" sz="1200" b="1" i="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rescued righteous Lot</a:t>
            </a:r>
            <a:r>
              <a:rPr lang="en-US" sz="1200" b="1" i="1" dirty="0">
                <a:effectLst/>
                <a:latin typeface="Calibri" panose="020F0502020204030204" pitchFamily="34" charset="0"/>
                <a:ea typeface="Calibri" panose="020F0502020204030204" pitchFamily="34" charset="0"/>
                <a:cs typeface="Calibri" panose="020F0502020204030204" pitchFamily="34" charset="0"/>
              </a:rPr>
              <a:t>, greatly distressed by the sensual conduct</a:t>
            </a:r>
            <a:r>
              <a:rPr lang="en-US" sz="1200" i="1" dirty="0">
                <a:effectLst/>
                <a:latin typeface="Calibri" panose="020F0502020204030204" pitchFamily="34" charset="0"/>
                <a:ea typeface="Calibri" panose="020F0502020204030204" pitchFamily="34" charset="0"/>
                <a:cs typeface="Calibri" panose="020F0502020204030204" pitchFamily="34" charset="0"/>
              </a:rPr>
              <a:t> of the wicked </a:t>
            </a:r>
            <a:r>
              <a:rPr lang="en-US" sz="1200" i="1" baseline="30000" dirty="0">
                <a:effectLst/>
                <a:latin typeface="Calibri" panose="020F0502020204030204" pitchFamily="34" charset="0"/>
                <a:ea typeface="Calibri" panose="020F0502020204030204" pitchFamily="34" charset="0"/>
                <a:cs typeface="Calibri" panose="020F0502020204030204" pitchFamily="34" charset="0"/>
              </a:rPr>
              <a:t>8</a:t>
            </a:r>
            <a:r>
              <a:rPr lang="en-US" sz="1200" i="1" dirty="0">
                <a:effectLst/>
                <a:latin typeface="Calibri" panose="020F0502020204030204" pitchFamily="34" charset="0"/>
                <a:ea typeface="Calibri" panose="020F0502020204030204" pitchFamily="34" charset="0"/>
                <a:cs typeface="Calibri" panose="020F0502020204030204" pitchFamily="34" charset="0"/>
              </a:rPr>
              <a:t> (for as that righteous man lived among them day after day, he was tormenting his righteous soul over their lawless deeds that he saw and heard) </a:t>
            </a:r>
          </a:p>
          <a:p>
            <a:r>
              <a:rPr lang="en-US" sz="1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Lot may have been greatly</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en-US" sz="1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distressed by the</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sins of Sodom and Gomorrah, but not enough to do something about it!</a:t>
            </a:r>
            <a:r>
              <a:rPr lang="en-US" sz="1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In the end, his wife’s heart belonged to Sodom, and later Scripture indicates his daughters hearts carried Sodom with them even as they fled the burning city</a:t>
            </a:r>
            <a:endParaRPr lang="en-US" sz="1200" i="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32AF7BB-CD3A-910A-CC3D-57F93B8185B6}"/>
              </a:ext>
            </a:extLst>
          </p:cNvPr>
          <p:cNvSpPr>
            <a:spLocks noGrp="1"/>
          </p:cNvSpPr>
          <p:nvPr>
            <p:ph type="sldNum" sz="quarter" idx="5"/>
          </p:nvPr>
        </p:nvSpPr>
        <p:spPr/>
        <p:txBody>
          <a:bodyPr/>
          <a:lstStyle/>
          <a:p>
            <a:fld id="{3D321568-D943-4C90-93D2-82904CD4BF7B}" type="slidenum">
              <a:rPr lang="en-US" smtClean="0"/>
              <a:t>6</a:t>
            </a:fld>
            <a:endParaRPr lang="en-US"/>
          </a:p>
        </p:txBody>
      </p:sp>
    </p:spTree>
    <p:extLst>
      <p:ext uri="{BB962C8B-B14F-4D97-AF65-F5344CB8AC3E}">
        <p14:creationId xmlns:p14="http://schemas.microsoft.com/office/powerpoint/2010/main" val="2577011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0CE02-2A9E-29D9-B7A4-DF2D23CFFA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76311-5AFC-520A-ED1C-E8E850C64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059DF3-6927-C76F-9855-43CB7E62C6A5}"/>
              </a:ext>
            </a:extLst>
          </p:cNvPr>
          <p:cNvSpPr>
            <a:spLocks noGrp="1"/>
          </p:cNvSpPr>
          <p:nvPr>
            <p:ph type="body" idx="1"/>
          </p:nvPr>
        </p:nvSpPr>
        <p:spPr/>
        <p:txBody>
          <a:bodyPr/>
          <a:lstStyle/>
          <a:p>
            <a:pPr marL="0" marR="0">
              <a:lnSpc>
                <a:spcPct val="115000"/>
              </a:lnSpc>
              <a:spcAft>
                <a:spcPts val="800"/>
              </a:spcAft>
            </a:pPr>
            <a:r>
              <a:rPr lang="en-US" sz="1200" b="1" i="1" kern="100" baseline="0" dirty="0">
                <a:effectLst/>
                <a:latin typeface="Calibri" panose="020F0502020204030204" pitchFamily="34" charset="0"/>
                <a:ea typeface="Calibri" panose="020F0502020204030204" pitchFamily="34" charset="0"/>
                <a:cs typeface="Calibri" panose="020F0502020204030204" pitchFamily="34" charset="0"/>
              </a:rPr>
              <a:t>V.9 </a:t>
            </a:r>
            <a:r>
              <a:rPr lang="en-US" sz="1200" i="1" kern="100" baseline="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then the </a:t>
            </a:r>
            <a:r>
              <a:rPr lang="en-US" sz="1200" b="1"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Lord knows how to rescue the godly from trials</a:t>
            </a:r>
            <a:r>
              <a:rPr lang="en-US" sz="1200" b="1"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[G3986- peirasmos pronounce: pi </a:t>
            </a:r>
            <a:r>
              <a:rPr lang="en-US" sz="1200" b="1" i="1"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rus</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moss – trial, proving, test, enticement to sin, temptation – internal or external] EXAMPLES: Daniel-lion’s den, Shadrach, Meshach, Abednego – fiery furnace, Jonah-whale, Paul &amp; Silas)</a:t>
            </a:r>
            <a:r>
              <a:rPr lang="en-US" sz="1200" b="1"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and to keep the </a:t>
            </a:r>
            <a:r>
              <a:rPr lang="en-US" sz="1200" b="1" i="1" kern="100" dirty="0">
                <a:effectLst/>
                <a:latin typeface="Calibri" panose="020F0502020204030204" pitchFamily="34" charset="0"/>
                <a:ea typeface="Calibri" panose="020F0502020204030204" pitchFamily="34" charset="0"/>
                <a:cs typeface="Calibri" panose="020F0502020204030204" pitchFamily="34" charset="0"/>
              </a:rPr>
              <a:t>unrighteous under punishment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(punishment doesn’t wait) </a:t>
            </a:r>
            <a:r>
              <a:rPr lang="en-US" sz="1200"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until the day of judgment,</a:t>
            </a:r>
          </a:p>
          <a:p>
            <a:pPr marL="0" marR="0">
              <a:lnSpc>
                <a:spcPct val="115000"/>
              </a:lnSpc>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15000"/>
              </a:lnSpc>
              <a:spcAft>
                <a:spcPts val="800"/>
              </a:spcAft>
            </a:pPr>
            <a:r>
              <a:rPr lang="en-US" sz="1200"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Luke 16:23-24 ESV –“ and in Hades, being in torment, he lifted up his eyes and saw Abraham far off and Lazarus at his side. And he called out, 'Father Abraham, have mercy on me, and send Lazarus to dip the end of his finger in water and cool my tongue, for I am in anguish in this flame.” His punishment began after death. </a:t>
            </a:r>
          </a:p>
          <a:p>
            <a:pPr marL="457200" marR="0">
              <a:lnSpc>
                <a:spcPct val="115000"/>
              </a:lnSpc>
              <a:spcAft>
                <a:spcPts val="800"/>
              </a:spcAft>
            </a:pPr>
            <a:endParaRPr lang="en-US" sz="12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15000"/>
              </a:lnSpc>
              <a:spcAft>
                <a:spcPts val="800"/>
              </a:spcAft>
            </a:pPr>
            <a:r>
              <a:rPr lang="en-US" sz="1200"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Hebrews 9:27 ESV - And just as it is appointed for man to die once, and after that comes judgment,</a:t>
            </a:r>
          </a:p>
          <a:p>
            <a:pPr marL="457200" marR="0">
              <a:lnSpc>
                <a:spcPct val="115000"/>
              </a:lnSpc>
              <a:spcAft>
                <a:spcPts val="800"/>
              </a:spcAft>
            </a:pPr>
            <a:endParaRPr lang="en-US" sz="12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b="1" i="1" kern="100" baseline="0" dirty="0">
                <a:effectLst/>
                <a:latin typeface="Calibri" panose="020F0502020204030204" pitchFamily="34" charset="0"/>
                <a:ea typeface="Calibri" panose="020F0502020204030204" pitchFamily="34" charset="0"/>
                <a:cs typeface="Calibri" panose="020F0502020204030204" pitchFamily="34" charset="0"/>
              </a:rPr>
              <a:t>V.10a </a:t>
            </a:r>
            <a:r>
              <a:rPr lang="en-US" sz="1200" i="1" kern="100" baseline="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and especially those who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indulge</a:t>
            </a:r>
            <a:r>
              <a:rPr lang="en-US" sz="1200"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 bit stronger than we think of it when we say we indulged in a bit of chocolate – end goal is to please the flesh, G4198 – </a:t>
            </a:r>
            <a:r>
              <a:rPr lang="en-US" sz="1200" b="1" i="1"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poreuō</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 to pursue the journey of, to follow after or order one’s life)</a:t>
            </a:r>
            <a:r>
              <a:rPr lang="en-US" sz="1200"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in the </a:t>
            </a:r>
            <a:r>
              <a:rPr lang="en-US" sz="1200" b="1" i="1" kern="100" dirty="0">
                <a:effectLst/>
                <a:latin typeface="Calibri" panose="020F0502020204030204" pitchFamily="34" charset="0"/>
                <a:ea typeface="Calibri" panose="020F0502020204030204" pitchFamily="34" charset="0"/>
                <a:cs typeface="Calibri" panose="020F0502020204030204" pitchFamily="34" charset="0"/>
              </a:rPr>
              <a:t>lust</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(G1939: </a:t>
            </a:r>
            <a:r>
              <a:rPr lang="en-US" sz="1200" b="1" i="1"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epithymia</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desire, craving, longing, a desire for what is forbidden)</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of </a:t>
            </a:r>
            <a:r>
              <a:rPr lang="en-US" sz="1200" b="1" i="1" kern="100" dirty="0">
                <a:effectLst/>
                <a:latin typeface="Calibri" panose="020F0502020204030204" pitchFamily="34" charset="0"/>
                <a:ea typeface="Calibri" panose="020F0502020204030204" pitchFamily="34" charset="0"/>
                <a:cs typeface="Calibri" panose="020F0502020204030204" pitchFamily="34" charset="0"/>
              </a:rPr>
              <a:t>defiling</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(corrupting, polluting)</a:t>
            </a:r>
            <a:r>
              <a:rPr lang="en-US" sz="1200"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passion and </a:t>
            </a:r>
            <a:r>
              <a:rPr lang="en-US" sz="1200" b="1" i="1" kern="100" dirty="0">
                <a:effectLst/>
                <a:latin typeface="Calibri" panose="020F0502020204030204" pitchFamily="34" charset="0"/>
                <a:ea typeface="Calibri" panose="020F0502020204030204" pitchFamily="34" charset="0"/>
                <a:cs typeface="Calibri" panose="020F0502020204030204" pitchFamily="34" charset="0"/>
              </a:rPr>
              <a:t>despise</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(disdain, dismissive,  authority. </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CDCA978-A97D-64BB-877C-D0FFB715D3B2}"/>
              </a:ext>
            </a:extLst>
          </p:cNvPr>
          <p:cNvSpPr>
            <a:spLocks noGrp="1"/>
          </p:cNvSpPr>
          <p:nvPr>
            <p:ph type="sldNum" sz="quarter" idx="5"/>
          </p:nvPr>
        </p:nvSpPr>
        <p:spPr/>
        <p:txBody>
          <a:bodyPr/>
          <a:lstStyle/>
          <a:p>
            <a:fld id="{3D321568-D943-4C90-93D2-82904CD4BF7B}" type="slidenum">
              <a:rPr lang="en-US" smtClean="0"/>
              <a:t>7</a:t>
            </a:fld>
            <a:endParaRPr lang="en-US"/>
          </a:p>
        </p:txBody>
      </p:sp>
    </p:spTree>
    <p:extLst>
      <p:ext uri="{BB962C8B-B14F-4D97-AF65-F5344CB8AC3E}">
        <p14:creationId xmlns:p14="http://schemas.microsoft.com/office/powerpoint/2010/main" val="4141737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FF972-D647-747A-4CD7-26F0F173DB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349FA8-AF73-256A-6E7E-2AEEE5D88A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C5AF6D-C52B-18DB-CAC1-9D8FBFAB94ED}"/>
              </a:ext>
            </a:extLst>
          </p:cNvPr>
          <p:cNvSpPr>
            <a:spLocks noGrp="1"/>
          </p:cNvSpPr>
          <p:nvPr>
            <p:ph type="body" idx="1"/>
          </p:nvPr>
        </p:nvSpPr>
        <p:spPr/>
        <p:txBody>
          <a:bodyPr/>
          <a:lstStyle/>
          <a:p>
            <a:pPr marL="0" marR="0">
              <a:lnSpc>
                <a:spcPct val="115000"/>
              </a:lnSpc>
              <a:spcAft>
                <a:spcPts val="800"/>
              </a:spcAft>
            </a:pPr>
            <a:r>
              <a:rPr lang="en-US" sz="1200" b="1" i="1" kern="100" dirty="0">
                <a:effectLst/>
                <a:latin typeface="Calibri" panose="020F0502020204030204" pitchFamily="34" charset="0"/>
                <a:ea typeface="Calibri" panose="020F0502020204030204" pitchFamily="34" charset="0"/>
                <a:cs typeface="Calibri" panose="020F0502020204030204" pitchFamily="34" charset="0"/>
              </a:rPr>
              <a:t>V. 10b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Bold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(daring, presumptuous, audacious, reckless, foolhardy)</a:t>
            </a:r>
            <a:r>
              <a:rPr lang="en-US" sz="1200" b="1" i="1" kern="100" dirty="0">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and willful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(self-pleasing, self-willed, stubborn, arrogant)</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they do not tremble </a:t>
            </a:r>
            <a:r>
              <a:rPr lang="en-US" sz="1200" i="1" kern="100" dirty="0">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(they have no fear!) </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as they blaspheme </a:t>
            </a:r>
            <a:r>
              <a:rPr lang="en-US" sz="1200" b="1" i="1" kern="100" dirty="0">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(heap abuse (NIV), self-willed, rail at, revile) </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the glorious ones</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(celestial beings – G1391 doxa – in the NT always refers to those belonging to God-majestic, excellent, preeminent)</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endParaRPr lang="en-US" sz="1200" i="1" kern="100" baseline="300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endParaRPr lang="en-US" sz="1200" b="1" i="1" kern="100" baseline="300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b="1" i="1" kern="100" dirty="0">
                <a:effectLst/>
                <a:latin typeface="Calibri" panose="020F0502020204030204" pitchFamily="34" charset="0"/>
                <a:ea typeface="Calibri" panose="020F0502020204030204" pitchFamily="34" charset="0"/>
                <a:cs typeface="Calibri" panose="020F0502020204030204" pitchFamily="34" charset="0"/>
              </a:rPr>
              <a:t>V. 11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whereas angels, though greater in might and power, do not pronounce a blasphemous judgment against them before the Lord.</a:t>
            </a:r>
          </a:p>
          <a:p>
            <a:pPr marL="0" marR="0">
              <a:lnSpc>
                <a:spcPct val="115000"/>
              </a:lnSpc>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b="1" i="1" kern="100" dirty="0">
                <a:effectLst/>
                <a:latin typeface="Calibri" panose="020F0502020204030204" pitchFamily="34" charset="0"/>
                <a:ea typeface="Calibri" panose="020F0502020204030204" pitchFamily="34" charset="0"/>
                <a:cs typeface="Calibri" panose="020F0502020204030204" pitchFamily="34" charset="0"/>
              </a:rPr>
              <a:t>V.12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But these, like </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irrational animals </a:t>
            </a:r>
            <a:r>
              <a:rPr lang="en-US" sz="1200" b="1" kern="100" dirty="0">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(brute beasts, functioning in the flesh)</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creatures of instinct, born to be caught and destroyed, blaspheming about matters of which they are ignorant, will also be destroyed in their destruction </a:t>
            </a:r>
            <a:r>
              <a:rPr lang="en-US" sz="1200" b="1" i="1" kern="100" dirty="0">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(it may look like they are prospering – ex. People prospering as Noah labored over the building the ark, but destruction is coming</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p>
          <a:p>
            <a:pPr marL="0" marR="0">
              <a:lnSpc>
                <a:spcPct val="115000"/>
              </a:lnSpc>
              <a:spcAft>
                <a:spcPts val="800"/>
              </a:spcAft>
            </a:pPr>
            <a:endPar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b="1" i="1" kern="100" baseline="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V. 13 </a:t>
            </a:r>
            <a:r>
              <a:rPr lang="en-US" sz="1200" i="1" kern="100" baseline="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suffering wrong as the wage for their wrongdoing </a:t>
            </a:r>
            <a:r>
              <a:rPr lang="en-US" sz="1200" i="1" kern="100" dirty="0">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(they will reap what they have sowed)</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15000"/>
              </a:lnSpc>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15000"/>
              </a:lnSpc>
              <a:spcAft>
                <a:spcPts val="800"/>
              </a:spcAft>
            </a:pPr>
            <a:r>
              <a:rPr lang="en-US" sz="1200" b="1" i="1" kern="100" dirty="0">
                <a:solidFill>
                  <a:srgbClr val="215F9A"/>
                </a:solidFill>
                <a:effectLst/>
                <a:latin typeface="Calibri" panose="020F0502020204030204" pitchFamily="34" charset="0"/>
                <a:ea typeface="Calibri" panose="020F0502020204030204" pitchFamily="34" charset="0"/>
                <a:cs typeface="Calibri" panose="020F0502020204030204" pitchFamily="34" charset="0"/>
              </a:rPr>
              <a:t>Job 4:8 ESV - As I have seen, those who plow iniquity and sow trouble reap the same.</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15000"/>
              </a:lnSpc>
              <a:spcAft>
                <a:spcPts val="800"/>
              </a:spcAft>
            </a:pPr>
            <a:r>
              <a:rPr lang="en-US" sz="1200" b="1" i="1" kern="100" dirty="0">
                <a:solidFill>
                  <a:srgbClr val="215F9A"/>
                </a:solidFill>
                <a:effectLst/>
                <a:latin typeface="Calibri" panose="020F0502020204030204" pitchFamily="34" charset="0"/>
                <a:ea typeface="Calibri" panose="020F0502020204030204" pitchFamily="34" charset="0"/>
                <a:cs typeface="Calibri" panose="020F0502020204030204" pitchFamily="34" charset="0"/>
              </a:rPr>
              <a:t>Galatians 6:-8 ESV - Do not be deceived: God is not mocked, for whatever one sows, that will he also </a:t>
            </a:r>
            <a:r>
              <a:rPr lang="en-US" sz="1200" b="1" i="1" kern="100" dirty="0" err="1">
                <a:solidFill>
                  <a:srgbClr val="215F9A"/>
                </a:solidFill>
                <a:effectLst/>
                <a:latin typeface="Calibri" panose="020F0502020204030204" pitchFamily="34" charset="0"/>
                <a:ea typeface="Calibri" panose="020F0502020204030204" pitchFamily="34" charset="0"/>
                <a:cs typeface="Calibri" panose="020F0502020204030204" pitchFamily="34" charset="0"/>
              </a:rPr>
              <a:t>reap.For</a:t>
            </a:r>
            <a:r>
              <a:rPr lang="en-US" sz="1200" b="1" i="1" kern="100" dirty="0">
                <a:solidFill>
                  <a:srgbClr val="215F9A"/>
                </a:solidFill>
                <a:effectLst/>
                <a:latin typeface="Calibri" panose="020F0502020204030204" pitchFamily="34" charset="0"/>
                <a:ea typeface="Calibri" panose="020F0502020204030204" pitchFamily="34" charset="0"/>
                <a:cs typeface="Calibri" panose="020F0502020204030204" pitchFamily="34" charset="0"/>
              </a:rPr>
              <a:t> the one who sows to his own flesh will from the flesh reap corruption, but the one who sows to the Spirit will from the Spirit reap eternal life.</a:t>
            </a:r>
          </a:p>
          <a:p>
            <a:pPr marL="457200" marR="0">
              <a:lnSpc>
                <a:spcPct val="115000"/>
              </a:lnSpc>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i="1" kern="100" dirty="0">
                <a:effectLst/>
                <a:latin typeface="Calibri" panose="020F0502020204030204" pitchFamily="34" charset="0"/>
                <a:ea typeface="Calibri" panose="020F0502020204030204" pitchFamily="34" charset="0"/>
                <a:cs typeface="Calibri" panose="020F0502020204030204" pitchFamily="34" charset="0"/>
              </a:rPr>
              <a:t>They count it pleasure to revel in the daytime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(they flaunt their sin, they are blatant in their sinning – not trying to hide it- there’s no shame</a:t>
            </a:r>
            <a:r>
              <a:rPr lang="en-US" sz="1200"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They are </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blots and blemishes</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reveling in their deceptions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(lies, falsehood, misrepresentations</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while they feast with you.</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8F90459-0DC5-ECB1-F01B-D5EE74FCDBD9}"/>
              </a:ext>
            </a:extLst>
          </p:cNvPr>
          <p:cNvSpPr>
            <a:spLocks noGrp="1"/>
          </p:cNvSpPr>
          <p:nvPr>
            <p:ph type="sldNum" sz="quarter" idx="5"/>
          </p:nvPr>
        </p:nvSpPr>
        <p:spPr/>
        <p:txBody>
          <a:bodyPr/>
          <a:lstStyle/>
          <a:p>
            <a:fld id="{3D321568-D943-4C90-93D2-82904CD4BF7B}" type="slidenum">
              <a:rPr lang="en-US" smtClean="0"/>
              <a:t>8</a:t>
            </a:fld>
            <a:endParaRPr lang="en-US"/>
          </a:p>
        </p:txBody>
      </p:sp>
    </p:spTree>
    <p:extLst>
      <p:ext uri="{BB962C8B-B14F-4D97-AF65-F5344CB8AC3E}">
        <p14:creationId xmlns:p14="http://schemas.microsoft.com/office/powerpoint/2010/main" val="3547687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99E34-5C3D-292F-0263-247C989F9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9043D6-6C24-DE39-049A-1F2C1D3EF9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C63CEE-9415-4901-D656-370B1308F1E1}"/>
              </a:ext>
            </a:extLst>
          </p:cNvPr>
          <p:cNvSpPr>
            <a:spLocks noGrp="1"/>
          </p:cNvSpPr>
          <p:nvPr>
            <p:ph type="body" idx="1"/>
          </p:nvPr>
        </p:nvSpPr>
        <p:spPr/>
        <p:txBody>
          <a:bodyPr/>
          <a:lstStyle/>
          <a:p>
            <a:pPr marL="0" marR="0">
              <a:lnSpc>
                <a:spcPct val="115000"/>
              </a:lnSpc>
              <a:spcAft>
                <a:spcPts val="800"/>
              </a:spcAft>
            </a:pPr>
            <a:r>
              <a:rPr lang="en-US" sz="1200" i="1" kern="100" baseline="30000" dirty="0">
                <a:effectLst/>
                <a:latin typeface="Calibri" panose="020F0502020204030204" pitchFamily="34" charset="0"/>
                <a:ea typeface="Calibri" panose="020F0502020204030204" pitchFamily="34" charset="0"/>
                <a:cs typeface="Calibri" panose="020F0502020204030204" pitchFamily="34" charset="0"/>
              </a:rPr>
              <a:t>14</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They have </a:t>
            </a:r>
            <a:r>
              <a:rPr lang="en-US" sz="1200" b="1"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eyes</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1200" b="1"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full</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of </a:t>
            </a:r>
            <a:r>
              <a:rPr lang="en-US" sz="1200" b="1"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adultery </a:t>
            </a:r>
            <a:r>
              <a:rPr lang="en-US" sz="1200" b="1" i="1" kern="100" dirty="0">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(literal and figuratively referring to the mind’s eye – it’s on their mind, always looking for)</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1200" b="1"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insatiable for sin</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(they cannot be satisfied, unable to stop, addicted to sin, a burning desire that cannot be quenched)</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They </a:t>
            </a:r>
            <a:r>
              <a:rPr lang="en-US" sz="1200" b="1"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entice</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1200" b="1" i="1" kern="100" dirty="0">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(bait, beguile, deceive, lure, allure), unsteady souls</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They have </a:t>
            </a:r>
            <a:r>
              <a:rPr lang="en-US" sz="1200" b="1"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hearts trained in greed</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(practiced, ingrained, exercised vigorously – like an athlete would train for a meet)</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Accursed </a:t>
            </a:r>
            <a:r>
              <a:rPr lang="en-US" sz="1200" b="1" i="1" kern="100" dirty="0">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(to be cursed, under a curse)</a:t>
            </a:r>
            <a:r>
              <a:rPr lang="en-US" sz="1200" i="1" kern="100" dirty="0">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children</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15000"/>
              </a:lnSpc>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pPr>
            <a:r>
              <a:rPr lang="en-US" sz="1200" i="1" kern="100" baseline="30000" dirty="0">
                <a:effectLst/>
                <a:latin typeface="Calibri" panose="020F0502020204030204" pitchFamily="34" charset="0"/>
                <a:ea typeface="Calibri" panose="020F0502020204030204" pitchFamily="34" charset="0"/>
                <a:cs typeface="Calibri" panose="020F0502020204030204" pitchFamily="34" charset="0"/>
              </a:rPr>
              <a:t>15</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Forsaking the right way, they have gone astray. They have followed the way of </a:t>
            </a:r>
            <a:r>
              <a:rPr lang="en-US" sz="12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Balaam, the son of Beor</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(Numbers Ch. 22-24, Balak, King of Moab wanted to pay Balaam to curse Israel – Moab was afraid of Israel-their numbers were huge-Israel had already defeated the Amorites, the army of Bashan, and others)</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to come to who </a:t>
            </a:r>
            <a:r>
              <a:rPr lang="en-US" sz="12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loved gain</a:t>
            </a:r>
            <a:r>
              <a:rPr lang="en-US" sz="1200"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from wrongdoing, </a:t>
            </a:r>
            <a:r>
              <a:rPr lang="en-US" sz="1200" i="1" kern="100" baseline="30000" dirty="0">
                <a:effectLst/>
                <a:latin typeface="Calibri" panose="020F0502020204030204" pitchFamily="34" charset="0"/>
                <a:ea typeface="Calibri" panose="020F0502020204030204" pitchFamily="34" charset="0"/>
                <a:cs typeface="Calibri" panose="020F0502020204030204" pitchFamily="34" charset="0"/>
              </a:rPr>
              <a:t>16</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but was rebuked for his own transgression; a speechless donkey spoke with human voice and restrained the prophet's madness.</a:t>
            </a:r>
          </a:p>
          <a:p>
            <a:pPr marL="0" marR="0">
              <a:lnSpc>
                <a:spcPct val="115000"/>
              </a:lnSpc>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C00000"/>
                </a:solidFill>
                <a:latin typeface="Calibri" panose="020F0502020204030204" pitchFamily="34" charset="0"/>
                <a:ea typeface="Calibri" panose="020F0502020204030204" pitchFamily="34" charset="0"/>
                <a:cs typeface="Calibri" panose="020F0502020204030204" pitchFamily="34" charset="0"/>
              </a:rPr>
              <a:t>Cursed &amp; Doomed UNLESS they recognize and repent </a:t>
            </a:r>
            <a:r>
              <a:rPr lang="en-US" sz="1200" b="0" i="1" dirty="0">
                <a:solidFill>
                  <a:srgbClr val="C00000"/>
                </a:solidFill>
                <a:latin typeface="Calibri" panose="020F0502020204030204" pitchFamily="34" charset="0"/>
                <a:ea typeface="Calibri" panose="020F0502020204030204" pitchFamily="34" charset="0"/>
                <a:cs typeface="Calibri" panose="020F0502020204030204" pitchFamily="34" charset="0"/>
              </a:rPr>
              <a:t>of their hopeless state – repentance and salvation </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17C42F8-06D1-BCB1-A098-3D91A5B5B28D}"/>
              </a:ext>
            </a:extLst>
          </p:cNvPr>
          <p:cNvSpPr>
            <a:spLocks noGrp="1"/>
          </p:cNvSpPr>
          <p:nvPr>
            <p:ph type="sldNum" sz="quarter" idx="5"/>
          </p:nvPr>
        </p:nvSpPr>
        <p:spPr/>
        <p:txBody>
          <a:bodyPr/>
          <a:lstStyle/>
          <a:p>
            <a:fld id="{3D321568-D943-4C90-93D2-82904CD4BF7B}" type="slidenum">
              <a:rPr lang="en-US" smtClean="0"/>
              <a:t>9</a:t>
            </a:fld>
            <a:endParaRPr lang="en-US"/>
          </a:p>
        </p:txBody>
      </p:sp>
    </p:spTree>
    <p:extLst>
      <p:ext uri="{BB962C8B-B14F-4D97-AF65-F5344CB8AC3E}">
        <p14:creationId xmlns:p14="http://schemas.microsoft.com/office/powerpoint/2010/main" val="250943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07E794-9D08-4320-A6B8-BA6EE456E4FB}" type="datetime1">
              <a:rPr lang="en-US" smtClean="0"/>
              <a:t>3/1/2025</a:t>
            </a:fld>
            <a:endParaRPr lang="en-US"/>
          </a:p>
        </p:txBody>
      </p:sp>
      <p:sp>
        <p:nvSpPr>
          <p:cNvPr id="5" name="Footer Placeholder 4"/>
          <p:cNvSpPr>
            <a:spLocks noGrp="1"/>
          </p:cNvSpPr>
          <p:nvPr>
            <p:ph type="ftr" sz="quarter" idx="11"/>
          </p:nvPr>
        </p:nvSpPr>
        <p:spPr/>
        <p:txBody>
          <a:bodyPr/>
          <a:lstStyle/>
          <a:p>
            <a:r>
              <a:rPr lang="en-US"/>
              <a:t>Strangers In A Strange Land © 2025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9EA2C7-9FE2-4367-AB5B-BB9BECA94FE2}" type="datetime1">
              <a:rPr lang="en-US" smtClean="0"/>
              <a:t>3/1/2025</a:t>
            </a:fld>
            <a:endParaRPr lang="en-US"/>
          </a:p>
        </p:txBody>
      </p:sp>
      <p:sp>
        <p:nvSpPr>
          <p:cNvPr id="5" name="Footer Placeholder 4"/>
          <p:cNvSpPr>
            <a:spLocks noGrp="1"/>
          </p:cNvSpPr>
          <p:nvPr>
            <p:ph type="ftr" sz="quarter" idx="11"/>
          </p:nvPr>
        </p:nvSpPr>
        <p:spPr/>
        <p:txBody>
          <a:bodyPr/>
          <a:lstStyle/>
          <a:p>
            <a:r>
              <a:rPr lang="en-US"/>
              <a:t>Strangers In A Strange Land © 2025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71A82B-FD15-4892-BE58-3DD404733BF6}" type="datetime1">
              <a:rPr lang="en-US" smtClean="0"/>
              <a:t>3/1/2025</a:t>
            </a:fld>
            <a:endParaRPr lang="en-US"/>
          </a:p>
        </p:txBody>
      </p:sp>
      <p:sp>
        <p:nvSpPr>
          <p:cNvPr id="5" name="Footer Placeholder 4"/>
          <p:cNvSpPr>
            <a:spLocks noGrp="1"/>
          </p:cNvSpPr>
          <p:nvPr>
            <p:ph type="ftr" sz="quarter" idx="11"/>
          </p:nvPr>
        </p:nvSpPr>
        <p:spPr/>
        <p:txBody>
          <a:bodyPr/>
          <a:lstStyle/>
          <a:p>
            <a:r>
              <a:rPr lang="en-US"/>
              <a:t>Strangers In A Strange Land © 2025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0E708F-F62E-4A3F-8FB8-39B45C97F423}" type="datetime1">
              <a:rPr lang="en-US" smtClean="0"/>
              <a:t>3/1/2025</a:t>
            </a:fld>
            <a:endParaRPr lang="en-US"/>
          </a:p>
        </p:txBody>
      </p:sp>
      <p:sp>
        <p:nvSpPr>
          <p:cNvPr id="5" name="Footer Placeholder 4"/>
          <p:cNvSpPr>
            <a:spLocks noGrp="1"/>
          </p:cNvSpPr>
          <p:nvPr>
            <p:ph type="ftr" sz="quarter" idx="11"/>
          </p:nvPr>
        </p:nvSpPr>
        <p:spPr/>
        <p:txBody>
          <a:bodyPr/>
          <a:lstStyle/>
          <a:p>
            <a:r>
              <a:rPr lang="en-US"/>
              <a:t>Strangers In A Strange Land © 2025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ED26BB-CD8C-4EF5-8632-E8054A3730DD}" type="datetime1">
              <a:rPr lang="en-US" smtClean="0"/>
              <a:t>3/1/2025</a:t>
            </a:fld>
            <a:endParaRPr lang="en-US"/>
          </a:p>
        </p:txBody>
      </p:sp>
      <p:sp>
        <p:nvSpPr>
          <p:cNvPr id="5" name="Footer Placeholder 4"/>
          <p:cNvSpPr>
            <a:spLocks noGrp="1"/>
          </p:cNvSpPr>
          <p:nvPr>
            <p:ph type="ftr" sz="quarter" idx="11"/>
          </p:nvPr>
        </p:nvSpPr>
        <p:spPr/>
        <p:txBody>
          <a:bodyPr/>
          <a:lstStyle/>
          <a:p>
            <a:r>
              <a:rPr lang="en-US"/>
              <a:t>Strangers In A Strange Land © 2025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B9397C-1297-41A7-8CF6-10B4A2D884F1}" type="datetime1">
              <a:rPr lang="en-US" smtClean="0"/>
              <a:t>3/1/2025</a:t>
            </a:fld>
            <a:endParaRPr lang="en-US"/>
          </a:p>
        </p:txBody>
      </p:sp>
      <p:sp>
        <p:nvSpPr>
          <p:cNvPr id="6" name="Footer Placeholder 5"/>
          <p:cNvSpPr>
            <a:spLocks noGrp="1"/>
          </p:cNvSpPr>
          <p:nvPr>
            <p:ph type="ftr" sz="quarter" idx="11"/>
          </p:nvPr>
        </p:nvSpPr>
        <p:spPr/>
        <p:txBody>
          <a:bodyPr/>
          <a:lstStyle/>
          <a:p>
            <a:r>
              <a:rPr lang="en-US"/>
              <a:t>Strangers In A Strange Land © 2025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0AE0A0-E2DF-4249-834E-153D799FE675}" type="datetime1">
              <a:rPr lang="en-US" smtClean="0"/>
              <a:t>3/1/2025</a:t>
            </a:fld>
            <a:endParaRPr lang="en-US"/>
          </a:p>
        </p:txBody>
      </p:sp>
      <p:sp>
        <p:nvSpPr>
          <p:cNvPr id="8" name="Footer Placeholder 7"/>
          <p:cNvSpPr>
            <a:spLocks noGrp="1"/>
          </p:cNvSpPr>
          <p:nvPr>
            <p:ph type="ftr" sz="quarter" idx="11"/>
          </p:nvPr>
        </p:nvSpPr>
        <p:spPr/>
        <p:txBody>
          <a:bodyPr/>
          <a:lstStyle/>
          <a:p>
            <a:r>
              <a:rPr lang="en-US"/>
              <a:t>Strangers In A Strange Land © 2025  </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B28C65-26DA-470D-99AD-E9358B70D200}" type="datetime1">
              <a:rPr lang="en-US" smtClean="0"/>
              <a:t>3/1/2025</a:t>
            </a:fld>
            <a:endParaRPr lang="en-US"/>
          </a:p>
        </p:txBody>
      </p:sp>
      <p:sp>
        <p:nvSpPr>
          <p:cNvPr id="4" name="Footer Placeholder 3"/>
          <p:cNvSpPr>
            <a:spLocks noGrp="1"/>
          </p:cNvSpPr>
          <p:nvPr>
            <p:ph type="ftr" sz="quarter" idx="11"/>
          </p:nvPr>
        </p:nvSpPr>
        <p:spPr/>
        <p:txBody>
          <a:bodyPr/>
          <a:lstStyle/>
          <a:p>
            <a:r>
              <a:rPr lang="en-US"/>
              <a:t>Strangers In A Strange Land © 2025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18D00-96F2-4AB0-AD97-9F03F4B4DA25}" type="datetime1">
              <a:rPr lang="en-US" smtClean="0"/>
              <a:t>3/1/2025</a:t>
            </a:fld>
            <a:endParaRPr lang="en-US"/>
          </a:p>
        </p:txBody>
      </p:sp>
      <p:sp>
        <p:nvSpPr>
          <p:cNvPr id="3" name="Footer Placeholder 2"/>
          <p:cNvSpPr>
            <a:spLocks noGrp="1"/>
          </p:cNvSpPr>
          <p:nvPr>
            <p:ph type="ftr" sz="quarter" idx="11"/>
          </p:nvPr>
        </p:nvSpPr>
        <p:spPr/>
        <p:txBody>
          <a:bodyPr/>
          <a:lstStyle/>
          <a:p>
            <a:r>
              <a:rPr lang="en-US"/>
              <a:t>Strangers In A Strange Land © 2025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B56A02-502E-4FBB-B91C-054E75AEBB83}" type="datetime1">
              <a:rPr lang="en-US" smtClean="0"/>
              <a:t>3/1/2025</a:t>
            </a:fld>
            <a:endParaRPr lang="en-US"/>
          </a:p>
        </p:txBody>
      </p:sp>
      <p:sp>
        <p:nvSpPr>
          <p:cNvPr id="6" name="Footer Placeholder 5"/>
          <p:cNvSpPr>
            <a:spLocks noGrp="1"/>
          </p:cNvSpPr>
          <p:nvPr>
            <p:ph type="ftr" sz="quarter" idx="11"/>
          </p:nvPr>
        </p:nvSpPr>
        <p:spPr/>
        <p:txBody>
          <a:bodyPr/>
          <a:lstStyle/>
          <a:p>
            <a:r>
              <a:rPr lang="en-US"/>
              <a:t>Strangers In A Strange Land © 2025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4C0D9-5621-4A74-9362-AEBA0A947F54}" type="datetime1">
              <a:rPr lang="en-US" smtClean="0"/>
              <a:t>3/1/2025</a:t>
            </a:fld>
            <a:endParaRPr lang="en-US"/>
          </a:p>
        </p:txBody>
      </p:sp>
      <p:sp>
        <p:nvSpPr>
          <p:cNvPr id="6" name="Footer Placeholder 5"/>
          <p:cNvSpPr>
            <a:spLocks noGrp="1"/>
          </p:cNvSpPr>
          <p:nvPr>
            <p:ph type="ftr" sz="quarter" idx="11"/>
          </p:nvPr>
        </p:nvSpPr>
        <p:spPr/>
        <p:txBody>
          <a:bodyPr/>
          <a:lstStyle/>
          <a:p>
            <a:r>
              <a:rPr lang="en-US"/>
              <a:t>Strangers In A Strange Land © 2025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78D4B-E586-42C8-8B88-8519BEB3D4D6}" type="datetime1">
              <a:rPr lang="en-US" smtClean="0"/>
              <a:t>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Strangers In A Strange Land © 2025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40F23-8263-C658-FCA0-C12FA74AA3F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097D979-C25A-D1B3-5F33-09286FDED0CF}"/>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8934B78B-42A9-20C5-1C4A-467A1DD0B8FB}"/>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2616660A-2C24-7A0E-480B-A1B65677DDBA}"/>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1B2784C1-ACA9-5359-23BC-608C1FE3218B}"/>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pic>
        <p:nvPicPr>
          <p:cNvPr id="7" name="Picture 6" descr="A person sitting on a boat&#10;&#10;Description automatically generated">
            <a:extLst>
              <a:ext uri="{FF2B5EF4-FFF2-40B4-BE49-F238E27FC236}">
                <a16:creationId xmlns:a16="http://schemas.microsoft.com/office/drawing/2014/main" id="{940C8544-DEA8-3738-FBA0-17ED89A32C90}"/>
              </a:ext>
            </a:extLst>
          </p:cNvPr>
          <p:cNvPicPr>
            <a:picLocks noChangeAspect="1"/>
          </p:cNvPicPr>
          <p:nvPr/>
        </p:nvPicPr>
        <p:blipFill>
          <a:blip r:embed="rId3">
            <a:extLst>
              <a:ext uri="{28A0092B-C50C-407E-A947-70E740481C1C}">
                <a14:useLocalDpi xmlns:a14="http://schemas.microsoft.com/office/drawing/2010/main" val="0"/>
              </a:ext>
            </a:extLst>
          </a:blip>
          <a:srcRect b="56067"/>
          <a:stretch/>
        </p:blipFill>
        <p:spPr>
          <a:xfrm>
            <a:off x="914400" y="617326"/>
            <a:ext cx="17145000" cy="8950061"/>
          </a:xfrm>
          <a:prstGeom prst="rect">
            <a:avLst/>
          </a:prstGeom>
        </p:spPr>
      </p:pic>
      <p:sp>
        <p:nvSpPr>
          <p:cNvPr id="5" name="Footer Placeholder 4">
            <a:extLst>
              <a:ext uri="{FF2B5EF4-FFF2-40B4-BE49-F238E27FC236}">
                <a16:creationId xmlns:a16="http://schemas.microsoft.com/office/drawing/2014/main" id="{952FD5F2-4727-3BCE-2254-4F2A8A94C3AE}"/>
              </a:ext>
            </a:extLst>
          </p:cNvPr>
          <p:cNvSpPr>
            <a:spLocks noGrp="1"/>
          </p:cNvSpPr>
          <p:nvPr>
            <p:ph type="ftr" sz="quarter" idx="11"/>
          </p:nvPr>
        </p:nvSpPr>
        <p:spPr>
          <a:xfrm>
            <a:off x="914400" y="9669673"/>
            <a:ext cx="3733800" cy="350627"/>
          </a:xfrm>
        </p:spPr>
        <p:txBody>
          <a:bodyPr/>
          <a:lstStyle/>
          <a:p>
            <a:r>
              <a:rPr lang="en-US" sz="1800" dirty="0"/>
              <a:t>Strangers In A Strange Land © 2025  </a:t>
            </a:r>
          </a:p>
        </p:txBody>
      </p:sp>
    </p:spTree>
    <p:extLst>
      <p:ext uri="{BB962C8B-B14F-4D97-AF65-F5344CB8AC3E}">
        <p14:creationId xmlns:p14="http://schemas.microsoft.com/office/powerpoint/2010/main" val="399955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9A292-6629-4F7A-E6B8-B11B9D4FBCBE}"/>
            </a:ext>
          </a:extLst>
        </p:cNvPr>
        <p:cNvGrpSpPr/>
        <p:nvPr/>
      </p:nvGrpSpPr>
      <p:grpSpPr>
        <a:xfrm>
          <a:off x="0" y="0"/>
          <a:ext cx="0" cy="0"/>
          <a:chOff x="0" y="0"/>
          <a:chExt cx="0" cy="0"/>
        </a:xfrm>
      </p:grpSpPr>
      <p:pic>
        <p:nvPicPr>
          <p:cNvPr id="7" name="Picture 6" descr="A person sitting on a boat&#10;&#10;Description automatically generated">
            <a:extLst>
              <a:ext uri="{FF2B5EF4-FFF2-40B4-BE49-F238E27FC236}">
                <a16:creationId xmlns:a16="http://schemas.microsoft.com/office/drawing/2014/main" id="{32F29435-2D4E-48FC-10BB-4BCD7616C224}"/>
              </a:ext>
            </a:extLst>
          </p:cNvPr>
          <p:cNvPicPr>
            <a:picLocks noChangeAspect="1"/>
          </p:cNvPicPr>
          <p:nvPr/>
        </p:nvPicPr>
        <p:blipFill>
          <a:blip r:embed="rId3" cstate="print">
            <a:extLst>
              <a:ext uri="{28A0092B-C50C-407E-A947-70E740481C1C}">
                <a14:useLocalDpi xmlns:a14="http://schemas.microsoft.com/office/drawing/2010/main" val="0"/>
              </a:ext>
            </a:extLst>
          </a:blip>
          <a:srcRect b="56067"/>
          <a:stretch/>
        </p:blipFill>
        <p:spPr>
          <a:xfrm>
            <a:off x="13159206" y="7421626"/>
            <a:ext cx="4729270" cy="2517690"/>
          </a:xfrm>
          <a:prstGeom prst="rect">
            <a:avLst/>
          </a:prstGeom>
          <a:ln w="38100">
            <a:solidFill>
              <a:schemeClr val="bg1">
                <a:lumMod val="50000"/>
              </a:schemeClr>
            </a:solidFill>
          </a:ln>
          <a:effectLst>
            <a:outerShdw blurRad="50800" dist="38100" dir="5400000" algn="t" rotWithShape="0">
              <a:prstClr val="black">
                <a:alpha val="40000"/>
              </a:prstClr>
            </a:outerShdw>
          </a:effectLst>
        </p:spPr>
      </p:pic>
      <p:grpSp>
        <p:nvGrpSpPr>
          <p:cNvPr id="2" name="Group 2">
            <a:extLst>
              <a:ext uri="{FF2B5EF4-FFF2-40B4-BE49-F238E27FC236}">
                <a16:creationId xmlns:a16="http://schemas.microsoft.com/office/drawing/2014/main" id="{DB8A12A6-41CA-B643-3F2B-0CBBA51F092D}"/>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7C869618-BB02-4ECD-4752-E6543F8B8180}"/>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3A6ECB3F-B0F5-D206-3B29-D5EC808B9CAF}"/>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3B548971-1AE3-4DB9-D518-0F6780B547BE}"/>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sp>
        <p:nvSpPr>
          <p:cNvPr id="5" name="Footer Placeholder 4">
            <a:extLst>
              <a:ext uri="{FF2B5EF4-FFF2-40B4-BE49-F238E27FC236}">
                <a16:creationId xmlns:a16="http://schemas.microsoft.com/office/drawing/2014/main" id="{D4982EE7-40B5-3408-ADCF-C8A68E087010}"/>
              </a:ext>
            </a:extLst>
          </p:cNvPr>
          <p:cNvSpPr>
            <a:spLocks noGrp="1"/>
          </p:cNvSpPr>
          <p:nvPr>
            <p:ph type="ftr" sz="quarter" idx="11"/>
          </p:nvPr>
        </p:nvSpPr>
        <p:spPr>
          <a:xfrm>
            <a:off x="838200" y="9589187"/>
            <a:ext cx="3581400" cy="354913"/>
          </a:xfrm>
        </p:spPr>
        <p:txBody>
          <a:bodyPr/>
          <a:lstStyle/>
          <a:p>
            <a:r>
              <a:rPr lang="en-US" sz="1800" dirty="0"/>
              <a:t>Strangers In A Strange Land © 2025  </a:t>
            </a:r>
          </a:p>
        </p:txBody>
      </p:sp>
      <p:sp>
        <p:nvSpPr>
          <p:cNvPr id="9" name="TextBox 8">
            <a:extLst>
              <a:ext uri="{FF2B5EF4-FFF2-40B4-BE49-F238E27FC236}">
                <a16:creationId xmlns:a16="http://schemas.microsoft.com/office/drawing/2014/main" id="{12D5F4A7-1E9F-1D64-1B1C-F564761E23A2}"/>
              </a:ext>
            </a:extLst>
          </p:cNvPr>
          <p:cNvSpPr txBox="1"/>
          <p:nvPr/>
        </p:nvSpPr>
        <p:spPr>
          <a:xfrm>
            <a:off x="690670" y="408931"/>
            <a:ext cx="16987730" cy="10020179"/>
          </a:xfrm>
          <a:prstGeom prst="rect">
            <a:avLst/>
          </a:prstGeom>
          <a:noFill/>
        </p:spPr>
        <p:txBody>
          <a:bodyPr wrap="square">
            <a:spAutoFit/>
          </a:bodyPr>
          <a:lstStyle/>
          <a:p>
            <a:pPr>
              <a:lnSpc>
                <a:spcPct val="150000"/>
              </a:lnSpc>
              <a:spcAft>
                <a:spcPts val="1800"/>
              </a:spcAft>
            </a:pPr>
            <a:r>
              <a:rPr lang="en-US" sz="2800" b="1" dirty="0">
                <a:latin typeface="Arial" panose="020B0604020202020204" pitchFamily="34" charset="0"/>
                <a:cs typeface="Arial" panose="020B0604020202020204" pitchFamily="34" charset="0"/>
              </a:rPr>
              <a:t>SESSION 8 Distractions &amp; Deceit In A Strange Land</a:t>
            </a:r>
            <a:endParaRPr lang="en-US" sz="3400" b="1" dirty="0">
              <a:latin typeface="Arial" panose="020B0604020202020204" pitchFamily="34" charset="0"/>
              <a:cs typeface="Arial" panose="020B0604020202020204" pitchFamily="34" charset="0"/>
            </a:endParaRPr>
          </a:p>
          <a:p>
            <a:pPr>
              <a:spcAft>
                <a:spcPts val="1200"/>
              </a:spcAft>
            </a:pPr>
            <a:r>
              <a:rPr lang="en-US" sz="3400" b="1" i="1" dirty="0">
                <a:solidFill>
                  <a:srgbClr val="C00000"/>
                </a:solidFill>
                <a:latin typeface="Arial" panose="020B0604020202020204" pitchFamily="34" charset="0"/>
                <a:cs typeface="Arial" panose="020B0604020202020204" pitchFamily="34" charset="0"/>
              </a:rPr>
              <a:t>Traveler Beware – 2 Peter 2:17-19</a:t>
            </a:r>
          </a:p>
          <a:p>
            <a:pPr marL="0" marR="0">
              <a:lnSpc>
                <a:spcPct val="115000"/>
              </a:lnSpc>
              <a:spcAft>
                <a:spcPts val="800"/>
              </a:spcAft>
            </a:pP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17</a:t>
            </a:r>
            <a:r>
              <a:rPr lang="en-US" sz="3200" i="1" kern="100" dirty="0">
                <a:effectLst/>
                <a:latin typeface="Arial" panose="020B0604020202020204" pitchFamily="34" charset="0"/>
                <a:ea typeface="Aptos" panose="020B0004020202020204" pitchFamily="34" charset="0"/>
                <a:cs typeface="Arial" panose="020B0604020202020204" pitchFamily="34" charset="0"/>
              </a:rPr>
              <a:t> These are waterless springs and mists driven by a storm. For them the gloom of utter darkness has been reserved. </a:t>
            </a: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18</a:t>
            </a:r>
            <a:r>
              <a:rPr lang="en-US" sz="3200" i="1" kern="100" dirty="0">
                <a:effectLst/>
                <a:latin typeface="Arial" panose="020B0604020202020204" pitchFamily="34" charset="0"/>
                <a:ea typeface="Aptos" panose="020B0004020202020204" pitchFamily="34" charset="0"/>
                <a:cs typeface="Arial" panose="020B0604020202020204" pitchFamily="34" charset="0"/>
              </a:rPr>
              <a:t> For, speaking loud boasts of folly, they entice by sensual passions of the flesh those who are barely escaping from those who live in error. </a:t>
            </a: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19</a:t>
            </a:r>
            <a:r>
              <a:rPr lang="en-US" sz="3200" i="1" kern="100" dirty="0">
                <a:effectLst/>
                <a:latin typeface="Arial" panose="020B0604020202020204" pitchFamily="34" charset="0"/>
                <a:ea typeface="Aptos" panose="020B0004020202020204" pitchFamily="34" charset="0"/>
                <a:cs typeface="Arial" panose="020B0604020202020204" pitchFamily="34" charset="0"/>
              </a:rPr>
              <a:t> They promise them freedom, but they themselves are slaves of corruption. For whatever overcomes a person, to that he is enslaved.</a:t>
            </a:r>
            <a:endParaRPr lang="en-US" sz="32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5000"/>
              </a:lnSpc>
              <a:spcAft>
                <a:spcPts val="800"/>
              </a:spcAft>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5400" b="1" i="1" dirty="0">
              <a:solidFill>
                <a:srgbClr val="C00000"/>
              </a:solidFill>
              <a:latin typeface="Arial" panose="020B0604020202020204" pitchFamily="34" charset="0"/>
              <a:cs typeface="Arial" panose="020B0604020202020204" pitchFamily="34" charset="0"/>
            </a:endParaRPr>
          </a:p>
          <a:p>
            <a:pPr lvl="1">
              <a:spcAft>
                <a:spcPts val="1200"/>
              </a:spcAft>
            </a:pPr>
            <a:r>
              <a:rPr lang="en-US" sz="3400" b="1" i="1" dirty="0">
                <a:solidFill>
                  <a:srgbClr val="C00000"/>
                </a:solidFill>
                <a:latin typeface="Arial" panose="020B0604020202020204" pitchFamily="34" charset="0"/>
                <a:cs typeface="Arial" panose="020B0604020202020204" pitchFamily="34" charset="0"/>
              </a:rPr>
              <a:t>Romans 6:6 - No Longer Enslaved</a:t>
            </a:r>
          </a:p>
          <a:p>
            <a:pPr lvl="1">
              <a:spcAft>
                <a:spcPts val="1200"/>
              </a:spcAft>
            </a:pPr>
            <a:r>
              <a:rPr lang="en-US" sz="3400" b="1" i="1" dirty="0">
                <a:solidFill>
                  <a:srgbClr val="C00000"/>
                </a:solidFill>
                <a:latin typeface="Arial" panose="020B0604020202020204" pitchFamily="34" charset="0"/>
                <a:cs typeface="Arial" panose="020B0604020202020204" pitchFamily="34" charset="0"/>
              </a:rPr>
              <a:t>Galatians 4:7-9 – My Chains Are Gone</a:t>
            </a:r>
          </a:p>
          <a:p>
            <a:pPr lvl="1">
              <a:spcAft>
                <a:spcPts val="1200"/>
              </a:spcAft>
            </a:pPr>
            <a:r>
              <a:rPr lang="en-US" sz="3400" b="1" i="1" dirty="0">
                <a:solidFill>
                  <a:srgbClr val="C00000"/>
                </a:solidFill>
                <a:latin typeface="Arial" panose="020B0604020202020204" pitchFamily="34" charset="0"/>
                <a:cs typeface="Arial" panose="020B0604020202020204" pitchFamily="34" charset="0"/>
              </a:rPr>
              <a:t>Titus 3:3 – Freed from the Snares of Passions</a:t>
            </a:r>
          </a:p>
          <a:p>
            <a:pPr>
              <a:spcAft>
                <a:spcPts val="1200"/>
              </a:spcAft>
            </a:pPr>
            <a:endParaRPr lang="en-US" sz="3400" b="1" i="1" dirty="0">
              <a:solidFill>
                <a:srgbClr val="C00000"/>
              </a:solidFill>
              <a:latin typeface="Arial" panose="020B0604020202020204" pitchFamily="34" charset="0"/>
              <a:cs typeface="Arial" panose="020B0604020202020204" pitchFamily="34" charset="0"/>
            </a:endParaRPr>
          </a:p>
          <a:p>
            <a:pPr>
              <a:spcAft>
                <a:spcPts val="1200"/>
              </a:spcAft>
            </a:pPr>
            <a:endParaRPr lang="en-US" sz="3400" b="1" i="1" dirty="0">
              <a:solidFill>
                <a:srgbClr val="C00000"/>
              </a:solidFill>
              <a:latin typeface="Arial" panose="020B0604020202020204" pitchFamily="34" charset="0"/>
              <a:cs typeface="Arial" panose="020B0604020202020204" pitchFamily="34" charset="0"/>
            </a:endParaRPr>
          </a:p>
          <a:p>
            <a:pPr>
              <a:spcAft>
                <a:spcPts val="1200"/>
              </a:spcAft>
            </a:pPr>
            <a:endParaRPr lang="en-US" sz="1400" b="1" dirty="0">
              <a:latin typeface="Arial" panose="020B0604020202020204" pitchFamily="34" charset="0"/>
              <a:cs typeface="Arial" panose="020B0604020202020204" pitchFamily="34" charset="0"/>
            </a:endParaRPr>
          </a:p>
          <a:p>
            <a:pPr marL="514350" indent="-514350">
              <a:spcAft>
                <a:spcPts val="1200"/>
              </a:spcAft>
              <a:buAutoNum type="arabicPlain" startAt="2"/>
            </a:pPr>
            <a:endParaRPr lang="en-US" sz="2800" b="1" dirty="0">
              <a:latin typeface="Arial" panose="020B0604020202020204" pitchFamily="34" charset="0"/>
              <a:cs typeface="Arial" panose="020B0604020202020204" pitchFamily="34" charset="0"/>
            </a:endParaRPr>
          </a:p>
          <a:p>
            <a:pPr marL="514350" indent="-514350">
              <a:spcAft>
                <a:spcPts val="1200"/>
              </a:spcAft>
              <a:buAutoNum type="arabicPlain" startAt="2"/>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509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791C-EA18-1A11-60AA-512980A0A11D}"/>
            </a:ext>
          </a:extLst>
        </p:cNvPr>
        <p:cNvGrpSpPr/>
        <p:nvPr/>
      </p:nvGrpSpPr>
      <p:grpSpPr>
        <a:xfrm>
          <a:off x="0" y="0"/>
          <a:ext cx="0" cy="0"/>
          <a:chOff x="0" y="0"/>
          <a:chExt cx="0" cy="0"/>
        </a:xfrm>
      </p:grpSpPr>
      <p:pic>
        <p:nvPicPr>
          <p:cNvPr id="7" name="Picture 6" descr="A person sitting on a boat&#10;&#10;Description automatically generated">
            <a:extLst>
              <a:ext uri="{FF2B5EF4-FFF2-40B4-BE49-F238E27FC236}">
                <a16:creationId xmlns:a16="http://schemas.microsoft.com/office/drawing/2014/main" id="{FD7DCB9B-A3DF-2144-5141-63F3E6E26AC3}"/>
              </a:ext>
            </a:extLst>
          </p:cNvPr>
          <p:cNvPicPr>
            <a:picLocks noChangeAspect="1"/>
          </p:cNvPicPr>
          <p:nvPr/>
        </p:nvPicPr>
        <p:blipFill>
          <a:blip r:embed="rId3" cstate="print">
            <a:extLst>
              <a:ext uri="{28A0092B-C50C-407E-A947-70E740481C1C}">
                <a14:useLocalDpi xmlns:a14="http://schemas.microsoft.com/office/drawing/2010/main" val="0"/>
              </a:ext>
            </a:extLst>
          </a:blip>
          <a:srcRect b="56067"/>
          <a:stretch/>
        </p:blipFill>
        <p:spPr>
          <a:xfrm>
            <a:off x="13159206" y="7502610"/>
            <a:ext cx="4729270" cy="2517690"/>
          </a:xfrm>
          <a:prstGeom prst="rect">
            <a:avLst/>
          </a:prstGeom>
          <a:ln w="38100">
            <a:solidFill>
              <a:schemeClr val="bg1">
                <a:lumMod val="50000"/>
              </a:schemeClr>
            </a:solidFill>
          </a:ln>
          <a:effectLst>
            <a:outerShdw blurRad="50800" dist="38100" dir="5400000" algn="t" rotWithShape="0">
              <a:prstClr val="black">
                <a:alpha val="40000"/>
              </a:prstClr>
            </a:outerShdw>
          </a:effectLst>
        </p:spPr>
      </p:pic>
      <p:grpSp>
        <p:nvGrpSpPr>
          <p:cNvPr id="2" name="Group 2">
            <a:extLst>
              <a:ext uri="{FF2B5EF4-FFF2-40B4-BE49-F238E27FC236}">
                <a16:creationId xmlns:a16="http://schemas.microsoft.com/office/drawing/2014/main" id="{051C36A2-57FB-FCB3-8FF0-C7E595762AC4}"/>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2C4AC306-E750-80CB-C935-67E3E795E9B4}"/>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E4284CE5-C8B5-25AE-C715-688F1F272684}"/>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87864983-27D4-6684-2A1E-FDA80B629B08}"/>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sp>
        <p:nvSpPr>
          <p:cNvPr id="5" name="Footer Placeholder 4">
            <a:extLst>
              <a:ext uri="{FF2B5EF4-FFF2-40B4-BE49-F238E27FC236}">
                <a16:creationId xmlns:a16="http://schemas.microsoft.com/office/drawing/2014/main" id="{822898E7-A619-DAC1-6767-7C300D697C88}"/>
              </a:ext>
            </a:extLst>
          </p:cNvPr>
          <p:cNvSpPr>
            <a:spLocks noGrp="1"/>
          </p:cNvSpPr>
          <p:nvPr>
            <p:ph type="ftr" sz="quarter" idx="11"/>
          </p:nvPr>
        </p:nvSpPr>
        <p:spPr>
          <a:xfrm>
            <a:off x="838200" y="9589187"/>
            <a:ext cx="3581400" cy="354913"/>
          </a:xfrm>
        </p:spPr>
        <p:txBody>
          <a:bodyPr/>
          <a:lstStyle/>
          <a:p>
            <a:r>
              <a:rPr lang="en-US" sz="1800" dirty="0"/>
              <a:t>Strangers In A Strange Land © 2025  </a:t>
            </a:r>
          </a:p>
        </p:txBody>
      </p:sp>
      <p:sp>
        <p:nvSpPr>
          <p:cNvPr id="9" name="TextBox 8">
            <a:extLst>
              <a:ext uri="{FF2B5EF4-FFF2-40B4-BE49-F238E27FC236}">
                <a16:creationId xmlns:a16="http://schemas.microsoft.com/office/drawing/2014/main" id="{550223B1-14B3-917C-0CC4-6BBC197C07DE}"/>
              </a:ext>
            </a:extLst>
          </p:cNvPr>
          <p:cNvSpPr txBox="1"/>
          <p:nvPr/>
        </p:nvSpPr>
        <p:spPr>
          <a:xfrm>
            <a:off x="690670" y="408931"/>
            <a:ext cx="16987730" cy="2077492"/>
          </a:xfrm>
          <a:prstGeom prst="rect">
            <a:avLst/>
          </a:prstGeom>
          <a:noFill/>
        </p:spPr>
        <p:txBody>
          <a:bodyPr wrap="square">
            <a:spAutoFit/>
          </a:bodyPr>
          <a:lstStyle/>
          <a:p>
            <a:pPr>
              <a:lnSpc>
                <a:spcPct val="150000"/>
              </a:lnSpc>
              <a:spcAft>
                <a:spcPts val="1800"/>
              </a:spcAft>
            </a:pPr>
            <a:r>
              <a:rPr lang="en-US" sz="2800" b="1" dirty="0">
                <a:latin typeface="Arial" panose="020B0604020202020204" pitchFamily="34" charset="0"/>
                <a:cs typeface="Arial" panose="020B0604020202020204" pitchFamily="34" charset="0"/>
              </a:rPr>
              <a:t>SESSION 8 Distractions &amp; Deceit In A Strange Land</a:t>
            </a:r>
            <a:endParaRPr lang="en-US" sz="3400" b="1" i="1" dirty="0">
              <a:solidFill>
                <a:srgbClr val="C00000"/>
              </a:solidFill>
              <a:latin typeface="Arial" panose="020B0604020202020204" pitchFamily="34" charset="0"/>
              <a:cs typeface="Arial" panose="020B0604020202020204" pitchFamily="34" charset="0"/>
            </a:endParaRPr>
          </a:p>
          <a:p>
            <a:pPr>
              <a:spcAft>
                <a:spcPts val="1200"/>
              </a:spcAft>
            </a:pPr>
            <a:r>
              <a:rPr lang="en-US" sz="3400" b="1" i="1" dirty="0">
                <a:solidFill>
                  <a:srgbClr val="C00000"/>
                </a:solidFill>
                <a:latin typeface="Arial" panose="020B0604020202020204" pitchFamily="34" charset="0"/>
                <a:cs typeface="Arial" panose="020B0604020202020204" pitchFamily="34" charset="0"/>
              </a:rPr>
              <a:t>Traveler Beware – 2 Peter 2:17-19</a:t>
            </a:r>
            <a:endParaRPr lang="en-US" sz="2800" b="1" dirty="0">
              <a:latin typeface="Arial" panose="020B0604020202020204" pitchFamily="34" charset="0"/>
              <a:cs typeface="Arial" panose="020B0604020202020204" pitchFamily="34" charset="0"/>
            </a:endParaRPr>
          </a:p>
          <a:p>
            <a:pPr marL="514350" indent="-514350">
              <a:spcAft>
                <a:spcPts val="1200"/>
              </a:spcAft>
              <a:buAutoNum type="arabicPlain" startAt="2"/>
            </a:pPr>
            <a:endParaRPr lang="en-US" sz="28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ADFAC09-FE69-CE87-BA54-55BC9C4F78B2}"/>
              </a:ext>
            </a:extLst>
          </p:cNvPr>
          <p:cNvSpPr/>
          <p:nvPr/>
        </p:nvSpPr>
        <p:spPr>
          <a:xfrm>
            <a:off x="1447800" y="2073153"/>
            <a:ext cx="15625976" cy="5127747"/>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0CB6A324-50F1-5B4E-0AC5-A86679726887}"/>
              </a:ext>
            </a:extLst>
          </p:cNvPr>
          <p:cNvGraphicFramePr>
            <a:graphicFrameLocks noGrp="1"/>
          </p:cNvGraphicFramePr>
          <p:nvPr>
            <p:extLst>
              <p:ext uri="{D42A27DB-BD31-4B8C-83A1-F6EECF244321}">
                <p14:modId xmlns:p14="http://schemas.microsoft.com/office/powerpoint/2010/main" val="2465225667"/>
              </p:ext>
            </p:extLst>
          </p:nvPr>
        </p:nvGraphicFramePr>
        <p:xfrm>
          <a:off x="1676400" y="2231099"/>
          <a:ext cx="15204388" cy="4744995"/>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7520003">
                  <a:extLst>
                    <a:ext uri="{9D8B030D-6E8A-4147-A177-3AD203B41FA5}">
                      <a16:colId xmlns:a16="http://schemas.microsoft.com/office/drawing/2014/main" val="117364887"/>
                    </a:ext>
                  </a:extLst>
                </a:gridCol>
                <a:gridCol w="236605">
                  <a:extLst>
                    <a:ext uri="{9D8B030D-6E8A-4147-A177-3AD203B41FA5}">
                      <a16:colId xmlns:a16="http://schemas.microsoft.com/office/drawing/2014/main" val="4223467389"/>
                    </a:ext>
                  </a:extLst>
                </a:gridCol>
                <a:gridCol w="7447780">
                  <a:extLst>
                    <a:ext uri="{9D8B030D-6E8A-4147-A177-3AD203B41FA5}">
                      <a16:colId xmlns:a16="http://schemas.microsoft.com/office/drawing/2014/main" val="484951590"/>
                    </a:ext>
                  </a:extLst>
                </a:gridCol>
              </a:tblGrid>
              <a:tr h="1241774">
                <a:tc>
                  <a:txBody>
                    <a:bodyPr/>
                    <a:lstStyle/>
                    <a:p>
                      <a:pPr algn="ctr"/>
                      <a:r>
                        <a:rPr lang="en-US" sz="2800" dirty="0">
                          <a:latin typeface="Arial" panose="020B0604020202020204" pitchFamily="34" charset="0"/>
                          <a:cs typeface="Arial" panose="020B0604020202020204" pitchFamily="34" charset="0"/>
                        </a:rPr>
                        <a:t>FALSE PROPHET</a:t>
                      </a:r>
                    </a:p>
                    <a:p>
                      <a:pPr algn="ctr"/>
                      <a:r>
                        <a:rPr lang="en-US" sz="2800" dirty="0">
                          <a:latin typeface="Arial" panose="020B0604020202020204" pitchFamily="34" charset="0"/>
                          <a:cs typeface="Arial" panose="020B0604020202020204" pitchFamily="34" charset="0"/>
                        </a:rPr>
                        <a:t>&amp; UNBELIEVER</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00000"/>
                    </a:solidFill>
                  </a:tcPr>
                </a:tc>
                <a:tc>
                  <a:txBody>
                    <a:bodyPr/>
                    <a:lstStyle/>
                    <a:p>
                      <a:pPr algn="ctr"/>
                      <a:endParaRPr lang="en-US" sz="280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rgbClr val="C00000"/>
                    </a:solidFill>
                  </a:tcPr>
                </a:tc>
                <a:tc>
                  <a:txBody>
                    <a:bodyPr/>
                    <a:lstStyle/>
                    <a:p>
                      <a:pPr algn="ctr"/>
                      <a:r>
                        <a:rPr lang="en-US" sz="2800" dirty="0">
                          <a:latin typeface="Arial" panose="020B0604020202020204" pitchFamily="34" charset="0"/>
                          <a:cs typeface="Arial" panose="020B0604020202020204" pitchFamily="34" charset="0"/>
                        </a:rPr>
                        <a:t>TEACHER OF THE WORD</a:t>
                      </a:r>
                    </a:p>
                    <a:p>
                      <a:pPr algn="ctr"/>
                      <a:r>
                        <a:rPr lang="en-US" sz="2800" dirty="0">
                          <a:latin typeface="Arial" panose="020B0604020202020204" pitchFamily="34" charset="0"/>
                          <a:cs typeface="Arial" panose="020B0604020202020204" pitchFamily="34" charset="0"/>
                        </a:rPr>
                        <a:t>&amp; BELIEVER</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00000"/>
                    </a:solidFill>
                  </a:tcPr>
                </a:tc>
                <a:extLst>
                  <a:ext uri="{0D108BD9-81ED-4DB2-BD59-A6C34878D82A}">
                    <a16:rowId xmlns:a16="http://schemas.microsoft.com/office/drawing/2014/main" val="3844070966"/>
                  </a:ext>
                </a:extLst>
              </a:tr>
              <a:tr h="720529">
                <a:tc>
                  <a:txBody>
                    <a:bodyPr/>
                    <a:lstStyle/>
                    <a:p>
                      <a:pPr algn="ctr"/>
                      <a:r>
                        <a:rPr lang="en-US" sz="2800" b="1" dirty="0">
                          <a:latin typeface="Arial" panose="020B0604020202020204" pitchFamily="34" charset="0"/>
                          <a:cs typeface="Arial" panose="020B0604020202020204" pitchFamily="34" charset="0"/>
                        </a:rPr>
                        <a:t>Dry Fountains – Empty Clouds </a:t>
                      </a:r>
                    </a:p>
                  </a:txBody>
                  <a:tcPr anchor="ct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algn="ctr"/>
                      <a:endParaRPr lang="en-US" sz="3200" dirty="0">
                        <a:latin typeface="Arial" panose="020B0604020202020204" pitchFamily="34" charset="0"/>
                        <a:cs typeface="Arial" panose="020B0604020202020204" pitchFamily="34" charset="0"/>
                      </a:endParaRPr>
                    </a:p>
                  </a:txBody>
                  <a:tcPr anchor="ctr">
                    <a:solidFill>
                      <a:srgbClr val="C00000"/>
                    </a:solidFill>
                  </a:tcPr>
                </a:tc>
                <a:tc>
                  <a:txBody>
                    <a:bodyPr/>
                    <a:lstStyle/>
                    <a:p>
                      <a:pPr algn="ctr"/>
                      <a:r>
                        <a:rPr lang="en-US" sz="2800" b="1" dirty="0">
                          <a:latin typeface="Arial" panose="020B0604020202020204" pitchFamily="34" charset="0"/>
                          <a:cs typeface="Arial" panose="020B0604020202020204" pitchFamily="34" charset="0"/>
                        </a:rPr>
                        <a:t>Vessels Of Living Waters – John 4:14; 7:38</a:t>
                      </a:r>
                    </a:p>
                  </a:txBody>
                  <a:tcPr anchor="ctr">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1120353104"/>
                  </a:ext>
                </a:extLst>
              </a:tr>
              <a:tr h="718114">
                <a:tc>
                  <a:txBody>
                    <a:bodyPr/>
                    <a:lstStyle/>
                    <a:p>
                      <a:pPr algn="ctr"/>
                      <a:r>
                        <a:rPr lang="en-US" sz="2800" b="1" dirty="0">
                          <a:latin typeface="Arial" panose="020B0604020202020204" pitchFamily="34" charset="0"/>
                          <a:cs typeface="Arial" panose="020B0604020202020204" pitchFamily="34" charset="0"/>
                        </a:rPr>
                        <a:t>Darkness Bound</a:t>
                      </a:r>
                    </a:p>
                  </a:txBody>
                  <a:tcPr anchor="ct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algn="ctr"/>
                      <a:endParaRPr lang="en-US" sz="3200" dirty="0">
                        <a:latin typeface="Arial" panose="020B0604020202020204" pitchFamily="34" charset="0"/>
                        <a:cs typeface="Arial" panose="020B0604020202020204" pitchFamily="34" charset="0"/>
                      </a:endParaRPr>
                    </a:p>
                  </a:txBody>
                  <a:tcPr anchor="ctr">
                    <a:solidFill>
                      <a:srgbClr val="C00000"/>
                    </a:solidFill>
                  </a:tcPr>
                </a:tc>
                <a:tc>
                  <a:txBody>
                    <a:bodyPr/>
                    <a:lstStyle/>
                    <a:p>
                      <a:pPr algn="ctr"/>
                      <a:r>
                        <a:rPr lang="en-US" sz="2800" b="1" dirty="0">
                          <a:latin typeface="Arial" panose="020B0604020202020204" pitchFamily="34" charset="0"/>
                          <a:cs typeface="Arial" panose="020B0604020202020204" pitchFamily="34" charset="0"/>
                        </a:rPr>
                        <a:t>Children of Light – 1 Thessalonians 5:5</a:t>
                      </a:r>
                    </a:p>
                  </a:txBody>
                  <a:tcPr anchor="ctr">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3722234909"/>
                  </a:ext>
                </a:extLst>
              </a:tr>
              <a:tr h="718114">
                <a:tc>
                  <a:txBody>
                    <a:bodyPr/>
                    <a:lstStyle/>
                    <a:p>
                      <a:pPr algn="ctr"/>
                      <a:r>
                        <a:rPr lang="en-US" sz="2800" b="1" dirty="0">
                          <a:latin typeface="Arial" panose="020B0604020202020204" pitchFamily="34" charset="0"/>
                          <a:cs typeface="Arial" panose="020B0604020202020204" pitchFamily="34" charset="0"/>
                        </a:rPr>
                        <a:t>Loud &amp; Boastful</a:t>
                      </a:r>
                    </a:p>
                  </a:txBody>
                  <a:tcPr anchor="ct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algn="ctr"/>
                      <a:endParaRPr lang="en-US" sz="3200" dirty="0">
                        <a:latin typeface="Arial" panose="020B0604020202020204" pitchFamily="34" charset="0"/>
                        <a:cs typeface="Arial" panose="020B0604020202020204" pitchFamily="34" charset="0"/>
                      </a:endParaRPr>
                    </a:p>
                  </a:txBody>
                  <a:tcPr anchor="ctr">
                    <a:solidFill>
                      <a:srgbClr val="C00000"/>
                    </a:solidFill>
                  </a:tcPr>
                </a:tc>
                <a:tc>
                  <a:txBody>
                    <a:bodyPr/>
                    <a:lstStyle/>
                    <a:p>
                      <a:pPr algn="ctr"/>
                      <a:r>
                        <a:rPr lang="en-US" sz="2800" b="1" dirty="0">
                          <a:latin typeface="Arial" panose="020B0604020202020204" pitchFamily="34" charset="0"/>
                          <a:cs typeface="Arial" panose="020B0604020202020204" pitchFamily="34" charset="0"/>
                        </a:rPr>
                        <a:t>Meek &amp; Humble – Colossians 3:12</a:t>
                      </a:r>
                    </a:p>
                  </a:txBody>
                  <a:tcPr anchor="ctr">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4064134804"/>
                  </a:ext>
                </a:extLst>
              </a:tr>
              <a:tr h="7181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atin typeface="Arial" panose="020B0604020202020204" pitchFamily="34" charset="0"/>
                          <a:cs typeface="Arial" panose="020B0604020202020204" pitchFamily="34" charset="0"/>
                        </a:rPr>
                        <a:t>Enticers, Seducers,  Deceitful &amp; Deceived</a:t>
                      </a:r>
                    </a:p>
                  </a:txBody>
                  <a:tcPr anchor="ct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algn="ctr"/>
                      <a:endParaRPr lang="en-US" sz="3200" dirty="0">
                        <a:latin typeface="Arial" panose="020B0604020202020204" pitchFamily="34" charset="0"/>
                        <a:cs typeface="Arial" panose="020B0604020202020204" pitchFamily="34" charset="0"/>
                      </a:endParaRPr>
                    </a:p>
                  </a:txBody>
                  <a:tcPr anchor="ctr">
                    <a:solidFill>
                      <a:srgbClr val="C00000"/>
                    </a:solidFill>
                  </a:tcPr>
                </a:tc>
                <a:tc>
                  <a:txBody>
                    <a:bodyPr/>
                    <a:lstStyle/>
                    <a:p>
                      <a:pPr algn="ctr"/>
                      <a:r>
                        <a:rPr lang="en-US" sz="2800" b="1" dirty="0">
                          <a:latin typeface="Arial" panose="020B0604020202020204" pitchFamily="34" charset="0"/>
                          <a:cs typeface="Arial" panose="020B0604020202020204" pitchFamily="34" charset="0"/>
                        </a:rPr>
                        <a:t>Truth Tellers – John 3:18-19, 2 John 1:2</a:t>
                      </a:r>
                    </a:p>
                  </a:txBody>
                  <a:tcPr anchor="ctr">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98748916"/>
                  </a:ext>
                </a:extLst>
              </a:tr>
              <a:tr h="628350">
                <a:tc>
                  <a:txBody>
                    <a:bodyPr/>
                    <a:lstStyle/>
                    <a:p>
                      <a:pPr algn="ctr"/>
                      <a:r>
                        <a:rPr lang="en-US" sz="2800" b="1" dirty="0">
                          <a:latin typeface="Arial" panose="020B0604020202020204" pitchFamily="34" charset="0"/>
                          <a:cs typeface="Arial" panose="020B0604020202020204" pitchFamily="34" charset="0"/>
                        </a:rPr>
                        <a:t>Enslaved</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320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2800" b="1" dirty="0">
                          <a:latin typeface="Arial" panose="020B0604020202020204" pitchFamily="34" charset="0"/>
                          <a:cs typeface="Arial" panose="020B0604020202020204" pitchFamily="34" charset="0"/>
                        </a:rPr>
                        <a:t>Freed – Romans 8:2, Galatians 5:1</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85075500"/>
                  </a:ext>
                </a:extLst>
              </a:tr>
            </a:tbl>
          </a:graphicData>
        </a:graphic>
      </p:graphicFrame>
    </p:spTree>
    <p:extLst>
      <p:ext uri="{BB962C8B-B14F-4D97-AF65-F5344CB8AC3E}">
        <p14:creationId xmlns:p14="http://schemas.microsoft.com/office/powerpoint/2010/main" val="3384392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6252E-B62B-8A76-4626-1FE790FA6F24}"/>
            </a:ext>
          </a:extLst>
        </p:cNvPr>
        <p:cNvGrpSpPr/>
        <p:nvPr/>
      </p:nvGrpSpPr>
      <p:grpSpPr>
        <a:xfrm>
          <a:off x="0" y="0"/>
          <a:ext cx="0" cy="0"/>
          <a:chOff x="0" y="0"/>
          <a:chExt cx="0" cy="0"/>
        </a:xfrm>
      </p:grpSpPr>
      <p:pic>
        <p:nvPicPr>
          <p:cNvPr id="7" name="Picture 6" descr="A person sitting on a boat&#10;&#10;Description automatically generated">
            <a:extLst>
              <a:ext uri="{FF2B5EF4-FFF2-40B4-BE49-F238E27FC236}">
                <a16:creationId xmlns:a16="http://schemas.microsoft.com/office/drawing/2014/main" id="{D9A7B73B-F5F1-5A3D-CA09-57DB7E28F594}"/>
              </a:ext>
            </a:extLst>
          </p:cNvPr>
          <p:cNvPicPr>
            <a:picLocks noChangeAspect="1"/>
          </p:cNvPicPr>
          <p:nvPr/>
        </p:nvPicPr>
        <p:blipFill>
          <a:blip r:embed="rId3" cstate="print">
            <a:extLst>
              <a:ext uri="{28A0092B-C50C-407E-A947-70E740481C1C}">
                <a14:useLocalDpi xmlns:a14="http://schemas.microsoft.com/office/drawing/2010/main" val="0"/>
              </a:ext>
            </a:extLst>
          </a:blip>
          <a:srcRect b="56067"/>
          <a:stretch/>
        </p:blipFill>
        <p:spPr>
          <a:xfrm>
            <a:off x="13159206" y="7421626"/>
            <a:ext cx="4729270" cy="2517690"/>
          </a:xfrm>
          <a:prstGeom prst="rect">
            <a:avLst/>
          </a:prstGeom>
          <a:ln w="38100">
            <a:solidFill>
              <a:schemeClr val="bg1">
                <a:lumMod val="50000"/>
              </a:schemeClr>
            </a:solidFill>
          </a:ln>
          <a:effectLst>
            <a:outerShdw blurRad="50800" dist="38100" dir="5400000" algn="t" rotWithShape="0">
              <a:prstClr val="black">
                <a:alpha val="40000"/>
              </a:prstClr>
            </a:outerShdw>
          </a:effectLst>
        </p:spPr>
      </p:pic>
      <p:grpSp>
        <p:nvGrpSpPr>
          <p:cNvPr id="2" name="Group 2">
            <a:extLst>
              <a:ext uri="{FF2B5EF4-FFF2-40B4-BE49-F238E27FC236}">
                <a16:creationId xmlns:a16="http://schemas.microsoft.com/office/drawing/2014/main" id="{871A258A-3FE2-F90C-7A38-C2A23F7D8E80}"/>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256E042C-A05A-D0B1-3960-92A0DC5139FF}"/>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2F14170E-A46A-A99F-DB16-C9E73FFF6077}"/>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3692ABC0-3B06-D9C7-4904-23F8990DC230}"/>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sp>
        <p:nvSpPr>
          <p:cNvPr id="5" name="Footer Placeholder 4">
            <a:extLst>
              <a:ext uri="{FF2B5EF4-FFF2-40B4-BE49-F238E27FC236}">
                <a16:creationId xmlns:a16="http://schemas.microsoft.com/office/drawing/2014/main" id="{1CA7758F-E300-6C34-ED73-5BBB319AD7EE}"/>
              </a:ext>
            </a:extLst>
          </p:cNvPr>
          <p:cNvSpPr>
            <a:spLocks noGrp="1"/>
          </p:cNvSpPr>
          <p:nvPr>
            <p:ph type="ftr" sz="quarter" idx="11"/>
          </p:nvPr>
        </p:nvSpPr>
        <p:spPr>
          <a:xfrm>
            <a:off x="838200" y="9589187"/>
            <a:ext cx="3581400" cy="354913"/>
          </a:xfrm>
        </p:spPr>
        <p:txBody>
          <a:bodyPr/>
          <a:lstStyle/>
          <a:p>
            <a:r>
              <a:rPr lang="en-US" sz="1800" dirty="0"/>
              <a:t>Strangers In A Strange Land © 2025  </a:t>
            </a:r>
          </a:p>
        </p:txBody>
      </p:sp>
      <p:sp>
        <p:nvSpPr>
          <p:cNvPr id="9" name="TextBox 8">
            <a:extLst>
              <a:ext uri="{FF2B5EF4-FFF2-40B4-BE49-F238E27FC236}">
                <a16:creationId xmlns:a16="http://schemas.microsoft.com/office/drawing/2014/main" id="{7ED3D6EE-FC3E-A006-9887-C5724C51DEC3}"/>
              </a:ext>
            </a:extLst>
          </p:cNvPr>
          <p:cNvSpPr txBox="1"/>
          <p:nvPr/>
        </p:nvSpPr>
        <p:spPr>
          <a:xfrm>
            <a:off x="690670" y="408931"/>
            <a:ext cx="16987730" cy="7342523"/>
          </a:xfrm>
          <a:prstGeom prst="rect">
            <a:avLst/>
          </a:prstGeom>
          <a:noFill/>
        </p:spPr>
        <p:txBody>
          <a:bodyPr wrap="square">
            <a:spAutoFit/>
          </a:bodyPr>
          <a:lstStyle/>
          <a:p>
            <a:pPr>
              <a:lnSpc>
                <a:spcPct val="150000"/>
              </a:lnSpc>
              <a:spcAft>
                <a:spcPts val="1800"/>
              </a:spcAft>
            </a:pPr>
            <a:r>
              <a:rPr lang="en-US" sz="2800" b="1" dirty="0">
                <a:latin typeface="Arial" panose="020B0604020202020204" pitchFamily="34" charset="0"/>
                <a:cs typeface="Arial" panose="020B0604020202020204" pitchFamily="34" charset="0"/>
              </a:rPr>
              <a:t>SESSION 8 Distractions &amp; Deceit In A Strange Land</a:t>
            </a:r>
            <a:endParaRPr lang="en-US" sz="3400" b="1" dirty="0">
              <a:latin typeface="Arial" panose="020B0604020202020204" pitchFamily="34" charset="0"/>
              <a:cs typeface="Arial" panose="020B0604020202020204" pitchFamily="34" charset="0"/>
            </a:endParaRPr>
          </a:p>
          <a:p>
            <a:pPr>
              <a:spcAft>
                <a:spcPts val="1200"/>
              </a:spcAft>
            </a:pPr>
            <a:r>
              <a:rPr lang="en-US" sz="3400" b="1" i="1" dirty="0">
                <a:solidFill>
                  <a:srgbClr val="C00000"/>
                </a:solidFill>
                <a:latin typeface="Arial" panose="020B0604020202020204" pitchFamily="34" charset="0"/>
                <a:cs typeface="Arial" panose="020B0604020202020204" pitchFamily="34" charset="0"/>
              </a:rPr>
              <a:t>Traveler Beware – 2 Peter 2:21-22</a:t>
            </a:r>
          </a:p>
          <a:p>
            <a:pPr marL="0" marR="0">
              <a:lnSpc>
                <a:spcPct val="115000"/>
              </a:lnSpc>
              <a:spcAft>
                <a:spcPts val="800"/>
              </a:spcAft>
            </a:pP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20</a:t>
            </a:r>
            <a:r>
              <a:rPr lang="en-US" sz="3200" i="1" kern="100" dirty="0">
                <a:effectLst/>
                <a:latin typeface="Arial" panose="020B0604020202020204" pitchFamily="34" charset="0"/>
                <a:ea typeface="Aptos" panose="020B0004020202020204" pitchFamily="34" charset="0"/>
                <a:cs typeface="Arial" panose="020B0604020202020204" pitchFamily="34" charset="0"/>
              </a:rPr>
              <a:t> “For if, after they have escaped the defilements of the world through the knowledge of our Lord and Savior Jesus Christ, they are again entangled in them and overcome, the last state has become worse for them than the first. </a:t>
            </a: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21</a:t>
            </a:r>
            <a:r>
              <a:rPr lang="en-US" sz="3200" i="1" kern="100" dirty="0">
                <a:effectLst/>
                <a:latin typeface="Arial" panose="020B0604020202020204" pitchFamily="34" charset="0"/>
                <a:ea typeface="Aptos" panose="020B0004020202020204" pitchFamily="34" charset="0"/>
                <a:cs typeface="Arial" panose="020B0604020202020204" pitchFamily="34" charset="0"/>
              </a:rPr>
              <a:t> For it would have been better for them never to have known the way of righteousness than after knowing it to turn back from the holy commandment delivered to them.</a:t>
            </a:r>
          </a:p>
          <a:p>
            <a:pPr marL="0" marR="0">
              <a:lnSpc>
                <a:spcPct val="115000"/>
              </a:lnSpc>
              <a:spcAft>
                <a:spcPts val="800"/>
              </a:spcAft>
            </a:pPr>
            <a:endParaRPr lang="en-US" sz="3200" i="1" kern="100" dirty="0">
              <a:effectLst/>
              <a:latin typeface="Arial" panose="020B0604020202020204" pitchFamily="34" charset="0"/>
              <a:ea typeface="Aptos" panose="020B0004020202020204" pitchFamily="34" charset="0"/>
              <a:cs typeface="Arial" panose="020B0604020202020204" pitchFamily="34" charset="0"/>
            </a:endParaRPr>
          </a:p>
          <a:p>
            <a:pPr algn="ctr">
              <a:spcAft>
                <a:spcPts val="1200"/>
              </a:spcAft>
            </a:pPr>
            <a:r>
              <a:rPr lang="en-US" sz="3400" b="1" i="1" dirty="0">
                <a:solidFill>
                  <a:srgbClr val="FF0000"/>
                </a:solidFill>
                <a:latin typeface="Arial" panose="020B0604020202020204" pitchFamily="34" charset="0"/>
                <a:cs typeface="Arial" panose="020B0604020202020204" pitchFamily="34" charset="0"/>
              </a:rPr>
              <a:t>To whom much is given, much will be required. </a:t>
            </a:r>
          </a:p>
          <a:p>
            <a:pPr algn="ctr">
              <a:spcAft>
                <a:spcPts val="1200"/>
              </a:spcAft>
            </a:pPr>
            <a:r>
              <a:rPr lang="en-US" sz="3400" b="1" i="1" dirty="0">
                <a:solidFill>
                  <a:srgbClr val="FF0000"/>
                </a:solidFill>
                <a:latin typeface="Arial" panose="020B0604020202020204" pitchFamily="34" charset="0"/>
                <a:cs typeface="Arial" panose="020B0604020202020204" pitchFamily="34" charset="0"/>
              </a:rPr>
              <a:t>Luke 12:47-48</a:t>
            </a:r>
          </a:p>
          <a:p>
            <a:pPr algn="ctr">
              <a:spcAft>
                <a:spcPts val="1200"/>
              </a:spcAft>
            </a:pPr>
            <a:endParaRPr lang="en-US" sz="1000" b="1" i="1" dirty="0">
              <a:solidFill>
                <a:srgbClr val="FF0000"/>
              </a:solidFill>
              <a:latin typeface="Arial" panose="020B0604020202020204" pitchFamily="34" charset="0"/>
              <a:cs typeface="Arial" panose="020B0604020202020204" pitchFamily="34" charset="0"/>
            </a:endParaRPr>
          </a:p>
          <a:p>
            <a:pPr marL="514350" indent="-514350">
              <a:spcAft>
                <a:spcPts val="1200"/>
              </a:spcAft>
              <a:buAutoNum type="arabicPlain" startAt="2"/>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48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F2B53-6433-46EF-2EBB-3BD506E682C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1DF1DF3-EACE-A9D8-8493-42196EE33863}"/>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FE208B4E-BEC8-8B69-F0D8-CE655C08DEBD}"/>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DCDB2011-0123-7D08-6A29-1A238FE449E4}"/>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2C116561-DFDB-A2EA-23E9-FEE89AC0F200}"/>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sp>
        <p:nvSpPr>
          <p:cNvPr id="5" name="Footer Placeholder 4">
            <a:extLst>
              <a:ext uri="{FF2B5EF4-FFF2-40B4-BE49-F238E27FC236}">
                <a16:creationId xmlns:a16="http://schemas.microsoft.com/office/drawing/2014/main" id="{84CDAE66-1004-D569-02DF-C4F264E15DDC}"/>
              </a:ext>
            </a:extLst>
          </p:cNvPr>
          <p:cNvSpPr>
            <a:spLocks noGrp="1"/>
          </p:cNvSpPr>
          <p:nvPr>
            <p:ph type="ftr" sz="quarter" idx="11"/>
          </p:nvPr>
        </p:nvSpPr>
        <p:spPr>
          <a:xfrm>
            <a:off x="838200" y="9589187"/>
            <a:ext cx="3581400" cy="354913"/>
          </a:xfrm>
        </p:spPr>
        <p:txBody>
          <a:bodyPr/>
          <a:lstStyle/>
          <a:p>
            <a:r>
              <a:rPr lang="en-US" sz="1800" dirty="0"/>
              <a:t>Strangers In A Strange Land © 2025  </a:t>
            </a:r>
          </a:p>
        </p:txBody>
      </p:sp>
      <p:sp>
        <p:nvSpPr>
          <p:cNvPr id="9" name="TextBox 8">
            <a:extLst>
              <a:ext uri="{FF2B5EF4-FFF2-40B4-BE49-F238E27FC236}">
                <a16:creationId xmlns:a16="http://schemas.microsoft.com/office/drawing/2014/main" id="{A11339ED-F8CC-B252-2B6D-A42477C03B88}"/>
              </a:ext>
            </a:extLst>
          </p:cNvPr>
          <p:cNvSpPr txBox="1"/>
          <p:nvPr/>
        </p:nvSpPr>
        <p:spPr>
          <a:xfrm>
            <a:off x="690670" y="408931"/>
            <a:ext cx="16987730" cy="8938857"/>
          </a:xfrm>
          <a:prstGeom prst="rect">
            <a:avLst/>
          </a:prstGeom>
          <a:noFill/>
        </p:spPr>
        <p:txBody>
          <a:bodyPr wrap="square">
            <a:spAutoFit/>
          </a:bodyPr>
          <a:lstStyle/>
          <a:p>
            <a:pPr>
              <a:lnSpc>
                <a:spcPct val="150000"/>
              </a:lnSpc>
              <a:spcAft>
                <a:spcPts val="1800"/>
              </a:spcAft>
            </a:pPr>
            <a:r>
              <a:rPr lang="en-US" sz="2800" b="1" dirty="0">
                <a:latin typeface="Arial" panose="020B0604020202020204" pitchFamily="34" charset="0"/>
                <a:cs typeface="Arial" panose="020B0604020202020204" pitchFamily="34" charset="0"/>
              </a:rPr>
              <a:t>SESSION 8 Distractions &amp; Deceit In A Strange Land</a:t>
            </a:r>
            <a:endParaRPr lang="en-US" sz="3400" b="1" dirty="0">
              <a:latin typeface="Arial" panose="020B0604020202020204" pitchFamily="34" charset="0"/>
              <a:cs typeface="Arial" panose="020B0604020202020204" pitchFamily="34" charset="0"/>
            </a:endParaRPr>
          </a:p>
          <a:p>
            <a:pPr>
              <a:spcAft>
                <a:spcPts val="1200"/>
              </a:spcAft>
            </a:pPr>
            <a:r>
              <a:rPr lang="en-US" sz="3400" b="1" i="1" dirty="0">
                <a:solidFill>
                  <a:srgbClr val="C00000"/>
                </a:solidFill>
                <a:latin typeface="Arial" panose="020B0604020202020204" pitchFamily="34" charset="0"/>
                <a:cs typeface="Arial" panose="020B0604020202020204" pitchFamily="34" charset="0"/>
              </a:rPr>
              <a:t>Traveler Beware – 2 Peter 2:21-22</a:t>
            </a:r>
          </a:p>
          <a:p>
            <a:pPr marL="0" marR="0">
              <a:lnSpc>
                <a:spcPct val="115000"/>
              </a:lnSpc>
              <a:spcAft>
                <a:spcPts val="400"/>
              </a:spcAft>
            </a:pPr>
            <a:endParaRPr lang="en-US" sz="3200" i="1" kern="100" baseline="300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5000"/>
              </a:lnSpc>
              <a:spcAft>
                <a:spcPts val="400"/>
              </a:spcAft>
            </a:pP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22</a:t>
            </a:r>
            <a:r>
              <a:rPr lang="en-US" sz="3200" i="1" kern="100" dirty="0">
                <a:effectLst/>
                <a:latin typeface="Arial" panose="020B0604020202020204" pitchFamily="34" charset="0"/>
                <a:ea typeface="Aptos" panose="020B0004020202020204" pitchFamily="34" charset="0"/>
                <a:cs typeface="Arial" panose="020B0604020202020204" pitchFamily="34" charset="0"/>
              </a:rPr>
              <a:t> What the true </a:t>
            </a:r>
          </a:p>
          <a:p>
            <a:pPr marL="0" marR="0">
              <a:lnSpc>
                <a:spcPct val="115000"/>
              </a:lnSpc>
              <a:spcAft>
                <a:spcPts val="400"/>
              </a:spcAft>
            </a:pPr>
            <a:r>
              <a:rPr lang="en-US" sz="3200" i="1" kern="100" dirty="0">
                <a:effectLst/>
                <a:latin typeface="Arial" panose="020B0604020202020204" pitchFamily="34" charset="0"/>
                <a:ea typeface="Aptos" panose="020B0004020202020204" pitchFamily="34" charset="0"/>
                <a:cs typeface="Arial" panose="020B0604020202020204" pitchFamily="34" charset="0"/>
              </a:rPr>
              <a:t>proverb says has</a:t>
            </a:r>
            <a:endParaRPr lang="en-US" sz="3200" i="1" kern="100" dirty="0">
              <a:latin typeface="Arial" panose="020B0604020202020204" pitchFamily="34" charset="0"/>
              <a:ea typeface="Aptos" panose="020B0004020202020204" pitchFamily="34" charset="0"/>
              <a:cs typeface="Arial" panose="020B0604020202020204" pitchFamily="34" charset="0"/>
            </a:endParaRPr>
          </a:p>
          <a:p>
            <a:pPr marL="0" marR="0">
              <a:lnSpc>
                <a:spcPct val="115000"/>
              </a:lnSpc>
              <a:spcAft>
                <a:spcPts val="400"/>
              </a:spcAft>
            </a:pPr>
            <a:r>
              <a:rPr lang="en-US" sz="3200" i="1" kern="100" dirty="0">
                <a:effectLst/>
                <a:latin typeface="Arial" panose="020B0604020202020204" pitchFamily="34" charset="0"/>
                <a:ea typeface="Aptos" panose="020B0004020202020204" pitchFamily="34" charset="0"/>
                <a:cs typeface="Arial" panose="020B0604020202020204" pitchFamily="34" charset="0"/>
              </a:rPr>
              <a:t> happened to them:</a:t>
            </a:r>
          </a:p>
          <a:p>
            <a:pPr marL="0" marR="0">
              <a:lnSpc>
                <a:spcPct val="115000"/>
              </a:lnSpc>
              <a:spcAft>
                <a:spcPts val="400"/>
              </a:spcAft>
            </a:pPr>
            <a:r>
              <a:rPr lang="en-US" sz="3200" i="1" kern="100" dirty="0">
                <a:effectLst/>
                <a:latin typeface="Arial" panose="020B0604020202020204" pitchFamily="34" charset="0"/>
                <a:ea typeface="Aptos" panose="020B0004020202020204" pitchFamily="34" charset="0"/>
                <a:cs typeface="Arial" panose="020B0604020202020204" pitchFamily="34" charset="0"/>
              </a:rPr>
              <a:t> "The dog returns to</a:t>
            </a:r>
          </a:p>
          <a:p>
            <a:pPr marL="0" marR="0">
              <a:lnSpc>
                <a:spcPct val="115000"/>
              </a:lnSpc>
              <a:spcAft>
                <a:spcPts val="400"/>
              </a:spcAft>
            </a:pPr>
            <a:r>
              <a:rPr lang="en-US" sz="3200" i="1" kern="100" dirty="0">
                <a:effectLst/>
                <a:latin typeface="Arial" panose="020B0604020202020204" pitchFamily="34" charset="0"/>
                <a:ea typeface="Aptos" panose="020B0004020202020204" pitchFamily="34" charset="0"/>
                <a:cs typeface="Arial" panose="020B0604020202020204" pitchFamily="34" charset="0"/>
              </a:rPr>
              <a:t> its own vomit,</a:t>
            </a:r>
          </a:p>
          <a:p>
            <a:pPr marL="0" marR="0">
              <a:lnSpc>
                <a:spcPct val="115000"/>
              </a:lnSpc>
              <a:spcAft>
                <a:spcPts val="400"/>
              </a:spcAft>
            </a:pPr>
            <a:r>
              <a:rPr lang="en-US" sz="3200" i="1" kern="100" dirty="0">
                <a:effectLst/>
                <a:latin typeface="Arial" panose="020B0604020202020204" pitchFamily="34" charset="0"/>
                <a:ea typeface="Aptos" panose="020B0004020202020204" pitchFamily="34" charset="0"/>
                <a:cs typeface="Arial" panose="020B0604020202020204" pitchFamily="34" charset="0"/>
              </a:rPr>
              <a:t> and the sow, after</a:t>
            </a:r>
          </a:p>
          <a:p>
            <a:pPr marL="0" marR="0">
              <a:lnSpc>
                <a:spcPct val="115000"/>
              </a:lnSpc>
              <a:spcAft>
                <a:spcPts val="400"/>
              </a:spcAft>
            </a:pPr>
            <a:r>
              <a:rPr lang="en-US" sz="3200" i="1" kern="100" dirty="0">
                <a:effectLst/>
                <a:latin typeface="Arial" panose="020B0604020202020204" pitchFamily="34" charset="0"/>
                <a:ea typeface="Aptos" panose="020B0004020202020204" pitchFamily="34" charset="0"/>
                <a:cs typeface="Arial" panose="020B0604020202020204" pitchFamily="34" charset="0"/>
              </a:rPr>
              <a:t> washing herself, </a:t>
            </a:r>
          </a:p>
          <a:p>
            <a:pPr marL="0" marR="0">
              <a:lnSpc>
                <a:spcPct val="115000"/>
              </a:lnSpc>
              <a:spcAft>
                <a:spcPts val="400"/>
              </a:spcAft>
            </a:pPr>
            <a:r>
              <a:rPr lang="en-US" sz="3200" i="1" kern="100" dirty="0">
                <a:effectLst/>
                <a:latin typeface="Arial" panose="020B0604020202020204" pitchFamily="34" charset="0"/>
                <a:ea typeface="Aptos" panose="020B0004020202020204" pitchFamily="34" charset="0"/>
                <a:cs typeface="Arial" panose="020B0604020202020204" pitchFamily="34" charset="0"/>
              </a:rPr>
              <a:t>returns to wallow </a:t>
            </a:r>
          </a:p>
          <a:p>
            <a:pPr marL="0" marR="0">
              <a:lnSpc>
                <a:spcPct val="115000"/>
              </a:lnSpc>
              <a:spcAft>
                <a:spcPts val="400"/>
              </a:spcAft>
            </a:pPr>
            <a:r>
              <a:rPr lang="en-US" sz="3200" i="1" kern="100" dirty="0">
                <a:effectLst/>
                <a:latin typeface="Arial" panose="020B0604020202020204" pitchFamily="34" charset="0"/>
                <a:ea typeface="Aptos" panose="020B0004020202020204" pitchFamily="34" charset="0"/>
                <a:cs typeface="Arial" panose="020B0604020202020204" pitchFamily="34" charset="0"/>
              </a:rPr>
              <a:t>in the mire."</a:t>
            </a:r>
            <a:endParaRPr lang="en-US" sz="32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5000"/>
              </a:lnSpc>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5400" b="1" i="1" dirty="0">
              <a:solidFill>
                <a:srgbClr val="C00000"/>
              </a:solidFill>
              <a:latin typeface="Arial" panose="020B0604020202020204" pitchFamily="34" charset="0"/>
              <a:cs typeface="Arial" panose="020B0604020202020204" pitchFamily="34" charset="0"/>
            </a:endParaRPr>
          </a:p>
          <a:p>
            <a:pPr algn="ctr">
              <a:spcAft>
                <a:spcPts val="1200"/>
              </a:spcAft>
            </a:pPr>
            <a:endParaRPr lang="en-US" sz="1000" b="1" i="1" dirty="0">
              <a:solidFill>
                <a:srgbClr val="FF0000"/>
              </a:solidFill>
              <a:latin typeface="Arial" panose="020B0604020202020204" pitchFamily="34" charset="0"/>
              <a:cs typeface="Arial" panose="020B0604020202020204" pitchFamily="34" charset="0"/>
            </a:endParaRPr>
          </a:p>
          <a:p>
            <a:pPr marL="514350" indent="-514350">
              <a:spcAft>
                <a:spcPts val="1200"/>
              </a:spcAft>
              <a:buAutoNum type="arabicPlain" startAt="2"/>
            </a:pPr>
            <a:endParaRPr lang="en-US" sz="2800" b="1" dirty="0">
              <a:latin typeface="Arial" panose="020B0604020202020204" pitchFamily="34" charset="0"/>
              <a:cs typeface="Arial" panose="020B0604020202020204" pitchFamily="34" charset="0"/>
            </a:endParaRPr>
          </a:p>
        </p:txBody>
      </p:sp>
      <p:pic>
        <p:nvPicPr>
          <p:cNvPr id="10" name="Picture 9" descr="A collage of dogs and pigs&#10;&#10;AI-generated content may be incorrect.">
            <a:extLst>
              <a:ext uri="{FF2B5EF4-FFF2-40B4-BE49-F238E27FC236}">
                <a16:creationId xmlns:a16="http://schemas.microsoft.com/office/drawing/2014/main" id="{95AF2D15-B08B-670A-3540-DBAEE88CA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111003"/>
            <a:ext cx="13263042" cy="7460462"/>
          </a:xfrm>
          <a:prstGeom prst="rect">
            <a:avLst/>
          </a:prstGeom>
          <a:ln w="571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6073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29916-B57E-97E8-6EC5-F46E9DC28067}"/>
            </a:ext>
          </a:extLst>
        </p:cNvPr>
        <p:cNvGrpSpPr/>
        <p:nvPr/>
      </p:nvGrpSpPr>
      <p:grpSpPr>
        <a:xfrm>
          <a:off x="0" y="0"/>
          <a:ext cx="0" cy="0"/>
          <a:chOff x="0" y="0"/>
          <a:chExt cx="0" cy="0"/>
        </a:xfrm>
      </p:grpSpPr>
      <p:pic>
        <p:nvPicPr>
          <p:cNvPr id="7" name="Picture 6" descr="A person sitting on a boat&#10;&#10;Description automatically generated">
            <a:extLst>
              <a:ext uri="{FF2B5EF4-FFF2-40B4-BE49-F238E27FC236}">
                <a16:creationId xmlns:a16="http://schemas.microsoft.com/office/drawing/2014/main" id="{26CB5060-7BA0-81EA-883A-1AAD88C9DF11}"/>
              </a:ext>
            </a:extLst>
          </p:cNvPr>
          <p:cNvPicPr>
            <a:picLocks noChangeAspect="1"/>
          </p:cNvPicPr>
          <p:nvPr/>
        </p:nvPicPr>
        <p:blipFill>
          <a:blip r:embed="rId3" cstate="print">
            <a:extLst>
              <a:ext uri="{28A0092B-C50C-407E-A947-70E740481C1C}">
                <a14:useLocalDpi xmlns:a14="http://schemas.microsoft.com/office/drawing/2010/main" val="0"/>
              </a:ext>
            </a:extLst>
          </a:blip>
          <a:srcRect b="56067"/>
          <a:stretch/>
        </p:blipFill>
        <p:spPr>
          <a:xfrm>
            <a:off x="13376365" y="7575937"/>
            <a:ext cx="4729270" cy="2517690"/>
          </a:xfrm>
          <a:prstGeom prst="rect">
            <a:avLst/>
          </a:prstGeom>
          <a:ln w="38100">
            <a:solidFill>
              <a:schemeClr val="bg1">
                <a:lumMod val="50000"/>
              </a:schemeClr>
            </a:solidFill>
          </a:ln>
          <a:effectLst>
            <a:outerShdw blurRad="50800" dist="38100" dir="5400000" algn="t" rotWithShape="0">
              <a:prstClr val="black">
                <a:alpha val="40000"/>
              </a:prstClr>
            </a:outerShdw>
          </a:effectLst>
        </p:spPr>
      </p:pic>
      <p:grpSp>
        <p:nvGrpSpPr>
          <p:cNvPr id="2" name="Group 2">
            <a:extLst>
              <a:ext uri="{FF2B5EF4-FFF2-40B4-BE49-F238E27FC236}">
                <a16:creationId xmlns:a16="http://schemas.microsoft.com/office/drawing/2014/main" id="{244098E8-2BD4-AD21-EEC9-DE03BEFBC568}"/>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201BBE0D-001D-39A7-EFBD-1C62C1CEECF1}"/>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EB1A0B9A-9E4F-AD6D-C371-F82E425736B5}"/>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8BB2091D-FF03-8E10-C3B1-C8639DA5A1C8}"/>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sp>
        <p:nvSpPr>
          <p:cNvPr id="5" name="Footer Placeholder 4">
            <a:extLst>
              <a:ext uri="{FF2B5EF4-FFF2-40B4-BE49-F238E27FC236}">
                <a16:creationId xmlns:a16="http://schemas.microsoft.com/office/drawing/2014/main" id="{798DA1A1-555B-ABC2-6690-4D72A228AF8B}"/>
              </a:ext>
            </a:extLst>
          </p:cNvPr>
          <p:cNvSpPr>
            <a:spLocks noGrp="1"/>
          </p:cNvSpPr>
          <p:nvPr>
            <p:ph type="ftr" sz="quarter" idx="11"/>
          </p:nvPr>
        </p:nvSpPr>
        <p:spPr>
          <a:xfrm>
            <a:off x="838200" y="9589187"/>
            <a:ext cx="3581400" cy="354913"/>
          </a:xfrm>
        </p:spPr>
        <p:txBody>
          <a:bodyPr/>
          <a:lstStyle/>
          <a:p>
            <a:r>
              <a:rPr lang="en-US" sz="1800" dirty="0"/>
              <a:t>Strangers In A Strange Land © 2025  </a:t>
            </a:r>
          </a:p>
        </p:txBody>
      </p:sp>
      <p:sp>
        <p:nvSpPr>
          <p:cNvPr id="9" name="TextBox 8">
            <a:extLst>
              <a:ext uri="{FF2B5EF4-FFF2-40B4-BE49-F238E27FC236}">
                <a16:creationId xmlns:a16="http://schemas.microsoft.com/office/drawing/2014/main" id="{9EDF24CF-8190-93A0-4C0B-F916AC50D737}"/>
              </a:ext>
            </a:extLst>
          </p:cNvPr>
          <p:cNvSpPr txBox="1"/>
          <p:nvPr/>
        </p:nvSpPr>
        <p:spPr>
          <a:xfrm>
            <a:off x="690670" y="408931"/>
            <a:ext cx="16987730" cy="3031599"/>
          </a:xfrm>
          <a:prstGeom prst="rect">
            <a:avLst/>
          </a:prstGeom>
          <a:noFill/>
        </p:spPr>
        <p:txBody>
          <a:bodyPr wrap="square">
            <a:spAutoFit/>
          </a:bodyPr>
          <a:lstStyle/>
          <a:p>
            <a:pPr>
              <a:lnSpc>
                <a:spcPct val="150000"/>
              </a:lnSpc>
              <a:spcAft>
                <a:spcPts val="1800"/>
              </a:spcAft>
            </a:pPr>
            <a:r>
              <a:rPr lang="en-US" sz="2800" b="1" dirty="0">
                <a:latin typeface="Arial" panose="020B0604020202020204" pitchFamily="34" charset="0"/>
                <a:cs typeface="Arial" panose="020B0604020202020204" pitchFamily="34" charset="0"/>
              </a:rPr>
              <a:t>SESSION 8 Distractions &amp; Deceit In A Strange Land</a:t>
            </a:r>
            <a:endParaRPr lang="en-US" sz="3400" b="1" dirty="0">
              <a:latin typeface="Arial" panose="020B0604020202020204" pitchFamily="34" charset="0"/>
              <a:cs typeface="Arial" panose="020B0604020202020204" pitchFamily="34" charset="0"/>
            </a:endParaRPr>
          </a:p>
          <a:p>
            <a:pPr>
              <a:spcAft>
                <a:spcPts val="1200"/>
              </a:spcAft>
            </a:pPr>
            <a:r>
              <a:rPr lang="en-US" sz="3400" b="1" i="1" dirty="0">
                <a:solidFill>
                  <a:srgbClr val="C00000"/>
                </a:solidFill>
                <a:latin typeface="Arial" panose="020B0604020202020204" pitchFamily="34" charset="0"/>
                <a:cs typeface="Arial" panose="020B0604020202020204" pitchFamily="34" charset="0"/>
              </a:rPr>
              <a:t>The Perfect Stranger </a:t>
            </a:r>
          </a:p>
          <a:p>
            <a:pPr>
              <a:spcAft>
                <a:spcPts val="1200"/>
              </a:spcAft>
            </a:pPr>
            <a:endParaRPr lang="en-US" sz="1400" b="1" dirty="0">
              <a:latin typeface="Arial" panose="020B0604020202020204" pitchFamily="34" charset="0"/>
              <a:cs typeface="Arial" panose="020B0604020202020204" pitchFamily="34" charset="0"/>
            </a:endParaRPr>
          </a:p>
          <a:p>
            <a:pPr marL="514350" indent="-514350">
              <a:spcAft>
                <a:spcPts val="1200"/>
              </a:spcAft>
              <a:buAutoNum type="arabicPlain" startAt="2"/>
            </a:pPr>
            <a:endParaRPr lang="en-US" sz="2800" b="1" dirty="0">
              <a:latin typeface="Arial" panose="020B0604020202020204" pitchFamily="34" charset="0"/>
              <a:cs typeface="Arial" panose="020B0604020202020204" pitchFamily="34" charset="0"/>
            </a:endParaRPr>
          </a:p>
          <a:p>
            <a:pPr marL="514350" indent="-514350">
              <a:spcAft>
                <a:spcPts val="1200"/>
              </a:spcAft>
              <a:buAutoNum type="arabicPlain" startAt="2"/>
            </a:pPr>
            <a:endParaRPr lang="en-US" sz="28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A4ECBBE-905C-0568-2FBC-0DBDD9C6C877}"/>
              </a:ext>
            </a:extLst>
          </p:cNvPr>
          <p:cNvSpPr txBox="1"/>
          <p:nvPr/>
        </p:nvSpPr>
        <p:spPr>
          <a:xfrm>
            <a:off x="690670" y="1924730"/>
            <a:ext cx="16759130" cy="8109912"/>
          </a:xfrm>
          <a:prstGeom prst="rect">
            <a:avLst/>
          </a:prstGeom>
          <a:noFill/>
        </p:spPr>
        <p:txBody>
          <a:bodyPr wrap="square">
            <a:spAutoFit/>
          </a:bodyPr>
          <a:lstStyle/>
          <a:p>
            <a:r>
              <a:rPr lang="en-US" sz="3200" b="1" i="1" dirty="0">
                <a:solidFill>
                  <a:srgbClr val="C00000"/>
                </a:solidFill>
                <a:latin typeface="Arial" panose="020B0604020202020204" pitchFamily="34" charset="0"/>
                <a:cs typeface="Arial" panose="020B0604020202020204" pitchFamily="34" charset="0"/>
              </a:rPr>
              <a:t>2 Peter 1:3-4</a:t>
            </a:r>
            <a:r>
              <a:rPr lang="en-US" sz="3200" b="1" i="1" kern="100" baseline="30000" dirty="0">
                <a:solidFill>
                  <a:srgbClr val="C00000"/>
                </a:solidFill>
                <a:latin typeface="Arial" panose="020B0604020202020204" pitchFamily="34" charset="0"/>
                <a:cs typeface="Arial" panose="020B0604020202020204" pitchFamily="34" charset="0"/>
              </a:rPr>
              <a:t>  </a:t>
            </a:r>
            <a:r>
              <a:rPr lang="en-US" sz="3200" b="1" i="1" kern="100" dirty="0">
                <a:solidFill>
                  <a:srgbClr val="C00000"/>
                </a:solidFill>
                <a:latin typeface="Arial" panose="020B0604020202020204" pitchFamily="34" charset="0"/>
                <a:cs typeface="Arial" panose="020B0604020202020204" pitchFamily="34" charset="0"/>
              </a:rPr>
              <a:t> </a:t>
            </a:r>
            <a:r>
              <a:rPr lang="en-US" sz="3200" i="1" kern="100" dirty="0">
                <a:latin typeface="Arial" panose="020B0604020202020204" pitchFamily="34" charset="0"/>
                <a:cs typeface="Arial" panose="020B0604020202020204" pitchFamily="34" charset="0"/>
              </a:rPr>
              <a:t>“</a:t>
            </a:r>
            <a:r>
              <a:rPr lang="en-US" sz="3200" i="1" kern="100" dirty="0">
                <a:effectLst/>
                <a:latin typeface="Arial" panose="020B0604020202020204" pitchFamily="34" charset="0"/>
                <a:ea typeface="Aptos" panose="020B0004020202020204" pitchFamily="34" charset="0"/>
                <a:cs typeface="Arial" panose="020B0604020202020204" pitchFamily="34" charset="0"/>
              </a:rPr>
              <a:t>His divine power has granted to us </a:t>
            </a:r>
            <a:r>
              <a:rPr lang="en-US" sz="3200" b="1" i="1" kern="100" dirty="0">
                <a:effectLst/>
                <a:latin typeface="Arial" panose="020B0604020202020204" pitchFamily="34" charset="0"/>
                <a:ea typeface="Aptos" panose="020B0004020202020204" pitchFamily="34" charset="0"/>
                <a:cs typeface="Arial" panose="020B0604020202020204" pitchFamily="34" charset="0"/>
              </a:rPr>
              <a:t>all things that pertain to life and godliness</a:t>
            </a:r>
            <a:r>
              <a:rPr lang="en-US" sz="3200" i="1" kern="100" dirty="0">
                <a:effectLst/>
                <a:latin typeface="Arial" panose="020B0604020202020204" pitchFamily="34" charset="0"/>
                <a:ea typeface="Aptos" panose="020B0004020202020204" pitchFamily="34" charset="0"/>
                <a:cs typeface="Arial" panose="020B0604020202020204" pitchFamily="34" charset="0"/>
              </a:rPr>
              <a:t>, </a:t>
            </a:r>
            <a:r>
              <a:rPr lang="en-US" sz="3200" b="1" i="1" kern="100" dirty="0">
                <a:effectLst/>
                <a:latin typeface="Arial" panose="020B0604020202020204" pitchFamily="34" charset="0"/>
                <a:ea typeface="Aptos" panose="020B0004020202020204" pitchFamily="34" charset="0"/>
                <a:cs typeface="Arial" panose="020B0604020202020204" pitchFamily="34" charset="0"/>
              </a:rPr>
              <a:t>through the knowledge of Him </a:t>
            </a:r>
            <a:r>
              <a:rPr lang="en-US" sz="3200" i="1" kern="100" dirty="0">
                <a:effectLst/>
                <a:latin typeface="Arial" panose="020B0604020202020204" pitchFamily="34" charset="0"/>
                <a:ea typeface="Aptos" panose="020B0004020202020204" pitchFamily="34" charset="0"/>
                <a:cs typeface="Arial" panose="020B0604020202020204" pitchFamily="34" charset="0"/>
              </a:rPr>
              <a:t>who called us to His own glory and excellence, </a:t>
            </a: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4</a:t>
            </a:r>
            <a:r>
              <a:rPr lang="en-US" sz="3200" i="1" kern="100" dirty="0">
                <a:effectLst/>
                <a:latin typeface="Arial" panose="020B0604020202020204" pitchFamily="34" charset="0"/>
                <a:ea typeface="Aptos" panose="020B0004020202020204" pitchFamily="34" charset="0"/>
                <a:cs typeface="Arial" panose="020B0604020202020204" pitchFamily="34" charset="0"/>
              </a:rPr>
              <a:t> by which He has granted to us his precious and very great promises, so that through them you may become </a:t>
            </a:r>
            <a:r>
              <a:rPr lang="en-US" sz="3200" b="1" i="1" kern="100" dirty="0">
                <a:effectLst/>
                <a:latin typeface="Arial" panose="020B0604020202020204" pitchFamily="34" charset="0"/>
                <a:ea typeface="Aptos" panose="020B0004020202020204" pitchFamily="34" charset="0"/>
                <a:cs typeface="Arial" panose="020B0604020202020204" pitchFamily="34" charset="0"/>
              </a:rPr>
              <a:t>partakers of the divine nature</a:t>
            </a:r>
            <a:r>
              <a:rPr lang="en-US" sz="3200" i="1" kern="100" dirty="0">
                <a:effectLst/>
                <a:latin typeface="Arial" panose="020B0604020202020204" pitchFamily="34" charset="0"/>
                <a:ea typeface="Aptos" panose="020B0004020202020204" pitchFamily="34" charset="0"/>
                <a:cs typeface="Arial" panose="020B0604020202020204" pitchFamily="34" charset="0"/>
              </a:rPr>
              <a:t>, having </a:t>
            </a:r>
            <a:r>
              <a:rPr lang="en-US" sz="3200" b="1" i="1" kern="100" dirty="0">
                <a:effectLst/>
                <a:latin typeface="Arial" panose="020B0604020202020204" pitchFamily="34" charset="0"/>
                <a:ea typeface="Aptos" panose="020B0004020202020204" pitchFamily="34" charset="0"/>
                <a:cs typeface="Arial" panose="020B0604020202020204" pitchFamily="34" charset="0"/>
              </a:rPr>
              <a:t>escaped from the corruption </a:t>
            </a:r>
            <a:r>
              <a:rPr lang="en-US" sz="3200" i="1" kern="100" dirty="0">
                <a:effectLst/>
                <a:latin typeface="Arial" panose="020B0604020202020204" pitchFamily="34" charset="0"/>
                <a:ea typeface="Aptos" panose="020B0004020202020204" pitchFamily="34" charset="0"/>
                <a:cs typeface="Arial" panose="020B0604020202020204" pitchFamily="34" charset="0"/>
              </a:rPr>
              <a:t>that is in the world because of sinful desire.</a:t>
            </a:r>
          </a:p>
          <a:p>
            <a:pPr>
              <a:spcAft>
                <a:spcPts val="1200"/>
              </a:spcAft>
            </a:pPr>
            <a:endParaRPr lang="en-US" sz="800" i="1" kern="100" dirty="0">
              <a:latin typeface="Arial" panose="020B0604020202020204" pitchFamily="34" charset="0"/>
              <a:ea typeface="Aptos" panose="020B0004020202020204" pitchFamily="34" charset="0"/>
              <a:cs typeface="Arial" panose="020B0604020202020204" pitchFamily="34" charset="0"/>
            </a:endParaRPr>
          </a:p>
          <a:p>
            <a:pPr algn="ctr">
              <a:spcAft>
                <a:spcPts val="1800"/>
              </a:spcAft>
            </a:pPr>
            <a:r>
              <a:rPr lang="en-US" sz="3200" b="1" i="1" kern="100" dirty="0">
                <a:solidFill>
                  <a:srgbClr val="C00000"/>
                </a:solidFill>
                <a:latin typeface="Arial" panose="020B0604020202020204" pitchFamily="34" charset="0"/>
                <a:ea typeface="Aptos" panose="020B0004020202020204" pitchFamily="34" charset="0"/>
                <a:cs typeface="Arial" panose="020B0604020202020204" pitchFamily="34" charset="0"/>
              </a:rPr>
              <a:t>JESUS provides ALL we need to live godly lives. </a:t>
            </a:r>
          </a:p>
          <a:p>
            <a:pPr>
              <a:spcAft>
                <a:spcPts val="1200"/>
              </a:spcAft>
            </a:pPr>
            <a:r>
              <a:rPr lang="en-US" sz="3200" i="1" kern="100" dirty="0">
                <a:effectLst/>
                <a:latin typeface="Arial" panose="020B0604020202020204" pitchFamily="34" charset="0"/>
                <a:ea typeface="Calibri" panose="020F0502020204030204" pitchFamily="34" charset="0"/>
                <a:cs typeface="Arial" panose="020B0604020202020204" pitchFamily="34" charset="0"/>
              </a:rPr>
              <a:t>“Whoever says ‘I know Him’ but </a:t>
            </a:r>
            <a:r>
              <a:rPr lang="en-US" sz="3200" i="1" u="sng" kern="100" dirty="0">
                <a:effectLst/>
                <a:latin typeface="Arial" panose="020B0604020202020204" pitchFamily="34" charset="0"/>
                <a:ea typeface="Calibri" panose="020F0502020204030204" pitchFamily="34" charset="0"/>
                <a:cs typeface="Arial" panose="020B0604020202020204" pitchFamily="34" charset="0"/>
              </a:rPr>
              <a:t>does not keep His commandments </a:t>
            </a:r>
            <a:r>
              <a:rPr lang="en-US" sz="3200" i="1" kern="100" dirty="0">
                <a:effectLst/>
                <a:latin typeface="Arial" panose="020B0604020202020204" pitchFamily="34" charset="0"/>
                <a:ea typeface="Calibri" panose="020F0502020204030204" pitchFamily="34" charset="0"/>
                <a:cs typeface="Arial" panose="020B0604020202020204" pitchFamily="34" charset="0"/>
              </a:rPr>
              <a:t>is a liar, and the truth is not </a:t>
            </a:r>
            <a:r>
              <a:rPr lang="en-US" sz="3200" i="1" kern="100" dirty="0">
                <a:latin typeface="Arial" panose="020B0604020202020204" pitchFamily="34" charset="0"/>
                <a:ea typeface="Calibri" panose="020F0502020204030204" pitchFamily="34" charset="0"/>
                <a:cs typeface="Arial" panose="020B0604020202020204" pitchFamily="34" charset="0"/>
              </a:rPr>
              <a:t>in him. “1 John 2:4 ESV </a:t>
            </a:r>
            <a:endParaRPr lang="en-US" sz="3200" i="1" kern="100" dirty="0">
              <a:effectLst/>
              <a:latin typeface="Arial" panose="020B0604020202020204" pitchFamily="34" charset="0"/>
              <a:ea typeface="Calibri" panose="020F0502020204030204" pitchFamily="34" charset="0"/>
              <a:cs typeface="Arial" panose="020B0604020202020204" pitchFamily="34" charset="0"/>
            </a:endParaRPr>
          </a:p>
          <a:p>
            <a:pPr marL="0" marR="0">
              <a:spcAft>
                <a:spcPts val="1200"/>
              </a:spcAft>
            </a:pPr>
            <a:r>
              <a:rPr lang="en-US" sz="3200" i="1" kern="100" dirty="0">
                <a:effectLst/>
                <a:latin typeface="Arial" panose="020B0604020202020204" pitchFamily="34" charset="0"/>
                <a:ea typeface="Calibri" panose="020F0502020204030204" pitchFamily="34" charset="0"/>
                <a:cs typeface="Arial" panose="020B0604020202020204" pitchFamily="34" charset="0"/>
              </a:rPr>
              <a:t>“Beloved, do not believe every spirit, but </a:t>
            </a:r>
            <a:r>
              <a:rPr lang="en-US" sz="3200" i="1" u="sng" kern="100" dirty="0">
                <a:effectLst/>
                <a:latin typeface="Arial" panose="020B0604020202020204" pitchFamily="34" charset="0"/>
                <a:ea typeface="Calibri" panose="020F0502020204030204" pitchFamily="34" charset="0"/>
                <a:cs typeface="Arial" panose="020B0604020202020204" pitchFamily="34" charset="0"/>
              </a:rPr>
              <a:t>test the spirits </a:t>
            </a:r>
            <a:r>
              <a:rPr lang="en-US" sz="3200" i="1" kern="100" dirty="0">
                <a:effectLst/>
                <a:latin typeface="Arial" panose="020B0604020202020204" pitchFamily="34" charset="0"/>
                <a:ea typeface="Calibri" panose="020F0502020204030204" pitchFamily="34" charset="0"/>
                <a:cs typeface="Arial" panose="020B0604020202020204" pitchFamily="34" charset="0"/>
              </a:rPr>
              <a:t>to see whether they are from God, for many false prophets have gone out into the </a:t>
            </a:r>
            <a:r>
              <a:rPr lang="en-US" sz="3200" i="1" kern="100" dirty="0">
                <a:latin typeface="Arial" panose="020B0604020202020204" pitchFamily="34" charset="0"/>
                <a:ea typeface="Calibri" panose="020F0502020204030204" pitchFamily="34" charset="0"/>
                <a:cs typeface="Arial" panose="020B0604020202020204" pitchFamily="34" charset="0"/>
              </a:rPr>
              <a:t>world.” 1 John 4:1 ESV </a:t>
            </a:r>
            <a:endParaRPr lang="en-US" sz="3200" i="1" kern="100" dirty="0">
              <a:effectLst/>
              <a:latin typeface="Arial" panose="020B0604020202020204" pitchFamily="34" charset="0"/>
              <a:ea typeface="Calibri" panose="020F0502020204030204" pitchFamily="34" charset="0"/>
              <a:cs typeface="Arial" panose="020B0604020202020204" pitchFamily="34" charset="0"/>
            </a:endParaRPr>
          </a:p>
          <a:p>
            <a:pPr marL="0" marR="0">
              <a:spcAft>
                <a:spcPts val="800"/>
              </a:spcAft>
            </a:pPr>
            <a:r>
              <a:rPr lang="en-US" sz="3200" i="1" kern="100" dirty="0">
                <a:effectLst/>
                <a:latin typeface="Arial" panose="020B0604020202020204" pitchFamily="34" charset="0"/>
                <a:ea typeface="Calibri" panose="020F0502020204030204" pitchFamily="34" charset="0"/>
                <a:cs typeface="Arial" panose="020B0604020202020204" pitchFamily="34" charset="0"/>
              </a:rPr>
              <a:t>“Little children, you are from God and </a:t>
            </a:r>
            <a:r>
              <a:rPr lang="en-US" sz="3200" i="1" u="sng" kern="100" dirty="0">
                <a:effectLst/>
                <a:latin typeface="Arial" panose="020B0604020202020204" pitchFamily="34" charset="0"/>
                <a:ea typeface="Calibri" panose="020F0502020204030204" pitchFamily="34" charset="0"/>
                <a:cs typeface="Arial" panose="020B0604020202020204" pitchFamily="34" charset="0"/>
              </a:rPr>
              <a:t>have overcome </a:t>
            </a:r>
            <a:r>
              <a:rPr lang="en-US" sz="3200" i="1" kern="100" dirty="0">
                <a:effectLst/>
                <a:latin typeface="Arial" panose="020B0604020202020204" pitchFamily="34" charset="0"/>
                <a:ea typeface="Calibri" panose="020F0502020204030204" pitchFamily="34" charset="0"/>
                <a:cs typeface="Arial" panose="020B0604020202020204" pitchFamily="34" charset="0"/>
              </a:rPr>
              <a:t>them, </a:t>
            </a:r>
          </a:p>
          <a:p>
            <a:pPr>
              <a:spcAft>
                <a:spcPts val="800"/>
              </a:spcAft>
            </a:pPr>
            <a:r>
              <a:rPr lang="en-US" sz="3200" i="1" kern="100" dirty="0">
                <a:effectLst/>
                <a:latin typeface="Arial" panose="020B0604020202020204" pitchFamily="34" charset="0"/>
                <a:ea typeface="Calibri" panose="020F0502020204030204" pitchFamily="34" charset="0"/>
                <a:cs typeface="Arial" panose="020B0604020202020204" pitchFamily="34" charset="0"/>
              </a:rPr>
              <a:t>for He who is in you is greater than he who is in the </a:t>
            </a:r>
            <a:r>
              <a:rPr lang="en-US" sz="3200" i="1" kern="100" dirty="0">
                <a:latin typeface="Arial" panose="020B0604020202020204" pitchFamily="34" charset="0"/>
                <a:ea typeface="Calibri" panose="020F0502020204030204" pitchFamily="34" charset="0"/>
                <a:cs typeface="Arial" panose="020B0604020202020204" pitchFamily="34" charset="0"/>
              </a:rPr>
              <a:t>world.”</a:t>
            </a:r>
          </a:p>
          <a:p>
            <a:pPr>
              <a:spcAft>
                <a:spcPts val="800"/>
              </a:spcAft>
            </a:pPr>
            <a:r>
              <a:rPr lang="en-US" sz="3200" i="1" kern="100" dirty="0">
                <a:latin typeface="Arial" panose="020B0604020202020204" pitchFamily="34" charset="0"/>
                <a:ea typeface="Calibri" panose="020F0502020204030204" pitchFamily="34" charset="0"/>
                <a:cs typeface="Arial" panose="020B0604020202020204" pitchFamily="34" charset="0"/>
              </a:rPr>
              <a:t>1 John 4:4 ESV </a:t>
            </a:r>
            <a:endParaRPr lang="en-US" sz="3200" i="1" kern="100" dirty="0">
              <a:effectLst/>
              <a:latin typeface="Arial" panose="020B0604020202020204" pitchFamily="34" charset="0"/>
              <a:ea typeface="Calibri" panose="020F0502020204030204" pitchFamily="34" charset="0"/>
              <a:cs typeface="Arial" panose="020B0604020202020204" pitchFamily="34" charset="0"/>
            </a:endParaRPr>
          </a:p>
          <a:p>
            <a:pPr marL="457200" indent="-457200">
              <a:spcAft>
                <a:spcPts val="1200"/>
              </a:spcAft>
              <a:buFont typeface="Arial" panose="020B0604020202020204" pitchFamily="34" charset="0"/>
              <a:buChar char="•"/>
            </a:pPr>
            <a:endParaRPr lang="en-US" sz="3200" dirty="0"/>
          </a:p>
        </p:txBody>
      </p:sp>
    </p:spTree>
    <p:extLst>
      <p:ext uri="{BB962C8B-B14F-4D97-AF65-F5344CB8AC3E}">
        <p14:creationId xmlns:p14="http://schemas.microsoft.com/office/powerpoint/2010/main" val="742202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CC9D3-961B-164E-A661-A3B5900208E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B051B80-1182-3605-8F6D-A1688EC0893A}"/>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AFD86C40-429C-6C66-19B9-B8D5E244D57F}"/>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B30A7F54-474B-6B00-29A0-FFF64361F112}"/>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03FCADA8-2A06-B7B9-CA96-14B8F517480F}"/>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sp>
        <p:nvSpPr>
          <p:cNvPr id="5" name="Footer Placeholder 4">
            <a:extLst>
              <a:ext uri="{FF2B5EF4-FFF2-40B4-BE49-F238E27FC236}">
                <a16:creationId xmlns:a16="http://schemas.microsoft.com/office/drawing/2014/main" id="{D6EC9C6F-46B8-23C6-7E14-8EEA9CDB0ABA}"/>
              </a:ext>
            </a:extLst>
          </p:cNvPr>
          <p:cNvSpPr>
            <a:spLocks noGrp="1"/>
          </p:cNvSpPr>
          <p:nvPr>
            <p:ph type="ftr" sz="quarter" idx="11"/>
          </p:nvPr>
        </p:nvSpPr>
        <p:spPr>
          <a:xfrm>
            <a:off x="838200" y="9589187"/>
            <a:ext cx="3581400" cy="354913"/>
          </a:xfrm>
        </p:spPr>
        <p:txBody>
          <a:bodyPr/>
          <a:lstStyle/>
          <a:p>
            <a:r>
              <a:rPr lang="en-US" sz="1800" dirty="0"/>
              <a:t>Strangers In A Strange Land © 2025  </a:t>
            </a:r>
          </a:p>
        </p:txBody>
      </p:sp>
      <p:sp>
        <p:nvSpPr>
          <p:cNvPr id="9" name="TextBox 8">
            <a:extLst>
              <a:ext uri="{FF2B5EF4-FFF2-40B4-BE49-F238E27FC236}">
                <a16:creationId xmlns:a16="http://schemas.microsoft.com/office/drawing/2014/main" id="{1FC23C16-49AB-8108-1E5D-2B6CC737B227}"/>
              </a:ext>
            </a:extLst>
          </p:cNvPr>
          <p:cNvSpPr txBox="1"/>
          <p:nvPr/>
        </p:nvSpPr>
        <p:spPr>
          <a:xfrm>
            <a:off x="488660" y="252196"/>
            <a:ext cx="16987730" cy="2354491"/>
          </a:xfrm>
          <a:prstGeom prst="rect">
            <a:avLst/>
          </a:prstGeom>
          <a:noFill/>
        </p:spPr>
        <p:txBody>
          <a:bodyPr wrap="square">
            <a:spAutoFit/>
          </a:bodyPr>
          <a:lstStyle/>
          <a:p>
            <a:pPr>
              <a:lnSpc>
                <a:spcPct val="150000"/>
              </a:lnSpc>
              <a:spcAft>
                <a:spcPts val="1800"/>
              </a:spcAft>
            </a:pPr>
            <a:r>
              <a:rPr lang="en-US" sz="2800" b="1" dirty="0">
                <a:latin typeface="Arial" panose="020B0604020202020204" pitchFamily="34" charset="0"/>
                <a:cs typeface="Arial" panose="020B0604020202020204" pitchFamily="34" charset="0"/>
              </a:rPr>
              <a:t>SESSION 8 Distractions &amp; Deceit In A Strange Land</a:t>
            </a:r>
            <a:endParaRPr lang="en-US" sz="3400" b="1" dirty="0">
              <a:latin typeface="Arial" panose="020B0604020202020204" pitchFamily="34" charset="0"/>
              <a:cs typeface="Arial" panose="020B0604020202020204" pitchFamily="34" charset="0"/>
            </a:endParaRPr>
          </a:p>
          <a:p>
            <a:pPr>
              <a:spcAft>
                <a:spcPts val="1200"/>
              </a:spcAft>
            </a:pPr>
            <a:endParaRPr lang="en-US" sz="1400" b="1" dirty="0">
              <a:latin typeface="Arial" panose="020B0604020202020204" pitchFamily="34" charset="0"/>
              <a:cs typeface="Arial" panose="020B0604020202020204" pitchFamily="34" charset="0"/>
            </a:endParaRPr>
          </a:p>
          <a:p>
            <a:pPr marL="514350" indent="-514350">
              <a:spcAft>
                <a:spcPts val="1200"/>
              </a:spcAft>
              <a:buAutoNum type="arabicPlain" startAt="2"/>
            </a:pPr>
            <a:endParaRPr lang="en-US" sz="2800" b="1" dirty="0">
              <a:latin typeface="Arial" panose="020B0604020202020204" pitchFamily="34" charset="0"/>
              <a:cs typeface="Arial" panose="020B0604020202020204" pitchFamily="34" charset="0"/>
            </a:endParaRPr>
          </a:p>
          <a:p>
            <a:pPr marL="514350" indent="-514350">
              <a:spcAft>
                <a:spcPts val="1200"/>
              </a:spcAft>
              <a:buAutoNum type="arabicPlain" startAt="2"/>
            </a:pPr>
            <a:endParaRPr lang="en-US" sz="2800" b="1" dirty="0">
              <a:latin typeface="Arial" panose="020B0604020202020204" pitchFamily="34" charset="0"/>
              <a:cs typeface="Arial" panose="020B0604020202020204" pitchFamily="34" charset="0"/>
            </a:endParaRPr>
          </a:p>
        </p:txBody>
      </p:sp>
      <p:pic>
        <p:nvPicPr>
          <p:cNvPr id="10" name="Picture 9" descr="A person in a white dress holding a boat&#10;&#10;AI-generated content may be incorrect.">
            <a:extLst>
              <a:ext uri="{FF2B5EF4-FFF2-40B4-BE49-F238E27FC236}">
                <a16:creationId xmlns:a16="http://schemas.microsoft.com/office/drawing/2014/main" id="{7E12F9C9-3EF1-4098-28C2-E14268272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450" y="1217529"/>
            <a:ext cx="9582150" cy="8032696"/>
          </a:xfrm>
          <a:prstGeom prst="rect">
            <a:avLst/>
          </a:prstGeom>
          <a:ln w="38100">
            <a:solidFill>
              <a:schemeClr val="bg1">
                <a:lumMod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2889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1E684-4D40-D8E6-D715-3FAD04AAAF51}"/>
            </a:ext>
          </a:extLst>
        </p:cNvPr>
        <p:cNvGrpSpPr/>
        <p:nvPr/>
      </p:nvGrpSpPr>
      <p:grpSpPr>
        <a:xfrm>
          <a:off x="0" y="0"/>
          <a:ext cx="0" cy="0"/>
          <a:chOff x="0" y="0"/>
          <a:chExt cx="0" cy="0"/>
        </a:xfrm>
      </p:grpSpPr>
      <p:pic>
        <p:nvPicPr>
          <p:cNvPr id="7" name="Picture 6" descr="A person sitting on a boat&#10;&#10;Description automatically generated">
            <a:extLst>
              <a:ext uri="{FF2B5EF4-FFF2-40B4-BE49-F238E27FC236}">
                <a16:creationId xmlns:a16="http://schemas.microsoft.com/office/drawing/2014/main" id="{ADEDDFCC-373F-8E7F-3212-8BC3C83E3A32}"/>
              </a:ext>
            </a:extLst>
          </p:cNvPr>
          <p:cNvPicPr>
            <a:picLocks noChangeAspect="1"/>
          </p:cNvPicPr>
          <p:nvPr/>
        </p:nvPicPr>
        <p:blipFill>
          <a:blip r:embed="rId3" cstate="print">
            <a:extLst>
              <a:ext uri="{28A0092B-C50C-407E-A947-70E740481C1C}">
                <a14:useLocalDpi xmlns:a14="http://schemas.microsoft.com/office/drawing/2010/main" val="0"/>
              </a:ext>
            </a:extLst>
          </a:blip>
          <a:srcRect b="56067"/>
          <a:stretch/>
        </p:blipFill>
        <p:spPr>
          <a:xfrm>
            <a:off x="13159206" y="7421626"/>
            <a:ext cx="4729270" cy="2517690"/>
          </a:xfrm>
          <a:prstGeom prst="rect">
            <a:avLst/>
          </a:prstGeom>
          <a:ln w="38100">
            <a:solidFill>
              <a:schemeClr val="bg1">
                <a:lumMod val="50000"/>
              </a:schemeClr>
            </a:solidFill>
          </a:ln>
          <a:effectLst>
            <a:outerShdw blurRad="50800" dist="38100" dir="5400000" algn="t" rotWithShape="0">
              <a:prstClr val="black">
                <a:alpha val="40000"/>
              </a:prstClr>
            </a:outerShdw>
          </a:effectLst>
        </p:spPr>
      </p:pic>
      <p:grpSp>
        <p:nvGrpSpPr>
          <p:cNvPr id="2" name="Group 2">
            <a:extLst>
              <a:ext uri="{FF2B5EF4-FFF2-40B4-BE49-F238E27FC236}">
                <a16:creationId xmlns:a16="http://schemas.microsoft.com/office/drawing/2014/main" id="{42155E99-A93A-69C2-01A1-55D5B1F55419}"/>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6221AA35-82B7-F9C0-5442-23B49DFF9654}"/>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349482FB-B04B-8183-38CB-086DE8C692E3}"/>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7761CEA7-32E9-F1BC-519D-A5590630DEEB}"/>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sp>
        <p:nvSpPr>
          <p:cNvPr id="5" name="Footer Placeholder 4">
            <a:extLst>
              <a:ext uri="{FF2B5EF4-FFF2-40B4-BE49-F238E27FC236}">
                <a16:creationId xmlns:a16="http://schemas.microsoft.com/office/drawing/2014/main" id="{CF664647-2A80-A0CE-169C-BE21E5901C4E}"/>
              </a:ext>
            </a:extLst>
          </p:cNvPr>
          <p:cNvSpPr>
            <a:spLocks noGrp="1"/>
          </p:cNvSpPr>
          <p:nvPr>
            <p:ph type="ftr" sz="quarter" idx="11"/>
          </p:nvPr>
        </p:nvSpPr>
        <p:spPr>
          <a:xfrm>
            <a:off x="838200" y="9589187"/>
            <a:ext cx="3581400" cy="354913"/>
          </a:xfrm>
        </p:spPr>
        <p:txBody>
          <a:bodyPr/>
          <a:lstStyle/>
          <a:p>
            <a:r>
              <a:rPr lang="en-US" sz="1800" dirty="0"/>
              <a:t>Strangers In A Strange Land © 2025  </a:t>
            </a:r>
          </a:p>
        </p:txBody>
      </p:sp>
      <p:sp>
        <p:nvSpPr>
          <p:cNvPr id="9" name="TextBox 8">
            <a:extLst>
              <a:ext uri="{FF2B5EF4-FFF2-40B4-BE49-F238E27FC236}">
                <a16:creationId xmlns:a16="http://schemas.microsoft.com/office/drawing/2014/main" id="{727E8980-07A2-8769-36B8-84225E5A7FCD}"/>
              </a:ext>
            </a:extLst>
          </p:cNvPr>
          <p:cNvSpPr txBox="1"/>
          <p:nvPr/>
        </p:nvSpPr>
        <p:spPr>
          <a:xfrm>
            <a:off x="690670" y="408931"/>
            <a:ext cx="16987730" cy="9848850"/>
          </a:xfrm>
          <a:prstGeom prst="rect">
            <a:avLst/>
          </a:prstGeom>
          <a:noFill/>
        </p:spPr>
        <p:txBody>
          <a:bodyPr wrap="square">
            <a:spAutoFit/>
          </a:bodyPr>
          <a:lstStyle/>
          <a:p>
            <a:pPr>
              <a:lnSpc>
                <a:spcPct val="150000"/>
              </a:lnSpc>
              <a:spcAft>
                <a:spcPts val="1800"/>
              </a:spcAft>
            </a:pPr>
            <a:r>
              <a:rPr lang="en-US" sz="2800" b="1" dirty="0">
                <a:latin typeface="Arial" panose="020B0604020202020204" pitchFamily="34" charset="0"/>
                <a:cs typeface="Arial" panose="020B0604020202020204" pitchFamily="34" charset="0"/>
              </a:rPr>
              <a:t>SESSION 8 Distractions &amp; Deceit In A Strange Land</a:t>
            </a:r>
            <a:endParaRPr lang="en-US" sz="3400" b="1" dirty="0">
              <a:latin typeface="Arial" panose="020B0604020202020204" pitchFamily="34" charset="0"/>
              <a:cs typeface="Arial" panose="020B0604020202020204" pitchFamily="34" charset="0"/>
            </a:endParaRPr>
          </a:p>
          <a:p>
            <a:pPr>
              <a:spcAft>
                <a:spcPts val="1200"/>
              </a:spcAft>
            </a:pPr>
            <a:r>
              <a:rPr lang="en-US" sz="3400" b="1" i="1" dirty="0">
                <a:solidFill>
                  <a:srgbClr val="C00000"/>
                </a:solidFill>
                <a:latin typeface="Arial" panose="020B0604020202020204" pitchFamily="34" charset="0"/>
                <a:cs typeface="Arial" panose="020B0604020202020204" pitchFamily="34" charset="0"/>
              </a:rPr>
              <a:t>Session 7 Recap – Willing Stranger</a:t>
            </a:r>
          </a:p>
          <a:p>
            <a:pPr>
              <a:spcAft>
                <a:spcPts val="1200"/>
              </a:spcAft>
            </a:pPr>
            <a:r>
              <a:rPr lang="en-US" sz="3200" b="1" dirty="0">
                <a:latin typeface="Arial" panose="020B0604020202020204" pitchFamily="34" charset="0"/>
                <a:cs typeface="Arial" panose="020B0604020202020204" pitchFamily="34" charset="0"/>
              </a:rPr>
              <a:t>Rebekah: Packing For The Journey</a:t>
            </a:r>
          </a:p>
          <a:p>
            <a:pPr lvl="1" algn="ctr">
              <a:spcAft>
                <a:spcPts val="1200"/>
              </a:spcAft>
            </a:pPr>
            <a:r>
              <a:rPr lang="en-US" sz="2800" dirty="0">
                <a:latin typeface="Arial" panose="020B0604020202020204" pitchFamily="34" charset="0"/>
                <a:cs typeface="Arial" panose="020B0604020202020204" pitchFamily="34" charset="0"/>
              </a:rPr>
              <a:t>An </a:t>
            </a:r>
            <a:r>
              <a:rPr lang="en-US" sz="2800" b="1" i="1" dirty="0">
                <a:latin typeface="Arial" panose="020B0604020202020204" pitchFamily="34" charset="0"/>
                <a:cs typeface="Arial" panose="020B0604020202020204" pitchFamily="34" charset="0"/>
              </a:rPr>
              <a:t>interruption </a:t>
            </a:r>
            <a:r>
              <a:rPr lang="en-US" sz="2800" dirty="0">
                <a:latin typeface="Arial" panose="020B0604020202020204" pitchFamily="34" charset="0"/>
                <a:cs typeface="Arial" panose="020B0604020202020204" pitchFamily="34" charset="0"/>
              </a:rPr>
              <a:t>may be a </a:t>
            </a:r>
            <a:r>
              <a:rPr lang="en-US" sz="2800" b="1" i="1" dirty="0">
                <a:latin typeface="Arial" panose="020B0604020202020204" pitchFamily="34" charset="0"/>
                <a:cs typeface="Arial" panose="020B0604020202020204" pitchFamily="34" charset="0"/>
              </a:rPr>
              <a:t>divine invitation </a:t>
            </a:r>
            <a:r>
              <a:rPr lang="en-US" sz="2800" dirty="0">
                <a:latin typeface="Arial" panose="020B0604020202020204" pitchFamily="34" charset="0"/>
                <a:cs typeface="Arial" panose="020B0604020202020204" pitchFamily="34" charset="0"/>
              </a:rPr>
              <a:t>to participate in God’s work.</a:t>
            </a:r>
          </a:p>
          <a:p>
            <a:pPr lvl="1" algn="ctr">
              <a:spcAft>
                <a:spcPts val="1200"/>
              </a:spcAft>
            </a:pPr>
            <a:r>
              <a:rPr lang="en-US" sz="2800" dirty="0">
                <a:latin typeface="Arial" panose="020B0604020202020204" pitchFamily="34" charset="0"/>
                <a:cs typeface="Arial" panose="020B0604020202020204" pitchFamily="34" charset="0"/>
              </a:rPr>
              <a:t>Rebekah was God’s answer to Abraham’s servant’s prayer – </a:t>
            </a:r>
          </a:p>
          <a:p>
            <a:pPr lvl="1" algn="ctr">
              <a:spcAft>
                <a:spcPts val="1200"/>
              </a:spcAft>
            </a:pPr>
            <a:r>
              <a:rPr lang="en-US" sz="2800" b="1" i="1" u="sng" dirty="0">
                <a:latin typeface="Arial" panose="020B0604020202020204" pitchFamily="34" charset="0"/>
                <a:cs typeface="Arial" panose="020B0604020202020204" pitchFamily="34" charset="0"/>
              </a:rPr>
              <a:t>You</a:t>
            </a:r>
            <a:r>
              <a:rPr lang="en-US" sz="2800" b="1" i="1" dirty="0">
                <a:latin typeface="Arial" panose="020B0604020202020204" pitchFamily="34" charset="0"/>
                <a:cs typeface="Arial" panose="020B0604020202020204" pitchFamily="34" charset="0"/>
              </a:rPr>
              <a:t> may be God’s answer to </a:t>
            </a:r>
          </a:p>
          <a:p>
            <a:pPr lvl="1" algn="ctr">
              <a:spcAft>
                <a:spcPts val="1200"/>
              </a:spcAft>
            </a:pPr>
            <a:r>
              <a:rPr lang="en-US" sz="2800" b="1" i="1" dirty="0">
                <a:latin typeface="Arial" panose="020B0604020202020204" pitchFamily="34" charset="0"/>
                <a:cs typeface="Arial" panose="020B0604020202020204" pitchFamily="34" charset="0"/>
              </a:rPr>
              <a:t>someone else’s prayer.</a:t>
            </a:r>
            <a:endParaRPr lang="en-US" sz="2800" b="1" dirty="0">
              <a:latin typeface="Arial" panose="020B0604020202020204" pitchFamily="34" charset="0"/>
              <a:cs typeface="Arial" panose="020B0604020202020204" pitchFamily="34" charset="0"/>
            </a:endParaRPr>
          </a:p>
          <a:p>
            <a:pPr>
              <a:spcAft>
                <a:spcPts val="1200"/>
              </a:spcAft>
            </a:pPr>
            <a:endParaRPr lang="en-US" sz="1400" b="1" dirty="0">
              <a:latin typeface="Arial" panose="020B0604020202020204" pitchFamily="34" charset="0"/>
              <a:cs typeface="Arial" panose="020B0604020202020204" pitchFamily="34" charset="0"/>
            </a:endParaRPr>
          </a:p>
          <a:p>
            <a:pPr>
              <a:spcAft>
                <a:spcPts val="1200"/>
              </a:spcAft>
            </a:pPr>
            <a:r>
              <a:rPr lang="en-US" sz="3200" b="1" dirty="0">
                <a:latin typeface="Arial" panose="020B0604020202020204" pitchFamily="34" charset="0"/>
                <a:cs typeface="Arial" panose="020B0604020202020204" pitchFamily="34" charset="0"/>
              </a:rPr>
              <a:t>Second Peter Chapter 1 – Summary</a:t>
            </a:r>
          </a:p>
          <a:p>
            <a:pPr marL="1485900" lvl="1" indent="-571500">
              <a:lnSpc>
                <a:spcPct val="115000"/>
              </a:lnSpc>
              <a:buFont typeface="Arial" panose="020B0604020202020204" pitchFamily="34" charset="0"/>
              <a:buChar char="•"/>
            </a:pPr>
            <a:r>
              <a:rPr lang="en-US" sz="3000" i="1" dirty="0">
                <a:solidFill>
                  <a:srgbClr val="C00000"/>
                </a:solidFill>
                <a:latin typeface="Arial" panose="020B0604020202020204" pitchFamily="34" charset="0"/>
                <a:ea typeface="Times New Roman" panose="02020603050405020304" pitchFamily="18" charset="0"/>
                <a:cs typeface="Arial" panose="020B0604020202020204" pitchFamily="34" charset="0"/>
              </a:rPr>
              <a:t>Your identity in Christ Jesus</a:t>
            </a:r>
          </a:p>
          <a:p>
            <a:pPr marL="1485900" lvl="1" indent="-571500">
              <a:lnSpc>
                <a:spcPct val="115000"/>
              </a:lnSpc>
              <a:buFont typeface="Arial" panose="020B0604020202020204" pitchFamily="34" charset="0"/>
              <a:buChar char="•"/>
            </a:pPr>
            <a:r>
              <a:rPr lang="en-US" sz="3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God equips you for your calling </a:t>
            </a:r>
          </a:p>
          <a:p>
            <a:pPr marL="1485900" lvl="1" indent="-571500">
              <a:lnSpc>
                <a:spcPct val="115000"/>
              </a:lnSpc>
              <a:buFont typeface="Arial" panose="020B0604020202020204" pitchFamily="34" charset="0"/>
              <a:buChar char="•"/>
            </a:pPr>
            <a:r>
              <a:rPr lang="en-US" sz="3000" i="1" dirty="0">
                <a:solidFill>
                  <a:srgbClr val="C00000"/>
                </a:solidFill>
                <a:latin typeface="Arial" panose="020B0604020202020204" pitchFamily="34" charset="0"/>
                <a:ea typeface="Times New Roman" panose="02020603050405020304" pitchFamily="18" charset="0"/>
                <a:cs typeface="Arial" panose="020B0604020202020204" pitchFamily="34" charset="0"/>
              </a:rPr>
              <a:t>You have a living hope and eternal promise  </a:t>
            </a:r>
          </a:p>
          <a:p>
            <a:pPr marL="1828800" lvl="3">
              <a:lnSpc>
                <a:spcPct val="115000"/>
              </a:lnSpc>
            </a:pPr>
            <a:r>
              <a:rPr lang="en-US" sz="3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confirmed by eyewitnesses to the TRUTH</a:t>
            </a:r>
          </a:p>
          <a:p>
            <a:pPr marL="1485900" lvl="1" indent="-571500">
              <a:lnSpc>
                <a:spcPct val="115000"/>
              </a:lnSpc>
              <a:buFont typeface="Arial" panose="020B0604020202020204" pitchFamily="34" charset="0"/>
              <a:buChar char="•"/>
            </a:pPr>
            <a:r>
              <a:rPr lang="en-US" sz="3000" i="1" dirty="0">
                <a:solidFill>
                  <a:srgbClr val="C00000"/>
                </a:solidFill>
                <a:latin typeface="Arial" panose="020B0604020202020204" pitchFamily="34" charset="0"/>
                <a:ea typeface="Times New Roman" panose="02020603050405020304" pitchFamily="18" charset="0"/>
                <a:cs typeface="Arial" panose="020B0604020202020204" pitchFamily="34" charset="0"/>
              </a:rPr>
              <a:t>You are to exercise &amp; grow your faith &amp; its fruits</a:t>
            </a:r>
          </a:p>
          <a:p>
            <a:pPr marL="1485900" lvl="1" indent="-571500">
              <a:lnSpc>
                <a:spcPct val="115000"/>
              </a:lnSpc>
              <a:buFont typeface="Arial" panose="020B0604020202020204" pitchFamily="34" charset="0"/>
              <a:buChar char="•"/>
            </a:pPr>
            <a:r>
              <a:rPr lang="en-US" sz="3000" i="1" dirty="0">
                <a:solidFill>
                  <a:srgbClr val="C00000"/>
                </a:solidFill>
                <a:latin typeface="Arial" panose="020B0604020202020204" pitchFamily="34" charset="0"/>
                <a:ea typeface="Times New Roman" panose="02020603050405020304" pitchFamily="18" charset="0"/>
                <a:cs typeface="Arial" panose="020B0604020202020204" pitchFamily="34" charset="0"/>
              </a:rPr>
              <a:t>You are to be the light in the darkness</a:t>
            </a:r>
          </a:p>
          <a:p>
            <a:pPr marL="514350" indent="-514350">
              <a:spcAft>
                <a:spcPts val="1200"/>
              </a:spcAft>
              <a:buAutoNum type="arabicPlain" startAt="2"/>
            </a:pPr>
            <a:endParaRPr lang="en-US" sz="2800" b="1" dirty="0">
              <a:latin typeface="Arial" panose="020B0604020202020204" pitchFamily="34" charset="0"/>
              <a:cs typeface="Arial" panose="020B0604020202020204" pitchFamily="34" charset="0"/>
            </a:endParaRPr>
          </a:p>
          <a:p>
            <a:pPr marL="514350" indent="-514350">
              <a:spcAft>
                <a:spcPts val="1200"/>
              </a:spcAft>
              <a:buAutoNum type="arabicPlain" startAt="2"/>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236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1BC6F-F27F-941B-29BC-D11D35A2556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527D613-7DC4-508F-B8FF-70ED9B1A7E5C}"/>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880F72A9-0F3D-1233-B5B5-8D15B2B4E9DE}"/>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F34FBD64-5D7F-F9E5-B4AC-C22935B2D576}"/>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3966F971-805F-F834-C5F4-2BE964154EFE}"/>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sp>
        <p:nvSpPr>
          <p:cNvPr id="5" name="Footer Placeholder 4">
            <a:extLst>
              <a:ext uri="{FF2B5EF4-FFF2-40B4-BE49-F238E27FC236}">
                <a16:creationId xmlns:a16="http://schemas.microsoft.com/office/drawing/2014/main" id="{421A6FC2-E22C-8D14-BDA3-215EEF3FE67C}"/>
              </a:ext>
            </a:extLst>
          </p:cNvPr>
          <p:cNvSpPr>
            <a:spLocks noGrp="1"/>
          </p:cNvSpPr>
          <p:nvPr>
            <p:ph type="ftr" sz="quarter" idx="11"/>
          </p:nvPr>
        </p:nvSpPr>
        <p:spPr>
          <a:xfrm>
            <a:off x="838200" y="9589187"/>
            <a:ext cx="3581400" cy="354913"/>
          </a:xfrm>
        </p:spPr>
        <p:txBody>
          <a:bodyPr/>
          <a:lstStyle/>
          <a:p>
            <a:r>
              <a:rPr lang="en-US" sz="1800" dirty="0"/>
              <a:t>Strangers In A Strange Land © 2025  </a:t>
            </a:r>
          </a:p>
        </p:txBody>
      </p:sp>
      <p:sp>
        <p:nvSpPr>
          <p:cNvPr id="9" name="TextBox 8">
            <a:extLst>
              <a:ext uri="{FF2B5EF4-FFF2-40B4-BE49-F238E27FC236}">
                <a16:creationId xmlns:a16="http://schemas.microsoft.com/office/drawing/2014/main" id="{C8C504F7-76BF-7911-C28E-FCC4BABD3CEF}"/>
              </a:ext>
            </a:extLst>
          </p:cNvPr>
          <p:cNvSpPr txBox="1"/>
          <p:nvPr/>
        </p:nvSpPr>
        <p:spPr>
          <a:xfrm>
            <a:off x="690671" y="408931"/>
            <a:ext cx="16225730" cy="10602903"/>
          </a:xfrm>
          <a:prstGeom prst="rect">
            <a:avLst/>
          </a:prstGeom>
          <a:noFill/>
        </p:spPr>
        <p:txBody>
          <a:bodyPr wrap="square">
            <a:spAutoFit/>
          </a:bodyPr>
          <a:lstStyle/>
          <a:p>
            <a:pPr>
              <a:lnSpc>
                <a:spcPct val="150000"/>
              </a:lnSpc>
              <a:spcAft>
                <a:spcPts val="1800"/>
              </a:spcAft>
            </a:pPr>
            <a:r>
              <a:rPr lang="en-US" sz="2800" b="1" dirty="0">
                <a:latin typeface="Arial" panose="020B0604020202020204" pitchFamily="34" charset="0"/>
                <a:cs typeface="Arial" panose="020B0604020202020204" pitchFamily="34" charset="0"/>
              </a:rPr>
              <a:t>SESSION 7 – Willing Stranger</a:t>
            </a:r>
            <a:endParaRPr lang="en-US" sz="3400" b="1" dirty="0">
              <a:latin typeface="Arial" panose="020B0604020202020204" pitchFamily="34" charset="0"/>
              <a:cs typeface="Arial" panose="020B0604020202020204" pitchFamily="34" charset="0"/>
            </a:endParaRPr>
          </a:p>
          <a:p>
            <a:pPr>
              <a:spcAft>
                <a:spcPts val="1200"/>
              </a:spcAft>
            </a:pPr>
            <a:r>
              <a:rPr lang="en-US" sz="3400" b="1" i="1" dirty="0">
                <a:solidFill>
                  <a:srgbClr val="C00000"/>
                </a:solidFill>
                <a:latin typeface="Arial" panose="020B0604020202020204" pitchFamily="34" charset="0"/>
                <a:cs typeface="Arial" panose="020B0604020202020204" pitchFamily="34" charset="0"/>
              </a:rPr>
              <a:t>Prelude: Dinah – Pitfalls &amp; Perils</a:t>
            </a:r>
          </a:p>
          <a:p>
            <a:pPr>
              <a:spcAft>
                <a:spcPts val="1200"/>
              </a:spcAft>
            </a:pPr>
            <a:r>
              <a:rPr lang="en-US" sz="3400" b="1" i="1" dirty="0">
                <a:solidFill>
                  <a:srgbClr val="C00000"/>
                </a:solidFill>
                <a:latin typeface="Arial" panose="020B0604020202020204" pitchFamily="34" charset="0"/>
                <a:cs typeface="Arial" panose="020B0604020202020204" pitchFamily="34" charset="0"/>
              </a:rPr>
              <a:t>Genesis 34:1-31</a:t>
            </a:r>
          </a:p>
          <a:p>
            <a:pPr>
              <a:spcAft>
                <a:spcPts val="1200"/>
              </a:spcAft>
            </a:pPr>
            <a:r>
              <a:rPr lang="en-US" sz="2800" b="1" dirty="0">
                <a:latin typeface="Arial" panose="020B0604020202020204" pitchFamily="34" charset="0"/>
                <a:cs typeface="Arial" panose="020B0604020202020204" pitchFamily="34" charset="0"/>
              </a:rPr>
              <a:t>Wanting to Belong</a:t>
            </a:r>
          </a:p>
          <a:p>
            <a:pPr marL="914400" lvl="1"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She wanted to see how the “women of the land” lived</a:t>
            </a:r>
          </a:p>
          <a:p>
            <a:pPr marL="914400" lvl="1"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She was the only daughter of 12 sons </a:t>
            </a:r>
          </a:p>
          <a:p>
            <a:pPr marL="914400" lvl="1"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She was the daughter of Leah, the unloved wife</a:t>
            </a:r>
          </a:p>
          <a:p>
            <a:pPr marL="914400" lvl="1"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She was a daughter in a culture that valued sons most highly</a:t>
            </a:r>
          </a:p>
          <a:p>
            <a:pPr marL="914400" lvl="1"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Bored? Dissatisfied? Looking for Love? Acceptance?</a:t>
            </a:r>
          </a:p>
          <a:p>
            <a:pPr algn="just">
              <a:spcAft>
                <a:spcPts val="1200"/>
              </a:spcAft>
            </a:pPr>
            <a:r>
              <a:rPr lang="en-US" sz="2800" b="1" dirty="0">
                <a:latin typeface="Arial" panose="020B0604020202020204" pitchFamily="34" charset="0"/>
                <a:cs typeface="Arial" panose="020B0604020202020204" pitchFamily="34" charset="0"/>
              </a:rPr>
              <a:t>Deceit &amp; Deception – the players</a:t>
            </a:r>
          </a:p>
          <a:p>
            <a:pPr marL="914400" lvl="1" indent="-457200" algn="just">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Simeon and Levi</a:t>
            </a:r>
          </a:p>
          <a:p>
            <a:pPr marL="914400" lvl="1" indent="-457200" algn="just">
              <a:spcAft>
                <a:spcPts val="1200"/>
              </a:spcAft>
              <a:buFont typeface="Arial" panose="020B0604020202020204" pitchFamily="34" charset="0"/>
              <a:buChar char="•"/>
            </a:pPr>
            <a:r>
              <a:rPr lang="en-US" sz="2800" dirty="0" err="1">
                <a:latin typeface="Arial" panose="020B0604020202020204" pitchFamily="34" charset="0"/>
                <a:cs typeface="Arial" panose="020B0604020202020204" pitchFamily="34" charset="0"/>
              </a:rPr>
              <a:t>Hamor’s</a:t>
            </a:r>
            <a:r>
              <a:rPr lang="en-US" sz="2800" dirty="0">
                <a:latin typeface="Arial" panose="020B0604020202020204" pitchFamily="34" charset="0"/>
                <a:cs typeface="Arial" panose="020B0604020202020204" pitchFamily="34" charset="0"/>
              </a:rPr>
              <a:t> greedy motives</a:t>
            </a:r>
          </a:p>
          <a:p>
            <a:pPr marL="914400" lvl="1" indent="-457200" algn="just">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Jacob’s indifference</a:t>
            </a:r>
          </a:p>
          <a:p>
            <a:pPr marL="914400" lvl="1" indent="-457200" algn="just">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Shechem </a:t>
            </a:r>
          </a:p>
          <a:p>
            <a:pPr marL="914400" lvl="1" indent="-457200">
              <a:spcAft>
                <a:spcPts val="1200"/>
              </a:spcAft>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lvl="1">
              <a:spcAft>
                <a:spcPts val="1200"/>
              </a:spcAft>
            </a:pPr>
            <a:endParaRPr lang="en-US" sz="3600" dirty="0">
              <a:latin typeface="Arial" panose="020B0604020202020204" pitchFamily="34" charset="0"/>
              <a:cs typeface="Arial" panose="020B0604020202020204" pitchFamily="34" charset="0"/>
            </a:endParaRPr>
          </a:p>
          <a:p>
            <a:pPr marL="914400" lvl="1" indent="-457200">
              <a:spcAft>
                <a:spcPts val="1200"/>
              </a:spcAft>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E4BBB537-6E11-7491-5521-64D9292E66CB}"/>
              </a:ext>
            </a:extLst>
          </p:cNvPr>
          <p:cNvGrpSpPr/>
          <p:nvPr/>
        </p:nvGrpSpPr>
        <p:grpSpPr>
          <a:xfrm>
            <a:off x="13159207" y="7380964"/>
            <a:ext cx="4729269" cy="2558352"/>
            <a:chOff x="795665" y="571500"/>
            <a:chExt cx="16706410" cy="8845206"/>
          </a:xfrm>
          <a:effectLst>
            <a:outerShdw blurRad="50800" dist="38100" dir="5400000" algn="t" rotWithShape="0">
              <a:prstClr val="black">
                <a:alpha val="40000"/>
              </a:prstClr>
            </a:outerShdw>
          </a:effectLst>
        </p:grpSpPr>
        <p:pic>
          <p:nvPicPr>
            <p:cNvPr id="13" name="Picture 12" descr="A person in a red polka dot dress&#10;&#10;Description automatically generated">
              <a:extLst>
                <a:ext uri="{FF2B5EF4-FFF2-40B4-BE49-F238E27FC236}">
                  <a16:creationId xmlns:a16="http://schemas.microsoft.com/office/drawing/2014/main" id="{26F0C7BB-4656-B55A-E00D-CB8216EA0147}"/>
                </a:ext>
              </a:extLst>
            </p:cNvPr>
            <p:cNvPicPr>
              <a:picLocks noChangeAspect="1"/>
            </p:cNvPicPr>
            <p:nvPr/>
          </p:nvPicPr>
          <p:blipFill>
            <a:blip r:embed="rId3" cstate="print">
              <a:extLst>
                <a:ext uri="{28A0092B-C50C-407E-A947-70E740481C1C}">
                  <a14:useLocalDpi xmlns:a14="http://schemas.microsoft.com/office/drawing/2010/main" val="0"/>
                </a:ext>
              </a:extLst>
            </a:blip>
            <a:srcRect b="59100"/>
            <a:stretch/>
          </p:blipFill>
          <p:spPr>
            <a:xfrm>
              <a:off x="795665" y="571500"/>
              <a:ext cx="16706410" cy="8845206"/>
            </a:xfrm>
            <a:prstGeom prst="rect">
              <a:avLst/>
            </a:prstGeom>
            <a:ln w="38100">
              <a:solidFill>
                <a:schemeClr val="bg1">
                  <a:lumMod val="50000"/>
                </a:schemeClr>
              </a:solidFill>
            </a:ln>
          </p:spPr>
        </p:pic>
        <p:pic>
          <p:nvPicPr>
            <p:cNvPr id="14" name="Picture 13" descr="A person in glasses holding a white object&#10;&#10;AI-generated content may be incorrect.">
              <a:extLst>
                <a:ext uri="{FF2B5EF4-FFF2-40B4-BE49-F238E27FC236}">
                  <a16:creationId xmlns:a16="http://schemas.microsoft.com/office/drawing/2014/main" id="{534B06DE-96F0-F7E4-DEF9-498C15711C8F}"/>
                </a:ext>
              </a:extLst>
            </p:cNvPr>
            <p:cNvPicPr>
              <a:picLocks noChangeAspect="1"/>
            </p:cNvPicPr>
            <p:nvPr/>
          </p:nvPicPr>
          <p:blipFill>
            <a:blip r:embed="rId4">
              <a:extLst>
                <a:ext uri="{28A0092B-C50C-407E-A947-70E740481C1C}">
                  <a14:useLocalDpi xmlns:a14="http://schemas.microsoft.com/office/drawing/2010/main" val="0"/>
                </a:ext>
              </a:extLst>
            </a:blip>
            <a:srcRect l="59152" t="46685" r="15293" b="43861"/>
            <a:stretch/>
          </p:blipFill>
          <p:spPr>
            <a:xfrm>
              <a:off x="9148870" y="6902029"/>
              <a:ext cx="5461694" cy="1291132"/>
            </a:xfrm>
            <a:prstGeom prst="rect">
              <a:avLst/>
            </a:prstGeom>
            <a:ln w="38100">
              <a:noFill/>
            </a:ln>
          </p:spPr>
        </p:pic>
      </p:grpSp>
    </p:spTree>
    <p:extLst>
      <p:ext uri="{BB962C8B-B14F-4D97-AF65-F5344CB8AC3E}">
        <p14:creationId xmlns:p14="http://schemas.microsoft.com/office/powerpoint/2010/main" val="524658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3FEBD-ECA1-D9B7-DD68-D979687C0F11}"/>
            </a:ext>
          </a:extLst>
        </p:cNvPr>
        <p:cNvGrpSpPr/>
        <p:nvPr/>
      </p:nvGrpSpPr>
      <p:grpSpPr>
        <a:xfrm>
          <a:off x="0" y="0"/>
          <a:ext cx="0" cy="0"/>
          <a:chOff x="0" y="0"/>
          <a:chExt cx="0" cy="0"/>
        </a:xfrm>
      </p:grpSpPr>
      <p:pic>
        <p:nvPicPr>
          <p:cNvPr id="7" name="Picture 6" descr="A person sitting on a boat&#10;&#10;Description automatically generated">
            <a:extLst>
              <a:ext uri="{FF2B5EF4-FFF2-40B4-BE49-F238E27FC236}">
                <a16:creationId xmlns:a16="http://schemas.microsoft.com/office/drawing/2014/main" id="{0DA89810-2C7A-11BB-E160-D6719064DDF9}"/>
              </a:ext>
            </a:extLst>
          </p:cNvPr>
          <p:cNvPicPr>
            <a:picLocks noChangeAspect="1"/>
          </p:cNvPicPr>
          <p:nvPr/>
        </p:nvPicPr>
        <p:blipFill>
          <a:blip r:embed="rId3" cstate="print">
            <a:extLst>
              <a:ext uri="{28A0092B-C50C-407E-A947-70E740481C1C}">
                <a14:useLocalDpi xmlns:a14="http://schemas.microsoft.com/office/drawing/2010/main" val="0"/>
              </a:ext>
            </a:extLst>
          </a:blip>
          <a:srcRect b="56067"/>
          <a:stretch/>
        </p:blipFill>
        <p:spPr>
          <a:xfrm>
            <a:off x="13159206" y="7421626"/>
            <a:ext cx="4729270" cy="2517690"/>
          </a:xfrm>
          <a:prstGeom prst="rect">
            <a:avLst/>
          </a:prstGeom>
          <a:ln w="38100">
            <a:solidFill>
              <a:schemeClr val="bg1">
                <a:lumMod val="50000"/>
              </a:schemeClr>
            </a:solidFill>
          </a:ln>
          <a:effectLst>
            <a:outerShdw blurRad="50800" dist="38100" dir="5400000" algn="t" rotWithShape="0">
              <a:prstClr val="black">
                <a:alpha val="40000"/>
              </a:prstClr>
            </a:outerShdw>
          </a:effectLst>
        </p:spPr>
      </p:pic>
      <p:grpSp>
        <p:nvGrpSpPr>
          <p:cNvPr id="2" name="Group 2">
            <a:extLst>
              <a:ext uri="{FF2B5EF4-FFF2-40B4-BE49-F238E27FC236}">
                <a16:creationId xmlns:a16="http://schemas.microsoft.com/office/drawing/2014/main" id="{1DACE9B1-C94C-4C02-12EB-0A3B87D6ADC8}"/>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A28AB281-D2C8-3D0E-40AE-B71784BCE970}"/>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5569A865-5AA8-A29E-CC44-348FC26DB89A}"/>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110F2A83-788F-03C6-ED1E-D4230DBE5ACB}"/>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sp>
        <p:nvSpPr>
          <p:cNvPr id="5" name="Footer Placeholder 4">
            <a:extLst>
              <a:ext uri="{FF2B5EF4-FFF2-40B4-BE49-F238E27FC236}">
                <a16:creationId xmlns:a16="http://schemas.microsoft.com/office/drawing/2014/main" id="{C9087E52-078F-F9FA-AA17-1DD57A5AEBEF}"/>
              </a:ext>
            </a:extLst>
          </p:cNvPr>
          <p:cNvSpPr>
            <a:spLocks noGrp="1"/>
          </p:cNvSpPr>
          <p:nvPr>
            <p:ph type="ftr" sz="quarter" idx="11"/>
          </p:nvPr>
        </p:nvSpPr>
        <p:spPr>
          <a:xfrm>
            <a:off x="838200" y="9589187"/>
            <a:ext cx="3581400" cy="354913"/>
          </a:xfrm>
        </p:spPr>
        <p:txBody>
          <a:bodyPr/>
          <a:lstStyle/>
          <a:p>
            <a:r>
              <a:rPr lang="en-US" sz="1800" dirty="0"/>
              <a:t>Strangers In A Strange Land © 2025  </a:t>
            </a:r>
          </a:p>
        </p:txBody>
      </p:sp>
      <p:sp>
        <p:nvSpPr>
          <p:cNvPr id="9" name="TextBox 8">
            <a:extLst>
              <a:ext uri="{FF2B5EF4-FFF2-40B4-BE49-F238E27FC236}">
                <a16:creationId xmlns:a16="http://schemas.microsoft.com/office/drawing/2014/main" id="{8E4366D9-F2F4-EC88-8137-96DAF9C30827}"/>
              </a:ext>
            </a:extLst>
          </p:cNvPr>
          <p:cNvSpPr txBox="1"/>
          <p:nvPr/>
        </p:nvSpPr>
        <p:spPr>
          <a:xfrm>
            <a:off x="690670" y="408931"/>
            <a:ext cx="16987730" cy="8448467"/>
          </a:xfrm>
          <a:prstGeom prst="rect">
            <a:avLst/>
          </a:prstGeom>
          <a:noFill/>
        </p:spPr>
        <p:txBody>
          <a:bodyPr wrap="square">
            <a:spAutoFit/>
          </a:bodyPr>
          <a:lstStyle/>
          <a:p>
            <a:pPr>
              <a:lnSpc>
                <a:spcPct val="150000"/>
              </a:lnSpc>
              <a:spcAft>
                <a:spcPts val="1800"/>
              </a:spcAft>
            </a:pPr>
            <a:r>
              <a:rPr lang="en-US" sz="2800" b="1" dirty="0">
                <a:latin typeface="Arial" panose="020B0604020202020204" pitchFamily="34" charset="0"/>
                <a:cs typeface="Arial" panose="020B0604020202020204" pitchFamily="34" charset="0"/>
              </a:rPr>
              <a:t>SESSION 8 Distractions &amp; Deceit In A Strange Land</a:t>
            </a:r>
            <a:endParaRPr lang="en-US" sz="3400" b="1" dirty="0">
              <a:latin typeface="Arial" panose="020B0604020202020204" pitchFamily="34" charset="0"/>
              <a:cs typeface="Arial" panose="020B0604020202020204" pitchFamily="34" charset="0"/>
            </a:endParaRPr>
          </a:p>
          <a:p>
            <a:pPr>
              <a:spcAft>
                <a:spcPts val="1200"/>
              </a:spcAft>
            </a:pPr>
            <a:r>
              <a:rPr lang="en-US" sz="3400" b="1" i="1" dirty="0">
                <a:solidFill>
                  <a:srgbClr val="C00000"/>
                </a:solidFill>
                <a:latin typeface="Arial" panose="020B0604020202020204" pitchFamily="34" charset="0"/>
                <a:cs typeface="Arial" panose="020B0604020202020204" pitchFamily="34" charset="0"/>
              </a:rPr>
              <a:t>Pseudo Prophets &amp; Phony Prophecies</a:t>
            </a:r>
          </a:p>
          <a:p>
            <a:pPr>
              <a:spcAft>
                <a:spcPts val="1200"/>
              </a:spcAft>
            </a:pPr>
            <a:r>
              <a:rPr lang="en-US" sz="3200" b="1" i="1" dirty="0">
                <a:solidFill>
                  <a:srgbClr val="C00000"/>
                </a:solidFill>
                <a:latin typeface="Arial" panose="020B0604020202020204" pitchFamily="34" charset="0"/>
                <a:cs typeface="Arial" panose="020B0604020202020204" pitchFamily="34" charset="0"/>
              </a:rPr>
              <a:t>KEY VERSE</a:t>
            </a:r>
          </a:p>
          <a:p>
            <a:pPr>
              <a:spcAft>
                <a:spcPts val="1200"/>
              </a:spcAft>
            </a:pPr>
            <a:endParaRPr lang="en-US" sz="3400" b="1" i="1" dirty="0">
              <a:solidFill>
                <a:srgbClr val="C00000"/>
              </a:solidFill>
              <a:latin typeface="Arial" panose="020B0604020202020204" pitchFamily="34" charset="0"/>
              <a:cs typeface="Arial" panose="020B0604020202020204" pitchFamily="34" charset="0"/>
            </a:endParaRPr>
          </a:p>
          <a:p>
            <a:pPr algn="ctr">
              <a:spcAft>
                <a:spcPts val="1200"/>
              </a:spcAft>
            </a:pPr>
            <a:r>
              <a:rPr lang="en-US" sz="3400" i="1" dirty="0">
                <a:latin typeface="Arial" panose="020B0604020202020204" pitchFamily="34" charset="0"/>
                <a:cs typeface="Arial" panose="020B0604020202020204" pitchFamily="34" charset="0"/>
              </a:rPr>
              <a:t>“They promise them freedom, </a:t>
            </a:r>
          </a:p>
          <a:p>
            <a:pPr algn="ctr">
              <a:spcAft>
                <a:spcPts val="1200"/>
              </a:spcAft>
            </a:pPr>
            <a:r>
              <a:rPr lang="en-US" sz="3400" i="1" dirty="0">
                <a:latin typeface="Arial" panose="020B0604020202020204" pitchFamily="34" charset="0"/>
                <a:cs typeface="Arial" panose="020B0604020202020204" pitchFamily="34" charset="0"/>
              </a:rPr>
              <a:t>but they themselves are slaves of corruption. </a:t>
            </a:r>
          </a:p>
          <a:p>
            <a:pPr algn="ctr">
              <a:spcAft>
                <a:spcPts val="1200"/>
              </a:spcAft>
            </a:pPr>
            <a:r>
              <a:rPr lang="en-US" sz="3400" i="1" dirty="0">
                <a:latin typeface="Arial" panose="020B0604020202020204" pitchFamily="34" charset="0"/>
                <a:cs typeface="Arial" panose="020B0604020202020204" pitchFamily="34" charset="0"/>
              </a:rPr>
              <a:t>For whatever overcomes a person,</a:t>
            </a:r>
          </a:p>
          <a:p>
            <a:pPr algn="ctr">
              <a:spcAft>
                <a:spcPts val="1200"/>
              </a:spcAft>
            </a:pPr>
            <a:r>
              <a:rPr lang="en-US" sz="3400" i="1" dirty="0">
                <a:latin typeface="Arial" panose="020B0604020202020204" pitchFamily="34" charset="0"/>
                <a:cs typeface="Arial" panose="020B0604020202020204" pitchFamily="34" charset="0"/>
              </a:rPr>
              <a:t> to that he is enslaved.”</a:t>
            </a:r>
          </a:p>
          <a:p>
            <a:pPr algn="ctr">
              <a:spcAft>
                <a:spcPts val="1200"/>
              </a:spcAft>
            </a:pPr>
            <a:r>
              <a:rPr lang="en-US" sz="3400" i="1" dirty="0">
                <a:latin typeface="Arial" panose="020B0604020202020204" pitchFamily="34" charset="0"/>
                <a:cs typeface="Arial" panose="020B0604020202020204" pitchFamily="34" charset="0"/>
              </a:rPr>
              <a:t>2 Peter 2:19 ESV</a:t>
            </a:r>
          </a:p>
          <a:p>
            <a:pPr>
              <a:spcAft>
                <a:spcPts val="1200"/>
              </a:spcAft>
            </a:pPr>
            <a:endParaRPr lang="en-US" sz="3400" b="1" i="1" dirty="0">
              <a:solidFill>
                <a:srgbClr val="C00000"/>
              </a:solidFill>
              <a:latin typeface="Arial" panose="020B0604020202020204" pitchFamily="34" charset="0"/>
              <a:cs typeface="Arial" panose="020B0604020202020204" pitchFamily="34" charset="0"/>
            </a:endParaRPr>
          </a:p>
          <a:p>
            <a:pPr>
              <a:spcAft>
                <a:spcPts val="1200"/>
              </a:spcAft>
            </a:pPr>
            <a:endParaRPr lang="en-US" sz="1400" b="1" dirty="0">
              <a:latin typeface="Arial" panose="020B0604020202020204" pitchFamily="34" charset="0"/>
              <a:cs typeface="Arial" panose="020B0604020202020204" pitchFamily="34" charset="0"/>
            </a:endParaRPr>
          </a:p>
          <a:p>
            <a:pPr marL="514350" indent="-514350">
              <a:spcAft>
                <a:spcPts val="1200"/>
              </a:spcAft>
              <a:buAutoNum type="arabicPlain" startAt="2"/>
            </a:pPr>
            <a:endParaRPr lang="en-US" sz="2800" b="1" dirty="0">
              <a:latin typeface="Arial" panose="020B0604020202020204" pitchFamily="34" charset="0"/>
              <a:cs typeface="Arial" panose="020B0604020202020204" pitchFamily="34" charset="0"/>
            </a:endParaRPr>
          </a:p>
          <a:p>
            <a:pPr marL="514350" indent="-514350">
              <a:spcAft>
                <a:spcPts val="1200"/>
              </a:spcAft>
              <a:buAutoNum type="arabicPlain" startAt="2"/>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234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802E3-E7C5-AB8E-F080-83E21D53AC86}"/>
            </a:ext>
          </a:extLst>
        </p:cNvPr>
        <p:cNvGrpSpPr/>
        <p:nvPr/>
      </p:nvGrpSpPr>
      <p:grpSpPr>
        <a:xfrm>
          <a:off x="0" y="0"/>
          <a:ext cx="0" cy="0"/>
          <a:chOff x="0" y="0"/>
          <a:chExt cx="0" cy="0"/>
        </a:xfrm>
      </p:grpSpPr>
      <p:pic>
        <p:nvPicPr>
          <p:cNvPr id="7" name="Picture 6" descr="A person sitting on a boat&#10;&#10;Description automatically generated">
            <a:extLst>
              <a:ext uri="{FF2B5EF4-FFF2-40B4-BE49-F238E27FC236}">
                <a16:creationId xmlns:a16="http://schemas.microsoft.com/office/drawing/2014/main" id="{39C9EEB8-E9D6-9647-34EC-80E6E7E139C0}"/>
              </a:ext>
            </a:extLst>
          </p:cNvPr>
          <p:cNvPicPr>
            <a:picLocks noChangeAspect="1"/>
          </p:cNvPicPr>
          <p:nvPr/>
        </p:nvPicPr>
        <p:blipFill>
          <a:blip r:embed="rId3" cstate="print">
            <a:extLst>
              <a:ext uri="{28A0092B-C50C-407E-A947-70E740481C1C}">
                <a14:useLocalDpi xmlns:a14="http://schemas.microsoft.com/office/drawing/2010/main" val="0"/>
              </a:ext>
            </a:extLst>
          </a:blip>
          <a:srcRect b="56067"/>
          <a:stretch/>
        </p:blipFill>
        <p:spPr>
          <a:xfrm>
            <a:off x="13159206" y="7421626"/>
            <a:ext cx="4729270" cy="2517690"/>
          </a:xfrm>
          <a:prstGeom prst="rect">
            <a:avLst/>
          </a:prstGeom>
          <a:ln w="38100">
            <a:solidFill>
              <a:schemeClr val="bg1">
                <a:lumMod val="50000"/>
              </a:schemeClr>
            </a:solidFill>
          </a:ln>
          <a:effectLst>
            <a:outerShdw blurRad="50800" dist="38100" dir="5400000" algn="t" rotWithShape="0">
              <a:prstClr val="black">
                <a:alpha val="40000"/>
              </a:prstClr>
            </a:outerShdw>
          </a:effectLst>
        </p:spPr>
      </p:pic>
      <p:grpSp>
        <p:nvGrpSpPr>
          <p:cNvPr id="2" name="Group 2">
            <a:extLst>
              <a:ext uri="{FF2B5EF4-FFF2-40B4-BE49-F238E27FC236}">
                <a16:creationId xmlns:a16="http://schemas.microsoft.com/office/drawing/2014/main" id="{3492D2F9-1657-B522-A945-5EC422C6534E}"/>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755EF836-A4EC-F9F5-3B01-10819AE2E22A}"/>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2A3FDA7C-A290-AE47-B707-D2CCFA2C2A6A}"/>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EDAB957E-763D-0BD0-2327-CFDD222B363E}"/>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sp>
        <p:nvSpPr>
          <p:cNvPr id="5" name="Footer Placeholder 4">
            <a:extLst>
              <a:ext uri="{FF2B5EF4-FFF2-40B4-BE49-F238E27FC236}">
                <a16:creationId xmlns:a16="http://schemas.microsoft.com/office/drawing/2014/main" id="{A06E19E0-A407-925A-6A87-7166B37F201A}"/>
              </a:ext>
            </a:extLst>
          </p:cNvPr>
          <p:cNvSpPr>
            <a:spLocks noGrp="1"/>
          </p:cNvSpPr>
          <p:nvPr>
            <p:ph type="ftr" sz="quarter" idx="11"/>
          </p:nvPr>
        </p:nvSpPr>
        <p:spPr>
          <a:xfrm>
            <a:off x="838200" y="9589187"/>
            <a:ext cx="3581400" cy="354913"/>
          </a:xfrm>
        </p:spPr>
        <p:txBody>
          <a:bodyPr/>
          <a:lstStyle/>
          <a:p>
            <a:r>
              <a:rPr lang="en-US" sz="1800" dirty="0"/>
              <a:t>Strangers In A Strange Land © 2025  </a:t>
            </a:r>
          </a:p>
        </p:txBody>
      </p:sp>
      <p:sp>
        <p:nvSpPr>
          <p:cNvPr id="9" name="TextBox 8">
            <a:extLst>
              <a:ext uri="{FF2B5EF4-FFF2-40B4-BE49-F238E27FC236}">
                <a16:creationId xmlns:a16="http://schemas.microsoft.com/office/drawing/2014/main" id="{9D2290C2-687B-59B1-D497-4A4C26F01473}"/>
              </a:ext>
            </a:extLst>
          </p:cNvPr>
          <p:cNvSpPr txBox="1"/>
          <p:nvPr/>
        </p:nvSpPr>
        <p:spPr>
          <a:xfrm>
            <a:off x="690670" y="408931"/>
            <a:ext cx="16454330" cy="9618018"/>
          </a:xfrm>
          <a:prstGeom prst="rect">
            <a:avLst/>
          </a:prstGeom>
          <a:noFill/>
        </p:spPr>
        <p:txBody>
          <a:bodyPr wrap="square">
            <a:spAutoFit/>
          </a:bodyPr>
          <a:lstStyle/>
          <a:p>
            <a:pPr>
              <a:lnSpc>
                <a:spcPct val="150000"/>
              </a:lnSpc>
              <a:spcAft>
                <a:spcPts val="1800"/>
              </a:spcAft>
            </a:pPr>
            <a:r>
              <a:rPr lang="en-US" sz="2800" b="1" dirty="0">
                <a:latin typeface="Arial" panose="020B0604020202020204" pitchFamily="34" charset="0"/>
                <a:cs typeface="Arial" panose="020B0604020202020204" pitchFamily="34" charset="0"/>
              </a:rPr>
              <a:t>SESSION 8 Distractions &amp; Deceit In A Strange Land</a:t>
            </a:r>
            <a:endParaRPr lang="en-US" sz="3400" b="1" dirty="0">
              <a:latin typeface="Arial" panose="020B0604020202020204" pitchFamily="34" charset="0"/>
              <a:cs typeface="Arial" panose="020B0604020202020204" pitchFamily="34" charset="0"/>
            </a:endParaRPr>
          </a:p>
          <a:p>
            <a:pPr>
              <a:spcAft>
                <a:spcPts val="1200"/>
              </a:spcAft>
            </a:pPr>
            <a:r>
              <a:rPr lang="en-US" sz="3400" b="1" i="1" dirty="0">
                <a:solidFill>
                  <a:srgbClr val="C00000"/>
                </a:solidFill>
                <a:latin typeface="Arial" panose="020B0604020202020204" pitchFamily="34" charset="0"/>
                <a:cs typeface="Arial" panose="020B0604020202020204" pitchFamily="34" charset="0"/>
              </a:rPr>
              <a:t>Traveler Beware – 2 Peter 2:1-3</a:t>
            </a:r>
          </a:p>
          <a:p>
            <a:pPr>
              <a:spcAft>
                <a:spcPts val="1200"/>
              </a:spcAft>
            </a:pP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1</a:t>
            </a:r>
            <a:r>
              <a:rPr lang="en-US" sz="3200" i="1" kern="100" dirty="0">
                <a:effectLst/>
                <a:latin typeface="Arial" panose="020B0604020202020204" pitchFamily="34" charset="0"/>
                <a:ea typeface="Aptos" panose="020B0004020202020204" pitchFamily="34" charset="0"/>
                <a:cs typeface="Arial" panose="020B0604020202020204" pitchFamily="34" charset="0"/>
              </a:rPr>
              <a:t> But false prophets also arose among the people, just as there will be false teachers among you, who will secretly bring in destructive heresies, even denying the Master who bought them, bringing upon themselves swift destruction.</a:t>
            </a:r>
          </a:p>
          <a:p>
            <a:pPr>
              <a:spcAft>
                <a:spcPts val="1200"/>
              </a:spcAft>
            </a:pPr>
            <a:r>
              <a:rPr lang="en-US" sz="3200" i="1" kern="100" dirty="0">
                <a:effectLst/>
                <a:latin typeface="Arial" panose="020B0604020202020204" pitchFamily="34" charset="0"/>
                <a:ea typeface="Aptos" panose="020B0004020202020204" pitchFamily="34" charset="0"/>
                <a:cs typeface="Arial" panose="020B0604020202020204" pitchFamily="34" charset="0"/>
              </a:rPr>
              <a:t> </a:t>
            </a: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2</a:t>
            </a:r>
            <a:r>
              <a:rPr lang="en-US" sz="3200" i="1" kern="100" dirty="0">
                <a:effectLst/>
                <a:latin typeface="Arial" panose="020B0604020202020204" pitchFamily="34" charset="0"/>
                <a:ea typeface="Aptos" panose="020B0004020202020204" pitchFamily="34" charset="0"/>
                <a:cs typeface="Arial" panose="020B0604020202020204" pitchFamily="34" charset="0"/>
              </a:rPr>
              <a:t> And many will follow their sensuality, and because of them the way of truth will be blasphemed. </a:t>
            </a: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3</a:t>
            </a:r>
            <a:r>
              <a:rPr lang="en-US" sz="3200" i="1" kern="100" dirty="0">
                <a:effectLst/>
                <a:latin typeface="Arial" panose="020B0604020202020204" pitchFamily="34" charset="0"/>
                <a:ea typeface="Aptos" panose="020B0004020202020204" pitchFamily="34" charset="0"/>
                <a:cs typeface="Arial" panose="020B0604020202020204" pitchFamily="34" charset="0"/>
              </a:rPr>
              <a:t> And in their greed they will exploit you with false words. Their condemnation from long ago is not idle, and their destruction is not asleep.</a:t>
            </a:r>
          </a:p>
          <a:p>
            <a:pPr>
              <a:spcAft>
                <a:spcPts val="1200"/>
              </a:spcAft>
            </a:pPr>
            <a:endParaRPr lang="en-US" sz="1000" kern="100" dirty="0">
              <a:effectLst/>
              <a:latin typeface="Arial" panose="020B0604020202020204" pitchFamily="34" charset="0"/>
              <a:ea typeface="Aptos" panose="020B0004020202020204" pitchFamily="34" charset="0"/>
              <a:cs typeface="Arial" panose="020B0604020202020204" pitchFamily="34" charset="0"/>
            </a:endParaRPr>
          </a:p>
          <a:p>
            <a:pPr lvl="1">
              <a:spcAft>
                <a:spcPts val="1200"/>
              </a:spcAft>
            </a:pPr>
            <a:r>
              <a:rPr lang="en-US" sz="3400" b="1" i="1" dirty="0">
                <a:solidFill>
                  <a:srgbClr val="C00000"/>
                </a:solidFill>
                <a:latin typeface="Arial" panose="020B0604020202020204" pitchFamily="34" charset="0"/>
                <a:cs typeface="Arial" panose="020B0604020202020204" pitchFamily="34" charset="0"/>
              </a:rPr>
              <a:t>BUT...False Prophets:</a:t>
            </a:r>
          </a:p>
          <a:p>
            <a:pPr marL="914400" lvl="1" indent="-457200">
              <a:spcAft>
                <a:spcPts val="1200"/>
              </a:spcAft>
              <a:buFont typeface="Arial" panose="020B0604020202020204" pitchFamily="34" charset="0"/>
              <a:buChar char="•"/>
            </a:pPr>
            <a:r>
              <a:rPr lang="en-US" sz="3400" b="1" i="1" dirty="0">
                <a:solidFill>
                  <a:srgbClr val="C00000"/>
                </a:solidFill>
                <a:latin typeface="Arial" panose="020B0604020202020204" pitchFamily="34" charset="0"/>
                <a:cs typeface="Arial" panose="020B0604020202020204" pitchFamily="34" charset="0"/>
              </a:rPr>
              <a:t>Wolves in sheep’s clothing – Matt. 7:15</a:t>
            </a:r>
          </a:p>
          <a:p>
            <a:pPr marL="914400" lvl="1" indent="-457200">
              <a:spcAft>
                <a:spcPts val="1200"/>
              </a:spcAft>
              <a:buFont typeface="Arial" panose="020B0604020202020204" pitchFamily="34" charset="0"/>
              <a:buChar char="•"/>
            </a:pPr>
            <a:r>
              <a:rPr lang="en-US" sz="3400" b="1" i="1" dirty="0">
                <a:solidFill>
                  <a:srgbClr val="C00000"/>
                </a:solidFill>
                <a:latin typeface="Arial" panose="020B0604020202020204" pitchFamily="34" charset="0"/>
                <a:cs typeface="Arial" panose="020B0604020202020204" pitchFamily="34" charset="0"/>
              </a:rPr>
              <a:t>Deny or attempt to redefine Christ</a:t>
            </a:r>
          </a:p>
          <a:p>
            <a:pPr marL="914400" lvl="1" indent="-457200">
              <a:spcAft>
                <a:spcPts val="1200"/>
              </a:spcAft>
              <a:buFont typeface="Arial" panose="020B0604020202020204" pitchFamily="34" charset="0"/>
              <a:buChar char="•"/>
            </a:pPr>
            <a:r>
              <a:rPr lang="en-US" sz="3400" b="1" i="1" dirty="0">
                <a:solidFill>
                  <a:srgbClr val="C00000"/>
                </a:solidFill>
                <a:latin typeface="Arial" panose="020B0604020202020204" pitchFamily="34" charset="0"/>
                <a:cs typeface="Arial" panose="020B0604020202020204" pitchFamily="34" charset="0"/>
              </a:rPr>
              <a:t>Lies &amp; False visions – Lam.2:14, Ez. 13:9, 22:28</a:t>
            </a:r>
          </a:p>
          <a:p>
            <a:pPr marL="914400" lvl="1" indent="-457200">
              <a:spcAft>
                <a:spcPts val="1200"/>
              </a:spcAft>
              <a:buFont typeface="Arial" panose="020B0604020202020204" pitchFamily="34" charset="0"/>
              <a:buChar char="•"/>
            </a:pPr>
            <a:r>
              <a:rPr lang="en-US" sz="3400" b="1" i="1" dirty="0">
                <a:solidFill>
                  <a:srgbClr val="C00000"/>
                </a:solidFill>
                <a:latin typeface="Arial" panose="020B0604020202020204" pitchFamily="34" charset="0"/>
                <a:cs typeface="Arial" panose="020B0604020202020204" pitchFamily="34" charset="0"/>
              </a:rPr>
              <a:t>Promote sensual, immoral practices</a:t>
            </a:r>
          </a:p>
          <a:p>
            <a:pPr marL="914400" lvl="1" indent="-457200">
              <a:spcAft>
                <a:spcPts val="1200"/>
              </a:spcAft>
              <a:buFont typeface="Arial" panose="020B0604020202020204" pitchFamily="34" charset="0"/>
              <a:buChar char="•"/>
            </a:pPr>
            <a:r>
              <a:rPr lang="en-US" sz="3400" b="1" i="1" dirty="0">
                <a:solidFill>
                  <a:srgbClr val="C00000"/>
                </a:solidFill>
                <a:latin typeface="Arial" panose="020B0604020202020204" pitchFamily="34" charset="0"/>
                <a:cs typeface="Arial" panose="020B0604020202020204" pitchFamily="34" charset="0"/>
              </a:rPr>
              <a:t>Exploit their followers</a:t>
            </a:r>
            <a:endParaRPr lang="en-US" sz="2800" b="1" dirty="0">
              <a:latin typeface="Arial" panose="020B0604020202020204" pitchFamily="34" charset="0"/>
              <a:cs typeface="Arial" panose="020B0604020202020204" pitchFamily="34" charset="0"/>
            </a:endParaRPr>
          </a:p>
          <a:p>
            <a:pPr marL="514350" indent="-514350">
              <a:spcAft>
                <a:spcPts val="1200"/>
              </a:spcAft>
              <a:buAutoNum type="arabicPlain" startAt="2"/>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25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A7917-2D81-5BDE-6EEC-01F69478E994}"/>
            </a:ext>
          </a:extLst>
        </p:cNvPr>
        <p:cNvGrpSpPr/>
        <p:nvPr/>
      </p:nvGrpSpPr>
      <p:grpSpPr>
        <a:xfrm>
          <a:off x="0" y="0"/>
          <a:ext cx="0" cy="0"/>
          <a:chOff x="0" y="0"/>
          <a:chExt cx="0" cy="0"/>
        </a:xfrm>
      </p:grpSpPr>
      <p:pic>
        <p:nvPicPr>
          <p:cNvPr id="7" name="Picture 6" descr="A person sitting on a boat&#10;&#10;Description automatically generated">
            <a:extLst>
              <a:ext uri="{FF2B5EF4-FFF2-40B4-BE49-F238E27FC236}">
                <a16:creationId xmlns:a16="http://schemas.microsoft.com/office/drawing/2014/main" id="{8BB4848C-260C-3496-4B7B-0F984C0C0FDA}"/>
              </a:ext>
            </a:extLst>
          </p:cNvPr>
          <p:cNvPicPr>
            <a:picLocks noChangeAspect="1"/>
          </p:cNvPicPr>
          <p:nvPr/>
        </p:nvPicPr>
        <p:blipFill>
          <a:blip r:embed="rId3" cstate="print">
            <a:extLst>
              <a:ext uri="{28A0092B-C50C-407E-A947-70E740481C1C}">
                <a14:useLocalDpi xmlns:a14="http://schemas.microsoft.com/office/drawing/2010/main" val="0"/>
              </a:ext>
            </a:extLst>
          </a:blip>
          <a:srcRect b="56067"/>
          <a:stretch/>
        </p:blipFill>
        <p:spPr>
          <a:xfrm>
            <a:off x="13159206" y="7421626"/>
            <a:ext cx="4729270" cy="2517690"/>
          </a:xfrm>
          <a:prstGeom prst="rect">
            <a:avLst/>
          </a:prstGeom>
          <a:ln w="38100">
            <a:solidFill>
              <a:schemeClr val="bg1">
                <a:lumMod val="50000"/>
              </a:schemeClr>
            </a:solidFill>
          </a:ln>
          <a:effectLst>
            <a:outerShdw blurRad="50800" dist="38100" dir="5400000" algn="t" rotWithShape="0">
              <a:prstClr val="black">
                <a:alpha val="40000"/>
              </a:prstClr>
            </a:outerShdw>
          </a:effectLst>
        </p:spPr>
      </p:pic>
      <p:grpSp>
        <p:nvGrpSpPr>
          <p:cNvPr id="2" name="Group 2">
            <a:extLst>
              <a:ext uri="{FF2B5EF4-FFF2-40B4-BE49-F238E27FC236}">
                <a16:creationId xmlns:a16="http://schemas.microsoft.com/office/drawing/2014/main" id="{637F83B5-4D42-5EC4-85B0-0BE79450CD59}"/>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4BDE5862-3A0C-606D-7447-8C959883B67F}"/>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76882F90-D78C-C5D4-CF13-F2F598F115CE}"/>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AB3BB3D5-CFB8-0DE4-8D97-4A0897DF5672}"/>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sp>
        <p:nvSpPr>
          <p:cNvPr id="5" name="Footer Placeholder 4">
            <a:extLst>
              <a:ext uri="{FF2B5EF4-FFF2-40B4-BE49-F238E27FC236}">
                <a16:creationId xmlns:a16="http://schemas.microsoft.com/office/drawing/2014/main" id="{ACED6612-9306-BF5D-C324-DE163D642111}"/>
              </a:ext>
            </a:extLst>
          </p:cNvPr>
          <p:cNvSpPr>
            <a:spLocks noGrp="1"/>
          </p:cNvSpPr>
          <p:nvPr>
            <p:ph type="ftr" sz="quarter" idx="11"/>
          </p:nvPr>
        </p:nvSpPr>
        <p:spPr>
          <a:xfrm>
            <a:off x="838200" y="9589187"/>
            <a:ext cx="3581400" cy="354913"/>
          </a:xfrm>
        </p:spPr>
        <p:txBody>
          <a:bodyPr/>
          <a:lstStyle/>
          <a:p>
            <a:r>
              <a:rPr lang="en-US" sz="1800" dirty="0"/>
              <a:t>Strangers In A Strange Land © 2025  </a:t>
            </a:r>
          </a:p>
        </p:txBody>
      </p:sp>
      <p:sp>
        <p:nvSpPr>
          <p:cNvPr id="9" name="TextBox 8">
            <a:extLst>
              <a:ext uri="{FF2B5EF4-FFF2-40B4-BE49-F238E27FC236}">
                <a16:creationId xmlns:a16="http://schemas.microsoft.com/office/drawing/2014/main" id="{90CD1AAE-CF2D-16C3-95EE-1489D7EE2961}"/>
              </a:ext>
            </a:extLst>
          </p:cNvPr>
          <p:cNvSpPr txBox="1"/>
          <p:nvPr/>
        </p:nvSpPr>
        <p:spPr>
          <a:xfrm>
            <a:off x="690670" y="408931"/>
            <a:ext cx="16987730" cy="12141785"/>
          </a:xfrm>
          <a:prstGeom prst="rect">
            <a:avLst/>
          </a:prstGeom>
          <a:noFill/>
        </p:spPr>
        <p:txBody>
          <a:bodyPr wrap="square">
            <a:spAutoFit/>
          </a:bodyPr>
          <a:lstStyle/>
          <a:p>
            <a:pPr>
              <a:lnSpc>
                <a:spcPct val="150000"/>
              </a:lnSpc>
              <a:spcAft>
                <a:spcPts val="1800"/>
              </a:spcAft>
            </a:pPr>
            <a:r>
              <a:rPr lang="en-US" sz="2800" b="1" dirty="0">
                <a:latin typeface="Arial" panose="020B0604020202020204" pitchFamily="34" charset="0"/>
                <a:cs typeface="Arial" panose="020B0604020202020204" pitchFamily="34" charset="0"/>
              </a:rPr>
              <a:t>SESSION 8 Distractions &amp; Deceit In A Strange Land</a:t>
            </a:r>
            <a:endParaRPr lang="en-US" sz="3400" b="1" dirty="0">
              <a:latin typeface="Arial" panose="020B0604020202020204" pitchFamily="34" charset="0"/>
              <a:cs typeface="Arial" panose="020B0604020202020204" pitchFamily="34" charset="0"/>
            </a:endParaRPr>
          </a:p>
          <a:p>
            <a:pPr>
              <a:spcAft>
                <a:spcPts val="1200"/>
              </a:spcAft>
            </a:pPr>
            <a:r>
              <a:rPr lang="en-US" sz="3400" b="1" i="1" dirty="0">
                <a:solidFill>
                  <a:srgbClr val="C00000"/>
                </a:solidFill>
                <a:latin typeface="Arial" panose="020B0604020202020204" pitchFamily="34" charset="0"/>
                <a:cs typeface="Arial" panose="020B0604020202020204" pitchFamily="34" charset="0"/>
              </a:rPr>
              <a:t>Traveler Beware – 2 Peter 2:4-8</a:t>
            </a:r>
          </a:p>
          <a:p>
            <a:pPr>
              <a:spcAft>
                <a:spcPts val="1200"/>
              </a:spcAft>
            </a:pP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4</a:t>
            </a:r>
            <a:r>
              <a:rPr lang="en-US" sz="3200" i="1" kern="100" dirty="0">
                <a:effectLst/>
                <a:latin typeface="Arial" panose="020B0604020202020204" pitchFamily="34" charset="0"/>
                <a:ea typeface="Aptos" panose="020B0004020202020204" pitchFamily="34" charset="0"/>
                <a:cs typeface="Arial" panose="020B0604020202020204" pitchFamily="34" charset="0"/>
              </a:rPr>
              <a:t> For if God did not spare angels when they sinned, but cast them into hell and committed them to chains of gloomy darkness to be kept until the judgment; </a:t>
            </a:r>
          </a:p>
          <a:p>
            <a:pPr>
              <a:spcAft>
                <a:spcPts val="1200"/>
              </a:spcAft>
            </a:pP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5</a:t>
            </a:r>
            <a:r>
              <a:rPr lang="en-US" sz="3200" i="1" kern="100" dirty="0">
                <a:effectLst/>
                <a:latin typeface="Arial" panose="020B0604020202020204" pitchFamily="34" charset="0"/>
                <a:ea typeface="Aptos" panose="020B0004020202020204" pitchFamily="34" charset="0"/>
                <a:cs typeface="Arial" panose="020B0604020202020204" pitchFamily="34" charset="0"/>
              </a:rPr>
              <a:t> if he did not spare the ancient world, but preserved Noah, a herald of righteousness, with seven others, when he brought a flood upon the world of the ungodly; </a:t>
            </a:r>
          </a:p>
          <a:p>
            <a:pPr>
              <a:spcAft>
                <a:spcPts val="1200"/>
              </a:spcAft>
            </a:pP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6</a:t>
            </a:r>
            <a:r>
              <a:rPr lang="en-US" sz="3200" i="1" kern="100" dirty="0">
                <a:effectLst/>
                <a:latin typeface="Arial" panose="020B0604020202020204" pitchFamily="34" charset="0"/>
                <a:ea typeface="Aptos" panose="020B0004020202020204" pitchFamily="34" charset="0"/>
                <a:cs typeface="Arial" panose="020B0604020202020204" pitchFamily="34" charset="0"/>
              </a:rPr>
              <a:t> if by turning the cities of Sodom and Gomorrah to ashes he condemned them to extinction, making them an example of what is going to happen to the ungodly; </a:t>
            </a:r>
          </a:p>
          <a:p>
            <a:pPr>
              <a:spcAft>
                <a:spcPts val="1200"/>
              </a:spcAft>
            </a:pP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7</a:t>
            </a:r>
            <a:r>
              <a:rPr lang="en-US" sz="3200" i="1" kern="100" dirty="0">
                <a:effectLst/>
                <a:latin typeface="Arial" panose="020B0604020202020204" pitchFamily="34" charset="0"/>
                <a:ea typeface="Aptos" panose="020B0004020202020204" pitchFamily="34" charset="0"/>
                <a:cs typeface="Arial" panose="020B0604020202020204" pitchFamily="34" charset="0"/>
              </a:rPr>
              <a:t> and if he rescued righteous Lot, greatly distressed by the sensual conduct of the wicked </a:t>
            </a: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8</a:t>
            </a:r>
            <a:r>
              <a:rPr lang="en-US" sz="3200" i="1" kern="100" dirty="0">
                <a:effectLst/>
                <a:latin typeface="Arial" panose="020B0604020202020204" pitchFamily="34" charset="0"/>
                <a:ea typeface="Aptos" panose="020B0004020202020204" pitchFamily="34" charset="0"/>
                <a:cs typeface="Arial" panose="020B0604020202020204" pitchFamily="34" charset="0"/>
              </a:rPr>
              <a:t> (for as that righteous man lived among them day after day, he was tormenting his righteous soul over their lawless deeds that he saw and heard); </a:t>
            </a:r>
          </a:p>
          <a:p>
            <a:pPr lvl="1">
              <a:spcAft>
                <a:spcPts val="1200"/>
              </a:spcAft>
            </a:pPr>
            <a:r>
              <a:rPr lang="en-US" sz="3400" b="1" i="1" dirty="0">
                <a:solidFill>
                  <a:srgbClr val="C00000"/>
                </a:solidFill>
                <a:latin typeface="Arial" panose="020B0604020202020204" pitchFamily="34" charset="0"/>
                <a:cs typeface="Arial" panose="020B0604020202020204" pitchFamily="34" charset="0"/>
              </a:rPr>
              <a:t>GOD DID NOT SPARE:</a:t>
            </a:r>
          </a:p>
          <a:p>
            <a:pPr marL="914400" lvl="1" indent="-457200">
              <a:spcAft>
                <a:spcPts val="1200"/>
              </a:spcAft>
              <a:buFont typeface="Arial" panose="020B0604020202020204" pitchFamily="34" charset="0"/>
              <a:buChar char="•"/>
            </a:pPr>
            <a:r>
              <a:rPr lang="en-US" sz="3400" b="1" i="1" dirty="0">
                <a:solidFill>
                  <a:srgbClr val="C00000"/>
                </a:solidFill>
                <a:latin typeface="Arial" panose="020B0604020202020204" pitchFamily="34" charset="0"/>
                <a:cs typeface="Arial" panose="020B0604020202020204" pitchFamily="34" charset="0"/>
              </a:rPr>
              <a:t>Rebellious Angels</a:t>
            </a:r>
          </a:p>
          <a:p>
            <a:pPr marL="914400" lvl="1" indent="-457200">
              <a:spcAft>
                <a:spcPts val="1200"/>
              </a:spcAft>
              <a:buFont typeface="Arial" panose="020B0604020202020204" pitchFamily="34" charset="0"/>
              <a:buChar char="•"/>
            </a:pPr>
            <a:r>
              <a:rPr lang="en-US" sz="3400" b="1" i="1" dirty="0">
                <a:solidFill>
                  <a:srgbClr val="C00000"/>
                </a:solidFill>
                <a:latin typeface="Arial" panose="020B0604020202020204" pitchFamily="34" charset="0"/>
                <a:cs typeface="Arial" panose="020B0604020202020204" pitchFamily="34" charset="0"/>
              </a:rPr>
              <a:t>The ancient world pre-flood –Noah &amp; family preserved </a:t>
            </a:r>
          </a:p>
          <a:p>
            <a:pPr marL="914400" lvl="1" indent="-457200">
              <a:spcAft>
                <a:spcPts val="1200"/>
              </a:spcAft>
              <a:buFont typeface="Arial" panose="020B0604020202020204" pitchFamily="34" charset="0"/>
              <a:buChar char="•"/>
            </a:pPr>
            <a:r>
              <a:rPr lang="en-US" sz="3400" b="1" i="1" dirty="0">
                <a:solidFill>
                  <a:srgbClr val="C00000"/>
                </a:solidFill>
                <a:latin typeface="Arial" panose="020B0604020202020204" pitchFamily="34" charset="0"/>
                <a:cs typeface="Arial" panose="020B0604020202020204" pitchFamily="34" charset="0"/>
              </a:rPr>
              <a:t>Sodom &amp; Gomorrah – Lot &amp; family preserved (</a:t>
            </a:r>
            <a:r>
              <a:rPr lang="en-US" sz="3400" b="1" i="1" strike="dblStrike" dirty="0">
                <a:solidFill>
                  <a:srgbClr val="C00000"/>
                </a:solidFill>
                <a:latin typeface="Arial" panose="020B0604020202020204" pitchFamily="34" charset="0"/>
                <a:cs typeface="Arial" panose="020B0604020202020204" pitchFamily="34" charset="0"/>
              </a:rPr>
              <a:t>wife)</a:t>
            </a:r>
          </a:p>
          <a:p>
            <a:pPr marL="914400" lvl="1" indent="-457200">
              <a:spcAft>
                <a:spcPts val="1200"/>
              </a:spcAft>
              <a:buFont typeface="Arial" panose="020B0604020202020204" pitchFamily="34" charset="0"/>
              <a:buChar char="•"/>
            </a:pPr>
            <a:endParaRPr lang="en-US" sz="3400" b="1" i="1" dirty="0">
              <a:solidFill>
                <a:srgbClr val="C00000"/>
              </a:solidFill>
              <a:latin typeface="Arial" panose="020B0604020202020204" pitchFamily="34" charset="0"/>
              <a:cs typeface="Arial" panose="020B0604020202020204" pitchFamily="34" charset="0"/>
            </a:endParaRPr>
          </a:p>
          <a:p>
            <a:pPr>
              <a:spcAft>
                <a:spcPts val="1200"/>
              </a:spcAft>
            </a:pPr>
            <a:endParaRPr lang="en-US" sz="3400" b="1" i="1" dirty="0">
              <a:solidFill>
                <a:srgbClr val="C00000"/>
              </a:solidFill>
              <a:latin typeface="Arial" panose="020B0604020202020204" pitchFamily="34" charset="0"/>
              <a:cs typeface="Arial" panose="020B0604020202020204" pitchFamily="34" charset="0"/>
            </a:endParaRPr>
          </a:p>
          <a:p>
            <a:pPr>
              <a:spcAft>
                <a:spcPts val="1200"/>
              </a:spcAft>
            </a:pPr>
            <a:endParaRPr lang="en-US" sz="1400" b="1" dirty="0">
              <a:latin typeface="Arial" panose="020B0604020202020204" pitchFamily="34" charset="0"/>
              <a:cs typeface="Arial" panose="020B0604020202020204" pitchFamily="34" charset="0"/>
            </a:endParaRPr>
          </a:p>
          <a:p>
            <a:pPr marL="514350" indent="-514350">
              <a:spcAft>
                <a:spcPts val="1200"/>
              </a:spcAft>
              <a:buAutoNum type="arabicPlain" startAt="2"/>
            </a:pPr>
            <a:endParaRPr lang="en-US" sz="2800" b="1" dirty="0">
              <a:latin typeface="Arial" panose="020B0604020202020204" pitchFamily="34" charset="0"/>
              <a:cs typeface="Arial" panose="020B0604020202020204" pitchFamily="34" charset="0"/>
            </a:endParaRPr>
          </a:p>
          <a:p>
            <a:pPr marL="514350" indent="-514350">
              <a:spcAft>
                <a:spcPts val="1200"/>
              </a:spcAft>
              <a:buAutoNum type="arabicPlain" startAt="2"/>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101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4E267-3B74-D419-5F1A-C879DC04E5EA}"/>
            </a:ext>
          </a:extLst>
        </p:cNvPr>
        <p:cNvGrpSpPr/>
        <p:nvPr/>
      </p:nvGrpSpPr>
      <p:grpSpPr>
        <a:xfrm>
          <a:off x="0" y="0"/>
          <a:ext cx="0" cy="0"/>
          <a:chOff x="0" y="0"/>
          <a:chExt cx="0" cy="0"/>
        </a:xfrm>
      </p:grpSpPr>
      <p:pic>
        <p:nvPicPr>
          <p:cNvPr id="7" name="Picture 6" descr="A person sitting on a boat&#10;&#10;Description automatically generated">
            <a:extLst>
              <a:ext uri="{FF2B5EF4-FFF2-40B4-BE49-F238E27FC236}">
                <a16:creationId xmlns:a16="http://schemas.microsoft.com/office/drawing/2014/main" id="{81F5B8DD-0E5D-5EB3-17CB-1A09C073DD61}"/>
              </a:ext>
            </a:extLst>
          </p:cNvPr>
          <p:cNvPicPr>
            <a:picLocks noChangeAspect="1"/>
          </p:cNvPicPr>
          <p:nvPr/>
        </p:nvPicPr>
        <p:blipFill>
          <a:blip r:embed="rId3" cstate="print">
            <a:extLst>
              <a:ext uri="{28A0092B-C50C-407E-A947-70E740481C1C}">
                <a14:useLocalDpi xmlns:a14="http://schemas.microsoft.com/office/drawing/2010/main" val="0"/>
              </a:ext>
            </a:extLst>
          </a:blip>
          <a:srcRect b="56067"/>
          <a:stretch/>
        </p:blipFill>
        <p:spPr>
          <a:xfrm>
            <a:off x="13159206" y="7421626"/>
            <a:ext cx="4729270" cy="2517690"/>
          </a:xfrm>
          <a:prstGeom prst="rect">
            <a:avLst/>
          </a:prstGeom>
          <a:ln w="38100">
            <a:solidFill>
              <a:schemeClr val="bg1">
                <a:lumMod val="50000"/>
              </a:schemeClr>
            </a:solidFill>
          </a:ln>
          <a:effectLst>
            <a:outerShdw blurRad="50800" dist="38100" dir="5400000" algn="t" rotWithShape="0">
              <a:prstClr val="black">
                <a:alpha val="40000"/>
              </a:prstClr>
            </a:outerShdw>
          </a:effectLst>
        </p:spPr>
      </p:pic>
      <p:grpSp>
        <p:nvGrpSpPr>
          <p:cNvPr id="2" name="Group 2">
            <a:extLst>
              <a:ext uri="{FF2B5EF4-FFF2-40B4-BE49-F238E27FC236}">
                <a16:creationId xmlns:a16="http://schemas.microsoft.com/office/drawing/2014/main" id="{36B26964-3F4B-125D-BDB4-BC208A9696FA}"/>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431AFA58-FD83-0DD7-4692-32DA126CD312}"/>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A207D9EC-AA24-C03C-3375-1B6138D343F2}"/>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C7088002-CEB7-7420-9CC4-6223581E6B68}"/>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sp>
        <p:nvSpPr>
          <p:cNvPr id="5" name="Footer Placeholder 4">
            <a:extLst>
              <a:ext uri="{FF2B5EF4-FFF2-40B4-BE49-F238E27FC236}">
                <a16:creationId xmlns:a16="http://schemas.microsoft.com/office/drawing/2014/main" id="{94B02E5D-7BDC-99A3-0793-BA89F0909997}"/>
              </a:ext>
            </a:extLst>
          </p:cNvPr>
          <p:cNvSpPr>
            <a:spLocks noGrp="1"/>
          </p:cNvSpPr>
          <p:nvPr>
            <p:ph type="ftr" sz="quarter" idx="11"/>
          </p:nvPr>
        </p:nvSpPr>
        <p:spPr>
          <a:xfrm>
            <a:off x="838200" y="9589187"/>
            <a:ext cx="3581400" cy="354913"/>
          </a:xfrm>
        </p:spPr>
        <p:txBody>
          <a:bodyPr/>
          <a:lstStyle/>
          <a:p>
            <a:r>
              <a:rPr lang="en-US" sz="1800" dirty="0"/>
              <a:t>Strangers In A Strange Land © 2025  </a:t>
            </a:r>
          </a:p>
        </p:txBody>
      </p:sp>
      <p:sp>
        <p:nvSpPr>
          <p:cNvPr id="9" name="TextBox 8">
            <a:extLst>
              <a:ext uri="{FF2B5EF4-FFF2-40B4-BE49-F238E27FC236}">
                <a16:creationId xmlns:a16="http://schemas.microsoft.com/office/drawing/2014/main" id="{560292F0-7253-644F-AE40-2FE05855EDC2}"/>
              </a:ext>
            </a:extLst>
          </p:cNvPr>
          <p:cNvSpPr txBox="1"/>
          <p:nvPr/>
        </p:nvSpPr>
        <p:spPr>
          <a:xfrm>
            <a:off x="690670" y="408931"/>
            <a:ext cx="17197806" cy="8725466"/>
          </a:xfrm>
          <a:prstGeom prst="rect">
            <a:avLst/>
          </a:prstGeom>
          <a:noFill/>
        </p:spPr>
        <p:txBody>
          <a:bodyPr wrap="square">
            <a:spAutoFit/>
          </a:bodyPr>
          <a:lstStyle/>
          <a:p>
            <a:pPr>
              <a:lnSpc>
                <a:spcPct val="150000"/>
              </a:lnSpc>
              <a:spcAft>
                <a:spcPts val="1800"/>
              </a:spcAft>
            </a:pPr>
            <a:r>
              <a:rPr lang="en-US" sz="2800" b="1" dirty="0">
                <a:latin typeface="Arial" panose="020B0604020202020204" pitchFamily="34" charset="0"/>
                <a:cs typeface="Arial" panose="020B0604020202020204" pitchFamily="34" charset="0"/>
              </a:rPr>
              <a:t>SESSION 8 Distractions &amp; Deceit In A Strange Land</a:t>
            </a:r>
            <a:endParaRPr lang="en-US" sz="3400" b="1" dirty="0">
              <a:latin typeface="Arial" panose="020B0604020202020204" pitchFamily="34" charset="0"/>
              <a:cs typeface="Arial" panose="020B0604020202020204" pitchFamily="34" charset="0"/>
            </a:endParaRPr>
          </a:p>
          <a:p>
            <a:pPr>
              <a:spcAft>
                <a:spcPts val="1200"/>
              </a:spcAft>
            </a:pPr>
            <a:r>
              <a:rPr lang="en-US" sz="3400" b="1" i="1" dirty="0">
                <a:solidFill>
                  <a:srgbClr val="C00000"/>
                </a:solidFill>
                <a:latin typeface="Arial" panose="020B0604020202020204" pitchFamily="34" charset="0"/>
                <a:cs typeface="Arial" panose="020B0604020202020204" pitchFamily="34" charset="0"/>
              </a:rPr>
              <a:t>Traveler Beware – 2 Peter 2:9-10a</a:t>
            </a:r>
          </a:p>
          <a:p>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9</a:t>
            </a:r>
            <a:r>
              <a:rPr lang="en-US" sz="3200" i="1" kern="100" dirty="0">
                <a:effectLst/>
                <a:latin typeface="Arial" panose="020B0604020202020204" pitchFamily="34" charset="0"/>
                <a:ea typeface="Aptos" panose="020B0004020202020204" pitchFamily="34" charset="0"/>
                <a:cs typeface="Arial" panose="020B0604020202020204" pitchFamily="34" charset="0"/>
              </a:rPr>
              <a:t> </a:t>
            </a:r>
            <a:r>
              <a:rPr lang="en-US" sz="3200" b="1" i="1" kern="100" dirty="0">
                <a:latin typeface="Arial" panose="020B0604020202020204" pitchFamily="34" charset="0"/>
                <a:ea typeface="Aptos" panose="020B0004020202020204" pitchFamily="34" charset="0"/>
                <a:cs typeface="Arial" panose="020B0604020202020204" pitchFamily="34" charset="0"/>
              </a:rPr>
              <a:t>T</a:t>
            </a:r>
            <a:r>
              <a:rPr lang="en-US" sz="3200" b="1" i="1" kern="100" dirty="0">
                <a:effectLst/>
                <a:latin typeface="Arial" panose="020B0604020202020204" pitchFamily="34" charset="0"/>
                <a:ea typeface="Aptos" panose="020B0004020202020204" pitchFamily="34" charset="0"/>
                <a:cs typeface="Arial" panose="020B0604020202020204" pitchFamily="34" charset="0"/>
              </a:rPr>
              <a:t>hen</a:t>
            </a:r>
            <a:r>
              <a:rPr lang="en-US" sz="3200" i="1" kern="100" dirty="0">
                <a:effectLst/>
                <a:latin typeface="Arial" panose="020B0604020202020204" pitchFamily="34" charset="0"/>
                <a:ea typeface="Aptos" panose="020B0004020202020204" pitchFamily="34" charset="0"/>
                <a:cs typeface="Arial" panose="020B0604020202020204" pitchFamily="34" charset="0"/>
              </a:rPr>
              <a:t> the Lord knows how to </a:t>
            </a:r>
            <a:r>
              <a:rPr lang="en-US" sz="3200" b="1" i="1" kern="100" dirty="0">
                <a:effectLst/>
                <a:latin typeface="Arial" panose="020B0604020202020204" pitchFamily="34" charset="0"/>
                <a:ea typeface="Aptos" panose="020B0004020202020204" pitchFamily="34" charset="0"/>
                <a:cs typeface="Arial" panose="020B0604020202020204" pitchFamily="34" charset="0"/>
              </a:rPr>
              <a:t>rescue</a:t>
            </a:r>
            <a:r>
              <a:rPr lang="en-US" sz="3200" i="1" kern="100" dirty="0">
                <a:effectLst/>
                <a:latin typeface="Arial" panose="020B0604020202020204" pitchFamily="34" charset="0"/>
                <a:ea typeface="Aptos" panose="020B0004020202020204" pitchFamily="34" charset="0"/>
                <a:cs typeface="Arial" panose="020B0604020202020204" pitchFamily="34" charset="0"/>
              </a:rPr>
              <a:t> the godly from trials, and to keep the unrighteous </a:t>
            </a:r>
            <a:r>
              <a:rPr lang="en-US" sz="3200" b="1" i="1" kern="100" dirty="0">
                <a:effectLst/>
                <a:latin typeface="Arial" panose="020B0604020202020204" pitchFamily="34" charset="0"/>
                <a:ea typeface="Aptos" panose="020B0004020202020204" pitchFamily="34" charset="0"/>
                <a:cs typeface="Arial" panose="020B0604020202020204" pitchFamily="34" charset="0"/>
              </a:rPr>
              <a:t>under punishment </a:t>
            </a:r>
            <a:r>
              <a:rPr lang="en-US" sz="3200" i="1" kern="100" dirty="0">
                <a:effectLst/>
                <a:latin typeface="Arial" panose="020B0604020202020204" pitchFamily="34" charset="0"/>
                <a:ea typeface="Aptos" panose="020B0004020202020204" pitchFamily="34" charset="0"/>
                <a:cs typeface="Arial" panose="020B0604020202020204" pitchFamily="34" charset="0"/>
              </a:rPr>
              <a:t>until the day of judgment, </a:t>
            </a: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10</a:t>
            </a:r>
            <a:r>
              <a:rPr lang="en-US" sz="3200" i="1" kern="100" dirty="0">
                <a:effectLst/>
                <a:latin typeface="Arial" panose="020B0604020202020204" pitchFamily="34" charset="0"/>
                <a:ea typeface="Aptos" panose="020B0004020202020204" pitchFamily="34" charset="0"/>
                <a:cs typeface="Arial" panose="020B0604020202020204" pitchFamily="34" charset="0"/>
              </a:rPr>
              <a:t> and especially those who </a:t>
            </a:r>
            <a:r>
              <a:rPr lang="en-US" sz="3200" b="1" i="1" kern="100" dirty="0">
                <a:effectLst/>
                <a:latin typeface="Arial" panose="020B0604020202020204" pitchFamily="34" charset="0"/>
                <a:ea typeface="Aptos" panose="020B0004020202020204" pitchFamily="34" charset="0"/>
                <a:cs typeface="Arial" panose="020B0604020202020204" pitchFamily="34" charset="0"/>
              </a:rPr>
              <a:t>indulge in the lust </a:t>
            </a:r>
            <a:r>
              <a:rPr lang="en-US" sz="3200" i="1" kern="100" dirty="0">
                <a:effectLst/>
                <a:latin typeface="Arial" panose="020B0604020202020204" pitchFamily="34" charset="0"/>
                <a:ea typeface="Aptos" panose="020B0004020202020204" pitchFamily="34" charset="0"/>
                <a:cs typeface="Arial" panose="020B0604020202020204" pitchFamily="34" charset="0"/>
              </a:rPr>
              <a:t>of defiling passion and despise authority. </a:t>
            </a:r>
            <a:endParaRPr lang="en-US" sz="3200" kern="100" dirty="0">
              <a:effectLst/>
              <a:latin typeface="Arial" panose="020B0604020202020204" pitchFamily="34" charset="0"/>
              <a:ea typeface="Aptos" panose="020B0004020202020204" pitchFamily="34" charset="0"/>
              <a:cs typeface="Arial" panose="020B0604020202020204" pitchFamily="34" charset="0"/>
            </a:endParaRPr>
          </a:p>
          <a:p>
            <a:pPr>
              <a:spcAft>
                <a:spcPts val="1200"/>
              </a:spcAft>
            </a:pPr>
            <a:endParaRPr lang="en-US" sz="1200" b="1" i="1" dirty="0">
              <a:solidFill>
                <a:srgbClr val="C00000"/>
              </a:solidFill>
              <a:latin typeface="Arial" panose="020B0604020202020204" pitchFamily="34" charset="0"/>
              <a:cs typeface="Arial" panose="020B0604020202020204" pitchFamily="34" charset="0"/>
            </a:endParaRPr>
          </a:p>
          <a:p>
            <a:pPr>
              <a:spcAft>
                <a:spcPts val="1200"/>
              </a:spcAft>
            </a:pPr>
            <a:r>
              <a:rPr lang="en-US" sz="3400" b="1" i="1" dirty="0">
                <a:solidFill>
                  <a:srgbClr val="C00000"/>
                </a:solidFill>
                <a:latin typeface="Arial" panose="020B0604020202020204" pitchFamily="34" charset="0"/>
                <a:cs typeface="Arial" panose="020B0604020202020204" pitchFamily="34" charset="0"/>
              </a:rPr>
              <a:t>Rescue for the godly: </a:t>
            </a:r>
          </a:p>
          <a:p>
            <a:pPr marL="457200" indent="-457200">
              <a:spcAft>
                <a:spcPts val="1200"/>
              </a:spcAft>
              <a:buFont typeface="Arial" panose="020B0604020202020204" pitchFamily="34" charset="0"/>
              <a:buChar char="•"/>
            </a:pPr>
            <a:r>
              <a:rPr lang="en-US" sz="3400" b="1" i="1" dirty="0">
                <a:solidFill>
                  <a:srgbClr val="C00000"/>
                </a:solidFill>
                <a:latin typeface="Arial" panose="020B0604020202020204" pitchFamily="34" charset="0"/>
                <a:cs typeface="Arial" panose="020B0604020202020204" pitchFamily="34" charset="0"/>
              </a:rPr>
              <a:t>Daniel in the lions’ den (Daniel Chapter 6)</a:t>
            </a:r>
          </a:p>
          <a:p>
            <a:pPr marL="457200" indent="-457200">
              <a:spcAft>
                <a:spcPts val="1200"/>
              </a:spcAft>
              <a:buFont typeface="Arial" panose="020B0604020202020204" pitchFamily="34" charset="0"/>
              <a:buChar char="•"/>
            </a:pPr>
            <a:r>
              <a:rPr lang="en-US" sz="3400" b="1" i="1" dirty="0">
                <a:solidFill>
                  <a:srgbClr val="C00000"/>
                </a:solidFill>
                <a:latin typeface="Arial" panose="020B0604020202020204" pitchFamily="34" charset="0"/>
                <a:cs typeface="Arial" panose="020B0604020202020204" pitchFamily="34" charset="0"/>
              </a:rPr>
              <a:t>Shadrach, Meshach, &amp; Abednego  in the fiery furnace (Daniel Chapter 3)</a:t>
            </a:r>
          </a:p>
          <a:p>
            <a:pPr marL="457200" indent="-457200">
              <a:spcAft>
                <a:spcPts val="1200"/>
              </a:spcAft>
              <a:buFont typeface="Arial" panose="020B0604020202020204" pitchFamily="34" charset="0"/>
              <a:buChar char="•"/>
            </a:pPr>
            <a:r>
              <a:rPr lang="en-US" sz="3400" b="1" i="1" dirty="0">
                <a:solidFill>
                  <a:srgbClr val="C00000"/>
                </a:solidFill>
                <a:latin typeface="Arial" panose="020B0604020202020204" pitchFamily="34" charset="0"/>
                <a:cs typeface="Arial" panose="020B0604020202020204" pitchFamily="34" charset="0"/>
              </a:rPr>
              <a:t>Apostle Paul from persecutions, sufferings, &amp; evil attacks (2 Timothy 3:11, 4:17)</a:t>
            </a:r>
          </a:p>
          <a:p>
            <a:pPr>
              <a:spcAft>
                <a:spcPts val="1200"/>
              </a:spcAft>
            </a:pPr>
            <a:r>
              <a:rPr lang="en-US" sz="3400" b="1" i="1" dirty="0">
                <a:solidFill>
                  <a:srgbClr val="C00000"/>
                </a:solidFill>
                <a:latin typeface="Arial" panose="020B0604020202020204" pitchFamily="34" charset="0"/>
                <a:cs typeface="Arial" panose="020B0604020202020204" pitchFamily="34" charset="0"/>
              </a:rPr>
              <a:t>Punishment for the unbelievers – </a:t>
            </a:r>
          </a:p>
          <a:p>
            <a:pPr marL="914400" lvl="1" indent="-457200">
              <a:spcAft>
                <a:spcPts val="1200"/>
              </a:spcAft>
              <a:buFont typeface="Arial" panose="020B0604020202020204" pitchFamily="34" charset="0"/>
              <a:buChar char="−"/>
            </a:pPr>
            <a:r>
              <a:rPr lang="en-US" sz="3400" b="1" i="1" dirty="0">
                <a:solidFill>
                  <a:srgbClr val="C00000"/>
                </a:solidFill>
                <a:latin typeface="Arial" panose="020B0604020202020204" pitchFamily="34" charset="0"/>
                <a:cs typeface="Arial" panose="020B0604020202020204" pitchFamily="34" charset="0"/>
              </a:rPr>
              <a:t>Those who pursue or chase after the lusts (cravings, </a:t>
            </a:r>
          </a:p>
          <a:p>
            <a:pPr lvl="2">
              <a:spcAft>
                <a:spcPts val="1200"/>
              </a:spcAft>
            </a:pPr>
            <a:r>
              <a:rPr lang="en-US" sz="3400" b="1" i="1" dirty="0">
                <a:solidFill>
                  <a:srgbClr val="C00000"/>
                </a:solidFill>
                <a:latin typeface="Arial" panose="020B0604020202020204" pitchFamily="34" charset="0"/>
                <a:cs typeface="Arial" panose="020B0604020202020204" pitchFamily="34" charset="0"/>
              </a:rPr>
              <a:t>longings, desires) of corrupting &amp; polluting </a:t>
            </a:r>
          </a:p>
          <a:p>
            <a:pPr marL="914400" lvl="1" indent="-457200">
              <a:spcAft>
                <a:spcPts val="1200"/>
              </a:spcAft>
              <a:buFont typeface="Arial" panose="020B0604020202020204" pitchFamily="34" charset="0"/>
              <a:buChar char="−"/>
            </a:pPr>
            <a:r>
              <a:rPr lang="en-US" sz="3400" b="1" i="1" dirty="0">
                <a:solidFill>
                  <a:srgbClr val="C00000"/>
                </a:solidFill>
                <a:latin typeface="Arial" panose="020B0604020202020204" pitchFamily="34" charset="0"/>
                <a:cs typeface="Arial" panose="020B0604020202020204" pitchFamily="34" charset="0"/>
              </a:rPr>
              <a:t>Those who hate to submit to any higher power</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7327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133C0-B053-927B-6B70-28E5A979E7F4}"/>
            </a:ext>
          </a:extLst>
        </p:cNvPr>
        <p:cNvGrpSpPr/>
        <p:nvPr/>
      </p:nvGrpSpPr>
      <p:grpSpPr>
        <a:xfrm>
          <a:off x="0" y="0"/>
          <a:ext cx="0" cy="0"/>
          <a:chOff x="0" y="0"/>
          <a:chExt cx="0" cy="0"/>
        </a:xfrm>
      </p:grpSpPr>
      <p:pic>
        <p:nvPicPr>
          <p:cNvPr id="7" name="Picture 6" descr="A person sitting on a boat&#10;&#10;Description automatically generated">
            <a:extLst>
              <a:ext uri="{FF2B5EF4-FFF2-40B4-BE49-F238E27FC236}">
                <a16:creationId xmlns:a16="http://schemas.microsoft.com/office/drawing/2014/main" id="{A19D97EC-595F-048C-EAB5-CF20EC6286DF}"/>
              </a:ext>
            </a:extLst>
          </p:cNvPr>
          <p:cNvPicPr>
            <a:picLocks noChangeAspect="1"/>
          </p:cNvPicPr>
          <p:nvPr/>
        </p:nvPicPr>
        <p:blipFill>
          <a:blip r:embed="rId3" cstate="print">
            <a:extLst>
              <a:ext uri="{28A0092B-C50C-407E-A947-70E740481C1C}">
                <a14:useLocalDpi xmlns:a14="http://schemas.microsoft.com/office/drawing/2010/main" val="0"/>
              </a:ext>
            </a:extLst>
          </a:blip>
          <a:srcRect b="56067"/>
          <a:stretch/>
        </p:blipFill>
        <p:spPr>
          <a:xfrm>
            <a:off x="13159206" y="7421626"/>
            <a:ext cx="4729270" cy="2517690"/>
          </a:xfrm>
          <a:prstGeom prst="rect">
            <a:avLst/>
          </a:prstGeom>
          <a:ln w="38100">
            <a:solidFill>
              <a:schemeClr val="bg1">
                <a:lumMod val="50000"/>
              </a:schemeClr>
            </a:solidFill>
          </a:ln>
          <a:effectLst>
            <a:outerShdw blurRad="50800" dist="38100" dir="5400000" algn="t" rotWithShape="0">
              <a:prstClr val="black">
                <a:alpha val="40000"/>
              </a:prstClr>
            </a:outerShdw>
          </a:effectLst>
        </p:spPr>
      </p:pic>
      <p:grpSp>
        <p:nvGrpSpPr>
          <p:cNvPr id="2" name="Group 2">
            <a:extLst>
              <a:ext uri="{FF2B5EF4-FFF2-40B4-BE49-F238E27FC236}">
                <a16:creationId xmlns:a16="http://schemas.microsoft.com/office/drawing/2014/main" id="{D1545ACA-B934-1232-9A51-DF489B18DE9B}"/>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653DFDDD-CC0F-D694-8C35-1CB3C9512C75}"/>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6AE088ED-4F88-B2C6-110E-EF1FFD1B3A77}"/>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428D40C6-9D75-71D3-2A34-CFC6DA054472}"/>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sp>
        <p:nvSpPr>
          <p:cNvPr id="5" name="Footer Placeholder 4">
            <a:extLst>
              <a:ext uri="{FF2B5EF4-FFF2-40B4-BE49-F238E27FC236}">
                <a16:creationId xmlns:a16="http://schemas.microsoft.com/office/drawing/2014/main" id="{478B77F7-D72B-7BF4-DDAD-AADFA4B8B012}"/>
              </a:ext>
            </a:extLst>
          </p:cNvPr>
          <p:cNvSpPr>
            <a:spLocks noGrp="1"/>
          </p:cNvSpPr>
          <p:nvPr>
            <p:ph type="ftr" sz="quarter" idx="11"/>
          </p:nvPr>
        </p:nvSpPr>
        <p:spPr>
          <a:xfrm>
            <a:off x="838200" y="9589187"/>
            <a:ext cx="3581400" cy="354913"/>
          </a:xfrm>
        </p:spPr>
        <p:txBody>
          <a:bodyPr/>
          <a:lstStyle/>
          <a:p>
            <a:r>
              <a:rPr lang="en-US" sz="1800" dirty="0"/>
              <a:t>Strangers In A Strange Land © 2025  </a:t>
            </a:r>
          </a:p>
        </p:txBody>
      </p:sp>
      <p:sp>
        <p:nvSpPr>
          <p:cNvPr id="9" name="TextBox 8">
            <a:extLst>
              <a:ext uri="{FF2B5EF4-FFF2-40B4-BE49-F238E27FC236}">
                <a16:creationId xmlns:a16="http://schemas.microsoft.com/office/drawing/2014/main" id="{DCD7C696-19C7-C7F2-90BE-5FFBFB8AB7A9}"/>
              </a:ext>
            </a:extLst>
          </p:cNvPr>
          <p:cNvSpPr txBox="1"/>
          <p:nvPr/>
        </p:nvSpPr>
        <p:spPr>
          <a:xfrm>
            <a:off x="690670" y="408931"/>
            <a:ext cx="16987730" cy="8547468"/>
          </a:xfrm>
          <a:prstGeom prst="rect">
            <a:avLst/>
          </a:prstGeom>
          <a:noFill/>
        </p:spPr>
        <p:txBody>
          <a:bodyPr wrap="square">
            <a:spAutoFit/>
          </a:bodyPr>
          <a:lstStyle/>
          <a:p>
            <a:pPr>
              <a:lnSpc>
                <a:spcPct val="150000"/>
              </a:lnSpc>
              <a:spcAft>
                <a:spcPts val="1800"/>
              </a:spcAft>
            </a:pPr>
            <a:r>
              <a:rPr lang="en-US" sz="2800" b="1" dirty="0">
                <a:latin typeface="Arial" panose="020B0604020202020204" pitchFamily="34" charset="0"/>
                <a:cs typeface="Arial" panose="020B0604020202020204" pitchFamily="34" charset="0"/>
              </a:rPr>
              <a:t>SESSION 8 Distractions &amp; Deceit In A Strange Land</a:t>
            </a:r>
            <a:endParaRPr lang="en-US" sz="3400" b="1" dirty="0">
              <a:latin typeface="Arial" panose="020B0604020202020204" pitchFamily="34" charset="0"/>
              <a:cs typeface="Arial" panose="020B0604020202020204" pitchFamily="34" charset="0"/>
            </a:endParaRPr>
          </a:p>
          <a:p>
            <a:pPr>
              <a:spcAft>
                <a:spcPts val="1200"/>
              </a:spcAft>
            </a:pPr>
            <a:r>
              <a:rPr lang="en-US" sz="3400" b="1" i="1" dirty="0">
                <a:solidFill>
                  <a:srgbClr val="C00000"/>
                </a:solidFill>
                <a:latin typeface="Arial" panose="020B0604020202020204" pitchFamily="34" charset="0"/>
                <a:cs typeface="Arial" panose="020B0604020202020204" pitchFamily="34" charset="0"/>
              </a:rPr>
              <a:t>Traveler Beware – 2 Peter 2:10b-13</a:t>
            </a:r>
          </a:p>
          <a:p>
            <a:pPr marL="0" marR="0">
              <a:lnSpc>
                <a:spcPct val="115000"/>
              </a:lnSpc>
              <a:spcAft>
                <a:spcPts val="800"/>
              </a:spcAft>
            </a:pPr>
            <a:r>
              <a:rPr lang="en-US" sz="3200" i="1" kern="100" dirty="0">
                <a:effectLst/>
                <a:latin typeface="Arial" panose="020B0604020202020204" pitchFamily="34" charset="0"/>
                <a:ea typeface="Aptos" panose="020B0004020202020204" pitchFamily="34" charset="0"/>
                <a:cs typeface="Arial" panose="020B0604020202020204" pitchFamily="34" charset="0"/>
              </a:rPr>
              <a:t>Bold and willful, they do not tremble as they blaspheme the glorious ones, </a:t>
            </a: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11</a:t>
            </a:r>
            <a:r>
              <a:rPr lang="en-US" sz="3200" i="1" kern="100" dirty="0">
                <a:effectLst/>
                <a:latin typeface="Arial" panose="020B0604020202020204" pitchFamily="34" charset="0"/>
                <a:ea typeface="Aptos" panose="020B0004020202020204" pitchFamily="34" charset="0"/>
                <a:cs typeface="Arial" panose="020B0604020202020204" pitchFamily="34" charset="0"/>
              </a:rPr>
              <a:t> whereas angels, though greater in might and power, do not pronounce a blasphemous judgment against them before the Lord. </a:t>
            </a: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12</a:t>
            </a:r>
            <a:r>
              <a:rPr lang="en-US" sz="3200" i="1" kern="100" dirty="0">
                <a:effectLst/>
                <a:latin typeface="Arial" panose="020B0604020202020204" pitchFamily="34" charset="0"/>
                <a:ea typeface="Aptos" panose="020B0004020202020204" pitchFamily="34" charset="0"/>
                <a:cs typeface="Arial" panose="020B0604020202020204" pitchFamily="34" charset="0"/>
              </a:rPr>
              <a:t> But these, like irrational animals, creatures of instinct, born to be caught and destroyed, blaspheming about matters of which they are ignorant, will also be destroyed in their destruction, </a:t>
            </a: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13</a:t>
            </a:r>
            <a:r>
              <a:rPr lang="en-US" sz="3200" i="1" kern="100" dirty="0">
                <a:effectLst/>
                <a:latin typeface="Arial" panose="020B0604020202020204" pitchFamily="34" charset="0"/>
                <a:ea typeface="Aptos" panose="020B0004020202020204" pitchFamily="34" charset="0"/>
                <a:cs typeface="Arial" panose="020B0604020202020204" pitchFamily="34" charset="0"/>
              </a:rPr>
              <a:t> suffering wrong as the wage for their wrongdoing. They count it pleasure to revel in the daytime. They are blots and blemishes, reveling in their deceptions, while they feast with you.</a:t>
            </a:r>
            <a:endParaRPr lang="en-US" sz="3200" kern="100" dirty="0">
              <a:latin typeface="Arial" panose="020B0604020202020204" pitchFamily="34" charset="0"/>
              <a:ea typeface="Aptos" panose="020B0004020202020204" pitchFamily="34" charset="0"/>
              <a:cs typeface="Arial" panose="020B0604020202020204" pitchFamily="34" charset="0"/>
            </a:endParaRPr>
          </a:p>
          <a:p>
            <a:pPr marL="0" marR="0">
              <a:lnSpc>
                <a:spcPct val="115000"/>
              </a:lnSpc>
              <a:spcAft>
                <a:spcPts val="800"/>
              </a:spcAft>
            </a:pPr>
            <a:endParaRPr lang="en-US" sz="1000" b="1" i="1" dirty="0">
              <a:solidFill>
                <a:srgbClr val="C00000"/>
              </a:solidFill>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r>
              <a:rPr lang="en-US" sz="3400" b="1" i="1" dirty="0">
                <a:solidFill>
                  <a:srgbClr val="C00000"/>
                </a:solidFill>
                <a:latin typeface="Arial" panose="020B0604020202020204" pitchFamily="34" charset="0"/>
                <a:cs typeface="Arial" panose="020B0604020202020204" pitchFamily="34" charset="0"/>
              </a:rPr>
              <a:t>Fearless, Shameless, and Unaware of the Reality of the Situation</a:t>
            </a:r>
          </a:p>
          <a:p>
            <a:pPr marL="457200" indent="-457200">
              <a:spcAft>
                <a:spcPts val="1200"/>
              </a:spcAft>
              <a:buFont typeface="Arial" panose="020B0604020202020204" pitchFamily="34" charset="0"/>
              <a:buChar char="•"/>
            </a:pPr>
            <a:r>
              <a:rPr lang="en-US" sz="3400" b="1" i="1" dirty="0">
                <a:solidFill>
                  <a:srgbClr val="C00000"/>
                </a:solidFill>
                <a:latin typeface="Arial" panose="020B0604020202020204" pitchFamily="34" charset="0"/>
                <a:cs typeface="Arial" panose="020B0604020202020204" pitchFamily="34" charset="0"/>
              </a:rPr>
              <a:t>Deaf, Blind, and Ignorant to the Consequences of Their </a:t>
            </a:r>
          </a:p>
          <a:p>
            <a:pPr lvl="1">
              <a:spcAft>
                <a:spcPts val="1200"/>
              </a:spcAft>
            </a:pPr>
            <a:r>
              <a:rPr lang="en-US" sz="3400" b="1" i="1" dirty="0">
                <a:solidFill>
                  <a:srgbClr val="C00000"/>
                </a:solidFill>
                <a:latin typeface="Arial" panose="020B0604020202020204" pitchFamily="34" charset="0"/>
                <a:cs typeface="Arial" panose="020B0604020202020204" pitchFamily="34" charset="0"/>
              </a:rPr>
              <a:t>Choice, Actions, and Bad Decisions</a:t>
            </a:r>
            <a:endParaRPr lang="en-US" sz="2800" b="1" i="1" dirty="0">
              <a:solidFill>
                <a:srgbClr val="C00000"/>
              </a:solidFill>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r>
              <a:rPr lang="en-US" sz="3400" b="1" i="1" dirty="0">
                <a:solidFill>
                  <a:srgbClr val="C00000"/>
                </a:solidFill>
                <a:latin typeface="Arial" panose="020B0604020202020204" pitchFamily="34" charset="0"/>
                <a:cs typeface="Arial" panose="020B0604020202020204" pitchFamily="34" charset="0"/>
              </a:rPr>
              <a:t>Clueless and Condemned</a:t>
            </a:r>
          </a:p>
        </p:txBody>
      </p:sp>
    </p:spTree>
    <p:extLst>
      <p:ext uri="{BB962C8B-B14F-4D97-AF65-F5344CB8AC3E}">
        <p14:creationId xmlns:p14="http://schemas.microsoft.com/office/powerpoint/2010/main" val="83180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0F3B7-782E-5356-BF21-399F48728FA1}"/>
            </a:ext>
          </a:extLst>
        </p:cNvPr>
        <p:cNvGrpSpPr/>
        <p:nvPr/>
      </p:nvGrpSpPr>
      <p:grpSpPr>
        <a:xfrm>
          <a:off x="0" y="0"/>
          <a:ext cx="0" cy="0"/>
          <a:chOff x="0" y="0"/>
          <a:chExt cx="0" cy="0"/>
        </a:xfrm>
      </p:grpSpPr>
      <p:pic>
        <p:nvPicPr>
          <p:cNvPr id="7" name="Picture 6" descr="A person sitting on a boat&#10;&#10;Description automatically generated">
            <a:extLst>
              <a:ext uri="{FF2B5EF4-FFF2-40B4-BE49-F238E27FC236}">
                <a16:creationId xmlns:a16="http://schemas.microsoft.com/office/drawing/2014/main" id="{0983BF8E-A4D4-44D2-815C-E2CD78F58161}"/>
              </a:ext>
            </a:extLst>
          </p:cNvPr>
          <p:cNvPicPr>
            <a:picLocks noChangeAspect="1"/>
          </p:cNvPicPr>
          <p:nvPr/>
        </p:nvPicPr>
        <p:blipFill>
          <a:blip r:embed="rId3" cstate="print">
            <a:extLst>
              <a:ext uri="{28A0092B-C50C-407E-A947-70E740481C1C}">
                <a14:useLocalDpi xmlns:a14="http://schemas.microsoft.com/office/drawing/2010/main" val="0"/>
              </a:ext>
            </a:extLst>
          </a:blip>
          <a:srcRect b="56067"/>
          <a:stretch/>
        </p:blipFill>
        <p:spPr>
          <a:xfrm>
            <a:off x="13159206" y="7421626"/>
            <a:ext cx="4729270" cy="2517690"/>
          </a:xfrm>
          <a:prstGeom prst="rect">
            <a:avLst/>
          </a:prstGeom>
          <a:ln w="38100">
            <a:solidFill>
              <a:schemeClr val="bg1">
                <a:lumMod val="50000"/>
              </a:schemeClr>
            </a:solidFill>
          </a:ln>
          <a:effectLst>
            <a:outerShdw blurRad="50800" dist="38100" dir="5400000" algn="t" rotWithShape="0">
              <a:prstClr val="black">
                <a:alpha val="40000"/>
              </a:prstClr>
            </a:outerShdw>
          </a:effectLst>
        </p:spPr>
      </p:pic>
      <p:grpSp>
        <p:nvGrpSpPr>
          <p:cNvPr id="2" name="Group 2">
            <a:extLst>
              <a:ext uri="{FF2B5EF4-FFF2-40B4-BE49-F238E27FC236}">
                <a16:creationId xmlns:a16="http://schemas.microsoft.com/office/drawing/2014/main" id="{14EA98D4-AF93-FEBA-9AF1-01353A2CDC89}"/>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17BB1C46-E559-924E-877E-6E2FB58E0561}"/>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573E9F5B-A8CB-6706-5798-04AC6755F7EF}"/>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3F6ECD2D-ACC5-DEE1-D572-2876F00096A6}"/>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sp>
        <p:nvSpPr>
          <p:cNvPr id="5" name="Footer Placeholder 4">
            <a:extLst>
              <a:ext uri="{FF2B5EF4-FFF2-40B4-BE49-F238E27FC236}">
                <a16:creationId xmlns:a16="http://schemas.microsoft.com/office/drawing/2014/main" id="{F7A9C416-5807-1ADA-28D9-64FE28C65AAC}"/>
              </a:ext>
            </a:extLst>
          </p:cNvPr>
          <p:cNvSpPr>
            <a:spLocks noGrp="1"/>
          </p:cNvSpPr>
          <p:nvPr>
            <p:ph type="ftr" sz="quarter" idx="11"/>
          </p:nvPr>
        </p:nvSpPr>
        <p:spPr>
          <a:xfrm>
            <a:off x="838200" y="9589187"/>
            <a:ext cx="3581400" cy="354913"/>
          </a:xfrm>
        </p:spPr>
        <p:txBody>
          <a:bodyPr/>
          <a:lstStyle/>
          <a:p>
            <a:r>
              <a:rPr lang="en-US" sz="1800" dirty="0"/>
              <a:t>Strangers In A Strange Land © 2025  </a:t>
            </a:r>
          </a:p>
        </p:txBody>
      </p:sp>
      <p:sp>
        <p:nvSpPr>
          <p:cNvPr id="9" name="TextBox 8">
            <a:extLst>
              <a:ext uri="{FF2B5EF4-FFF2-40B4-BE49-F238E27FC236}">
                <a16:creationId xmlns:a16="http://schemas.microsoft.com/office/drawing/2014/main" id="{C2DA9C36-70EA-A74F-23AC-4105155696C4}"/>
              </a:ext>
            </a:extLst>
          </p:cNvPr>
          <p:cNvSpPr txBox="1"/>
          <p:nvPr/>
        </p:nvSpPr>
        <p:spPr>
          <a:xfrm>
            <a:off x="690670" y="408931"/>
            <a:ext cx="16987730" cy="9479518"/>
          </a:xfrm>
          <a:prstGeom prst="rect">
            <a:avLst/>
          </a:prstGeom>
          <a:noFill/>
        </p:spPr>
        <p:txBody>
          <a:bodyPr wrap="square">
            <a:spAutoFit/>
          </a:bodyPr>
          <a:lstStyle/>
          <a:p>
            <a:pPr>
              <a:lnSpc>
                <a:spcPct val="150000"/>
              </a:lnSpc>
              <a:spcAft>
                <a:spcPts val="1800"/>
              </a:spcAft>
            </a:pPr>
            <a:r>
              <a:rPr lang="en-US" sz="2800" b="1" dirty="0">
                <a:latin typeface="Arial" panose="020B0604020202020204" pitchFamily="34" charset="0"/>
                <a:cs typeface="Arial" panose="020B0604020202020204" pitchFamily="34" charset="0"/>
              </a:rPr>
              <a:t>SESSION 8 Distractions &amp; Deceit In A Strange Land</a:t>
            </a:r>
            <a:endParaRPr lang="en-US" sz="3400" b="1" dirty="0">
              <a:latin typeface="Arial" panose="020B0604020202020204" pitchFamily="34" charset="0"/>
              <a:cs typeface="Arial" panose="020B0604020202020204" pitchFamily="34" charset="0"/>
            </a:endParaRPr>
          </a:p>
          <a:p>
            <a:pPr>
              <a:spcAft>
                <a:spcPts val="1200"/>
              </a:spcAft>
            </a:pPr>
            <a:r>
              <a:rPr lang="en-US" sz="3400" b="1" i="1" dirty="0">
                <a:solidFill>
                  <a:srgbClr val="C00000"/>
                </a:solidFill>
                <a:latin typeface="Arial" panose="020B0604020202020204" pitchFamily="34" charset="0"/>
                <a:cs typeface="Arial" panose="020B0604020202020204" pitchFamily="34" charset="0"/>
              </a:rPr>
              <a:t>Traveler Beware – 2 Peter 2:14-16</a:t>
            </a:r>
          </a:p>
          <a:p>
            <a:pPr marL="0" marR="0">
              <a:lnSpc>
                <a:spcPct val="115000"/>
              </a:lnSpc>
              <a:spcAft>
                <a:spcPts val="1800"/>
              </a:spcAft>
            </a:pP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14</a:t>
            </a:r>
            <a:r>
              <a:rPr lang="en-US" sz="3200" i="1" kern="100" dirty="0">
                <a:effectLst/>
                <a:latin typeface="Arial" panose="020B0604020202020204" pitchFamily="34" charset="0"/>
                <a:ea typeface="Aptos" panose="020B0004020202020204" pitchFamily="34" charset="0"/>
                <a:cs typeface="Arial" panose="020B0604020202020204" pitchFamily="34" charset="0"/>
              </a:rPr>
              <a:t> They have eyes full of adultery, insatiable for sin. They entice unsteady souls. They have hearts trained in greed. Accursed children! </a:t>
            </a: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15</a:t>
            </a:r>
            <a:r>
              <a:rPr lang="en-US" sz="3200" i="1" kern="100" dirty="0">
                <a:effectLst/>
                <a:latin typeface="Arial" panose="020B0604020202020204" pitchFamily="34" charset="0"/>
                <a:ea typeface="Aptos" panose="020B0004020202020204" pitchFamily="34" charset="0"/>
                <a:cs typeface="Arial" panose="020B0604020202020204" pitchFamily="34" charset="0"/>
              </a:rPr>
              <a:t> Forsaking the right way, they have gone astray. They have followed the way of Balaam, the son of Beor, who loved gain from wrongdoing, </a:t>
            </a:r>
            <a:r>
              <a:rPr lang="en-US" sz="3200" i="1" kern="100" baseline="30000" dirty="0">
                <a:effectLst/>
                <a:latin typeface="Arial" panose="020B0604020202020204" pitchFamily="34" charset="0"/>
                <a:ea typeface="Aptos" panose="020B0004020202020204" pitchFamily="34" charset="0"/>
                <a:cs typeface="Arial" panose="020B0604020202020204" pitchFamily="34" charset="0"/>
              </a:rPr>
              <a:t>16</a:t>
            </a:r>
            <a:r>
              <a:rPr lang="en-US" sz="3200" i="1" kern="100" dirty="0">
                <a:effectLst/>
                <a:latin typeface="Arial" panose="020B0604020202020204" pitchFamily="34" charset="0"/>
                <a:ea typeface="Aptos" panose="020B0004020202020204" pitchFamily="34" charset="0"/>
                <a:cs typeface="Arial" panose="020B0604020202020204" pitchFamily="34" charset="0"/>
              </a:rPr>
              <a:t> but was rebuked for his own transgression; a speechless donkey spoke with human voice and restrained the prophet's madness.</a:t>
            </a:r>
            <a:endParaRPr lang="en-US" sz="3200" kern="100" dirty="0">
              <a:effectLst/>
              <a:latin typeface="Arial" panose="020B0604020202020204" pitchFamily="34" charset="0"/>
              <a:ea typeface="Aptos" panose="020B0004020202020204" pitchFamily="34" charset="0"/>
              <a:cs typeface="Arial" panose="020B0604020202020204" pitchFamily="34" charset="0"/>
            </a:endParaRPr>
          </a:p>
          <a:p>
            <a:pPr marL="914400" lvl="1" indent="-457200">
              <a:spcAft>
                <a:spcPts val="1200"/>
              </a:spcAft>
              <a:buFont typeface="Arial" panose="020B0604020202020204" pitchFamily="34" charset="0"/>
              <a:buChar char="•"/>
            </a:pPr>
            <a:r>
              <a:rPr lang="en-US" sz="3400" b="1" i="1" dirty="0">
                <a:solidFill>
                  <a:srgbClr val="C00000"/>
                </a:solidFill>
                <a:latin typeface="Arial" panose="020B0604020202020204" pitchFamily="34" charset="0"/>
                <a:cs typeface="Arial" panose="020B0604020202020204" pitchFamily="34" charset="0"/>
              </a:rPr>
              <a:t>Insatiable craving for their sin(s) of choice</a:t>
            </a:r>
          </a:p>
          <a:p>
            <a:pPr marL="914400" lvl="1" indent="-457200">
              <a:spcAft>
                <a:spcPts val="1200"/>
              </a:spcAft>
              <a:buFont typeface="Arial" panose="020B0604020202020204" pitchFamily="34" charset="0"/>
              <a:buChar char="•"/>
            </a:pPr>
            <a:r>
              <a:rPr lang="en-US" sz="3400" b="1" i="1" dirty="0">
                <a:solidFill>
                  <a:srgbClr val="C00000"/>
                </a:solidFill>
                <a:latin typeface="Arial" panose="020B0604020202020204" pitchFamily="34" charset="0"/>
                <a:cs typeface="Arial" panose="020B0604020202020204" pitchFamily="34" charset="0"/>
              </a:rPr>
              <a:t>Eager to entice others to join their unholy journey</a:t>
            </a:r>
          </a:p>
          <a:p>
            <a:pPr marL="914400" lvl="1" indent="-457200">
              <a:spcAft>
                <a:spcPts val="1200"/>
              </a:spcAft>
              <a:buFont typeface="Arial" panose="020B0604020202020204" pitchFamily="34" charset="0"/>
              <a:buChar char="•"/>
            </a:pPr>
            <a:r>
              <a:rPr lang="en-US" sz="3400" b="1" i="1" dirty="0">
                <a:solidFill>
                  <a:srgbClr val="C00000"/>
                </a:solidFill>
                <a:latin typeface="Arial" panose="020B0604020202020204" pitchFamily="34" charset="0"/>
                <a:cs typeface="Arial" panose="020B0604020202020204" pitchFamily="34" charset="0"/>
              </a:rPr>
              <a:t>Practiced – exercised in their greed</a:t>
            </a:r>
          </a:p>
          <a:p>
            <a:pPr marL="914400" lvl="1" indent="-457200">
              <a:spcAft>
                <a:spcPts val="1200"/>
              </a:spcAft>
              <a:buFont typeface="Arial" panose="020B0604020202020204" pitchFamily="34" charset="0"/>
              <a:buChar char="•"/>
            </a:pPr>
            <a:r>
              <a:rPr lang="en-US" sz="3400" b="1" i="1" dirty="0">
                <a:solidFill>
                  <a:srgbClr val="C00000"/>
                </a:solidFill>
                <a:latin typeface="Arial" panose="020B0604020202020204" pitchFamily="34" charset="0"/>
                <a:cs typeface="Arial" panose="020B0604020202020204" pitchFamily="34" charset="0"/>
              </a:rPr>
              <a:t>Cursed &amp; Doomed</a:t>
            </a:r>
          </a:p>
          <a:p>
            <a:pPr lvl="1">
              <a:spcAft>
                <a:spcPts val="1200"/>
              </a:spcAft>
            </a:pPr>
            <a:endParaRPr lang="en-US" sz="3400" b="1" i="1" dirty="0">
              <a:solidFill>
                <a:srgbClr val="C00000"/>
              </a:solidFill>
              <a:latin typeface="Arial" panose="020B0604020202020204" pitchFamily="34" charset="0"/>
              <a:cs typeface="Arial" panose="020B0604020202020204" pitchFamily="34" charset="0"/>
            </a:endParaRPr>
          </a:p>
          <a:p>
            <a:pPr>
              <a:spcAft>
                <a:spcPts val="1200"/>
              </a:spcAft>
            </a:pPr>
            <a:endParaRPr lang="en-US" sz="1400" b="1" dirty="0">
              <a:latin typeface="Arial" panose="020B0604020202020204" pitchFamily="34" charset="0"/>
              <a:cs typeface="Arial" panose="020B0604020202020204" pitchFamily="34" charset="0"/>
            </a:endParaRPr>
          </a:p>
          <a:p>
            <a:pPr marL="514350" indent="-514350">
              <a:spcAft>
                <a:spcPts val="1200"/>
              </a:spcAft>
              <a:buAutoNum type="arabicPlain" startAt="2"/>
            </a:pPr>
            <a:endParaRPr lang="en-US" sz="2800" b="1" dirty="0">
              <a:latin typeface="Arial" panose="020B0604020202020204" pitchFamily="34" charset="0"/>
              <a:cs typeface="Arial" panose="020B0604020202020204" pitchFamily="34" charset="0"/>
            </a:endParaRPr>
          </a:p>
          <a:p>
            <a:pPr marL="514350" indent="-514350">
              <a:spcAft>
                <a:spcPts val="1200"/>
              </a:spcAft>
              <a:buAutoNum type="arabicPlain" startAt="2"/>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623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44480</TotalTime>
  <Words>5839</Words>
  <Application>Microsoft Office PowerPoint</Application>
  <PresentationFormat>Custom</PresentationFormat>
  <Paragraphs>313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Times New Roman</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Strangers in a Strange Land Session Slides</dc:title>
  <dc:creator>Sherri Mewha</dc:creator>
  <cp:lastModifiedBy>Sherri Mewha</cp:lastModifiedBy>
  <cp:revision>46</cp:revision>
  <cp:lastPrinted>2025-03-05T21:51:07Z</cp:lastPrinted>
  <dcterms:created xsi:type="dcterms:W3CDTF">2006-08-16T00:00:00Z</dcterms:created>
  <dcterms:modified xsi:type="dcterms:W3CDTF">2025-03-06T15:29:24Z</dcterms:modified>
  <dc:identifier>DAGZsXVysbY</dc:identifier>
</cp:coreProperties>
</file>