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7"/>
  </p:notesMasterIdLst>
  <p:sldIdLst>
    <p:sldId id="262" r:id="rId2"/>
    <p:sldId id="405" r:id="rId3"/>
    <p:sldId id="409" r:id="rId4"/>
    <p:sldId id="413" r:id="rId5"/>
    <p:sldId id="411" r:id="rId6"/>
    <p:sldId id="414" r:id="rId7"/>
    <p:sldId id="415" r:id="rId8"/>
    <p:sldId id="410" r:id="rId9"/>
    <p:sldId id="416" r:id="rId10"/>
    <p:sldId id="419" r:id="rId11"/>
    <p:sldId id="417" r:id="rId12"/>
    <p:sldId id="418" r:id="rId13"/>
    <p:sldId id="412" r:id="rId14"/>
    <p:sldId id="420" r:id="rId15"/>
    <p:sldId id="407" r:id="rId16"/>
  </p:sldIdLst>
  <p:sldSz cx="18288000" cy="10287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3" autoAdjust="0"/>
    <p:restoredTop sz="56081" autoAdjust="0"/>
  </p:normalViewPr>
  <p:slideViewPr>
    <p:cSldViewPr>
      <p:cViewPr varScale="1">
        <p:scale>
          <a:sx n="26" d="100"/>
          <a:sy n="26" d="100"/>
        </p:scale>
        <p:origin x="2556" y="384"/>
      </p:cViewPr>
      <p:guideLst>
        <p:guide orient="horz" pos="2160"/>
        <p:guide pos="2880"/>
      </p:guideLst>
    </p:cSldViewPr>
  </p:slideViewPr>
  <p:outlineViewPr>
    <p:cViewPr>
      <p:scale>
        <a:sx n="33" d="100"/>
        <a:sy n="33" d="100"/>
      </p:scale>
      <p:origin x="0" y="0"/>
    </p:cViewPr>
  </p:outlineViewPr>
  <p:notesTextViewPr>
    <p:cViewPr>
      <p:scale>
        <a:sx n="75" d="100"/>
        <a:sy n="75" d="100"/>
      </p:scale>
      <p:origin x="0" y="-1266"/>
    </p:cViewPr>
  </p:notesTextViewPr>
  <p:sorterViewPr>
    <p:cViewPr>
      <p:scale>
        <a:sx n="100" d="100"/>
        <a:sy n="100" d="100"/>
      </p:scale>
      <p:origin x="0" y="-9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FAC9D96-50D2-4ED0-89C0-F564433DCADE}" type="datetimeFigureOut">
              <a:rPr lang="en-US" smtClean="0"/>
              <a:t>2/21/2025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321568-D943-4C90-93D2-82904CD4BF7B}" type="slidenum">
              <a:rPr lang="en-US" smtClean="0"/>
              <a:t>‹#›</a:t>
            </a:fld>
            <a:endParaRPr lang="en-US"/>
          </a:p>
        </p:txBody>
      </p:sp>
    </p:spTree>
    <p:extLst>
      <p:ext uri="{BB962C8B-B14F-4D97-AF65-F5344CB8AC3E}">
        <p14:creationId xmlns:p14="http://schemas.microsoft.com/office/powerpoint/2010/main" val="411471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321568-D943-4C90-93D2-82904CD4BF7B}" type="slidenum">
              <a:rPr lang="en-US" smtClean="0"/>
              <a:t>1</a:t>
            </a:fld>
            <a:endParaRPr lang="en-US"/>
          </a:p>
        </p:txBody>
      </p:sp>
    </p:spTree>
    <p:extLst>
      <p:ext uri="{BB962C8B-B14F-4D97-AF65-F5344CB8AC3E}">
        <p14:creationId xmlns:p14="http://schemas.microsoft.com/office/powerpoint/2010/main" val="3797093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5617FC-F306-B7AF-D7F9-38BDE2C9ED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BCB32D-1023-EE55-A606-71F87E2810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AF2F3D-4EF5-548F-2789-35A445E8F4AF}"/>
              </a:ext>
            </a:extLst>
          </p:cNvPr>
          <p:cNvSpPr>
            <a:spLocks noGrp="1"/>
          </p:cNvSpPr>
          <p:nvPr>
            <p:ph type="body" idx="1"/>
          </p:nvPr>
        </p:nvSpPr>
        <p:spPr/>
        <p:txBody>
          <a:bodyPr/>
          <a:lstStyle/>
          <a:p>
            <a:pPr marL="0" marR="0">
              <a:lnSpc>
                <a:spcPct val="100000"/>
              </a:lnSpc>
              <a:spcAft>
                <a:spcPts val="600"/>
              </a:spcAft>
            </a:pP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13</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I think it right, as long as I am in this body, to stir you up by way of reminder</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,(this is so important, I will continue to remind you and stir up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[wake up, awaken arouse – ex. awaken the sleeper, a stormy sea agitated, waves rising or stir up the mind-make you think – agitated </a:t>
            </a:r>
          </a:p>
          <a:p>
            <a:pPr marL="0" marR="0">
              <a:lnSpc>
                <a:spcPct val="100000"/>
              </a:lnSpc>
              <a:spcAft>
                <a:spcPts val="600"/>
              </a:spcAft>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600"/>
              </a:spcAft>
            </a:pP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14</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since I know that the putting off of my body will be soon, as our Lord Jesus Christ made clear to me (The LORD has made it clear that my death is nearing.)</a:t>
            </a:r>
          </a:p>
          <a:p>
            <a:pPr marL="0" marR="0">
              <a:lnSpc>
                <a:spcPct val="100000"/>
              </a:lnSpc>
              <a:spcAft>
                <a:spcPts val="6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15</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And I will make every effort so that after my departure you may be able at any time to recall these things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 will do everything I can to help you remember these critical truths because you’re going to need them to flourish in your walk with Christ and through the end of your days.) REMEMBER!!! </a:t>
            </a:r>
            <a:endParaRPr lang="en-US" sz="1200" b="1"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59049EC8-D30F-2154-5AB7-E45B32E73A05}"/>
              </a:ext>
            </a:extLst>
          </p:cNvPr>
          <p:cNvSpPr>
            <a:spLocks noGrp="1"/>
          </p:cNvSpPr>
          <p:nvPr>
            <p:ph type="sldNum" sz="quarter" idx="5"/>
          </p:nvPr>
        </p:nvSpPr>
        <p:spPr/>
        <p:txBody>
          <a:bodyPr/>
          <a:lstStyle/>
          <a:p>
            <a:fld id="{3D321568-D943-4C90-93D2-82904CD4BF7B}" type="slidenum">
              <a:rPr lang="en-US" smtClean="0"/>
              <a:t>10</a:t>
            </a:fld>
            <a:endParaRPr lang="en-US"/>
          </a:p>
        </p:txBody>
      </p:sp>
    </p:spTree>
    <p:extLst>
      <p:ext uri="{BB962C8B-B14F-4D97-AF65-F5344CB8AC3E}">
        <p14:creationId xmlns:p14="http://schemas.microsoft.com/office/powerpoint/2010/main" val="2503705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5E1B29-2C5A-21F1-224B-B35C20AE72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875421-F2EA-C2FF-CAFF-D0B58CBAA31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27ABAD-E196-7A20-5BCA-72124038D312}"/>
              </a:ext>
            </a:extLst>
          </p:cNvPr>
          <p:cNvSpPr>
            <a:spLocks noGrp="1"/>
          </p:cNvSpPr>
          <p:nvPr>
            <p:ph type="body" idx="1"/>
          </p:nvPr>
        </p:nvSpPr>
        <p:spPr/>
        <p:txBody>
          <a:bodyPr/>
          <a:lstStyle/>
          <a:p>
            <a:pPr marL="0" marR="0">
              <a:lnSpc>
                <a:spcPct val="115000"/>
              </a:lnSpc>
              <a:spcAft>
                <a:spcPts val="800"/>
              </a:spcAft>
            </a:pPr>
            <a:r>
              <a:rPr lang="en-US"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16</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For we did not follow cleverly devised myths when we made known to you the power and coming of our Lord Jesus Christ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 have never made up stories or told you fantasies – we have seen with our own eyes the truth of Jesus Christ that we have shared with you – we have given you the actual words that He said during His ministry on earth – we saw it all with our own eyes!!!)</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but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we were eyewitnesses</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of his majesty.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17</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For when he received honor and glory from God the Father, and the voice was borne to him by the Majestic Glory, "This is my beloved Son, with whom I am well pleased,"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18</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we ourselves heard this very voice borne from heaven, for we were with him on the holy mountain.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 heard God speak on the Mount of Transfiguration – church tradition says Mount Tabor – scholars favor Mount Hermon-Mat 17:1-8, Mark 9:2-8, Luke 9:28-36,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15000"/>
              </a:lnSpc>
              <a:spcAft>
                <a:spcPts val="800"/>
              </a:spcAft>
            </a:pPr>
            <a:r>
              <a:rPr lang="en-US" sz="1200" b="1" i="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Peter is laying the groundwork </a:t>
            </a:r>
            <a:r>
              <a:rPr lang="en-US" sz="1200" i="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for what we’ll find in chapter two – </a:t>
            </a:r>
            <a:r>
              <a:rPr lang="en-US" sz="1200" b="1" i="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the false teachers</a:t>
            </a:r>
            <a:r>
              <a:rPr lang="en-US" sz="1200" i="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He wants the churches reading both of his letters to understand that he is speaking from a position of authority – first-hand witness to the truth of God’s promised Messiah – His Son sent to earth – Jesus Christ</a:t>
            </a:r>
          </a:p>
          <a:p>
            <a:pPr marL="0" marR="0">
              <a:lnSpc>
                <a:spcPct val="100000"/>
              </a:lnSpc>
              <a:spcAft>
                <a:spcPts val="800"/>
              </a:spcAft>
            </a:pPr>
            <a:endParaRPr lang="en-US" sz="600" i="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i="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They MUST know the truth in order to recognize the lies – the same is as true today as it was then – if anything lies have become more pervasive -  more subtle – more culturized – more pernicious – love that word – it means having a highly injurious or destructive effect – it’s deadly, but in a subtle, sinister, insidious sort of way</a:t>
            </a:r>
          </a:p>
        </p:txBody>
      </p:sp>
      <p:sp>
        <p:nvSpPr>
          <p:cNvPr id="4" name="Slide Number Placeholder 3">
            <a:extLst>
              <a:ext uri="{FF2B5EF4-FFF2-40B4-BE49-F238E27FC236}">
                <a16:creationId xmlns:a16="http://schemas.microsoft.com/office/drawing/2014/main" id="{EF32CA71-B58C-8D94-E0C9-D7D2A181B710}"/>
              </a:ext>
            </a:extLst>
          </p:cNvPr>
          <p:cNvSpPr>
            <a:spLocks noGrp="1"/>
          </p:cNvSpPr>
          <p:nvPr>
            <p:ph type="sldNum" sz="quarter" idx="5"/>
          </p:nvPr>
        </p:nvSpPr>
        <p:spPr/>
        <p:txBody>
          <a:bodyPr/>
          <a:lstStyle/>
          <a:p>
            <a:fld id="{3D321568-D943-4C90-93D2-82904CD4BF7B}" type="slidenum">
              <a:rPr lang="en-US" smtClean="0"/>
              <a:t>11</a:t>
            </a:fld>
            <a:endParaRPr lang="en-US"/>
          </a:p>
        </p:txBody>
      </p:sp>
    </p:spTree>
    <p:extLst>
      <p:ext uri="{BB962C8B-B14F-4D97-AF65-F5344CB8AC3E}">
        <p14:creationId xmlns:p14="http://schemas.microsoft.com/office/powerpoint/2010/main" val="1571482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1F4FF-70AB-9234-020C-B967E23D74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EAF6DF-9DCB-4F75-BB0A-D30CE27B38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E93444-EC39-E749-66DE-FA7C9DE9224B}"/>
              </a:ext>
            </a:extLst>
          </p:cNvPr>
          <p:cNvSpPr>
            <a:spLocks noGrp="1"/>
          </p:cNvSpPr>
          <p:nvPr>
            <p:ph type="body" idx="1"/>
          </p:nvPr>
        </p:nvSpPr>
        <p:spPr/>
        <p:txBody>
          <a:bodyPr/>
          <a:lstStyle/>
          <a:p>
            <a:pPr marL="0" marR="0">
              <a:lnSpc>
                <a:spcPct val="100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19</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And we have the prophetic word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(prophesies of the coming Messiah – opening the kingdom to all nations ROM 16:26)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more fully confirmed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(G949 bebaios – sure, firm, of  force, more sure, steadfast)</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u="sng" kern="100" dirty="0">
                <a:effectLst/>
                <a:latin typeface="Calibri" panose="020F0502020204030204" pitchFamily="34" charset="0"/>
                <a:ea typeface="Calibri" panose="020F0502020204030204" pitchFamily="34" charset="0"/>
                <a:cs typeface="Calibri" panose="020F0502020204030204" pitchFamily="34" charset="0"/>
              </a:rPr>
              <a:t>to which you will do well to pay attention</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(consider the prophets of the Old </a:t>
            </a:r>
            <a:r>
              <a:rPr lang="en-US" sz="1200" b="1" i="1"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Testatment</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 over and over...but you would not listen – just as Israel was unwilling to listen and act in obedience, today’s unsaved “stop their ears” 2 Tim 4:3- itching ears listening only to teachers who pander to their passions;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800"/>
              </a:spcAft>
            </a:pPr>
            <a:endPar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800"/>
              </a:spcAft>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Acts 28:27 ESV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For this people's heart has grown dull, and with their ears they can barely hear, and their eyes they have closed; lest they should see with their eyes and hear with their ears and understand with their heart and turn, and I would heal them.</a:t>
            </a:r>
          </a:p>
          <a:p>
            <a:pPr marL="457200" marR="0">
              <a:lnSpc>
                <a:spcPct val="100000"/>
              </a:lnSpc>
              <a:spcAft>
                <a:spcPts val="8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Rom 11:8 ESV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as it is written, "God gave them a spirit of stupor, eyes that would not see and ears that would not hear, down to this very day."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8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Matthew 11:15 </a:t>
            </a:r>
            <a:r>
              <a:rPr lang="en-US" sz="1200" b="1"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ESV</a:t>
            </a:r>
            <a:r>
              <a:rPr lang="en-US" sz="1200"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He</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who has ears to hear, let him hear.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8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Ezekiel 12:2 </a:t>
            </a:r>
            <a:r>
              <a:rPr lang="en-US" sz="1200" b="1"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ESV</a:t>
            </a:r>
            <a:r>
              <a:rPr lang="en-US" sz="1200"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"Son</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of man, you dwell in the midst of a rebellious house, who have eyes to see, but see not, who have ears to hear, but hear not, for they are a rebellious house.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lvl="0" indent="0" algn="l" defTabSz="914400" rtl="0" eaLnBrk="1" fontAlgn="auto" latinLnBrk="0" hangingPunct="1">
              <a:lnSpc>
                <a:spcPct val="100000"/>
              </a:lnSpc>
              <a:spcBef>
                <a:spcPts val="0"/>
              </a:spcBef>
              <a:spcAft>
                <a:spcPts val="800"/>
              </a:spcAft>
              <a:buClrTx/>
              <a:buSzTx/>
              <a:buFontTx/>
              <a:buNone/>
              <a:tabLst/>
              <a:defRPr/>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Jeremiah 25:4 ESV</a:t>
            </a:r>
            <a:r>
              <a:rPr lang="en-US" sz="1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You have neither listened nor inclined your ears to hear, although the LORD persistently sent to you all his servants the prophets, -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8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Jeremiah 5:21 ESV</a:t>
            </a:r>
            <a:r>
              <a:rPr lang="en-US" sz="1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"Hear this, O foolish and senseless people, who have eyes, but see not, who have ears, but hear not.</a:t>
            </a:r>
          </a:p>
          <a:p>
            <a:pPr marL="457200" marR="0">
              <a:lnSpc>
                <a:spcPct val="100000"/>
              </a:lnSpc>
              <a:spcAft>
                <a:spcPts val="8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Isaiah 42:20 ESV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He sees many things, but does not observe them; his ears are open, but he does not hear.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endPar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as to a lamp shining in a dark place, until the day dawns and the morning star rises in your hearts, How often do you suppose Peter spent the entire night sitting in his boat fishing in the dark waters of the Sea of Galilee – what a sight it must have been when the morning star began to shine and dawn began to break – it was enough to make a fisherman wax poetic! </a:t>
            </a:r>
          </a:p>
          <a:p>
            <a:pPr marL="0" marR="0">
              <a:lnSpc>
                <a:spcPct val="100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Peter knew that we are to be a light in the darkness – </a:t>
            </a:r>
          </a:p>
          <a:p>
            <a:pPr marL="0" marR="0">
              <a:lnSpc>
                <a:spcPct val="100000"/>
              </a:lnSpc>
              <a:spcAft>
                <a:spcPts val="800"/>
              </a:spcAft>
            </a:pP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i="1" kern="100" baseline="300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20</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knowing this first of all, that no prophecy of Scripture comes from someone's own interpretation.</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i="1" kern="100" baseline="300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21</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For no prophecy was ever produced by the will of man,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but men spoke from God as they were carried along by the Holy Spirit."</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nSpc>
                <a:spcPct val="100000"/>
              </a:lnSpc>
              <a:spcAft>
                <a:spcPts val="800"/>
              </a:spcAft>
              <a:buFont typeface="Arial" panose="020B0604020202020204" pitchFamily="34" charset="0"/>
              <a:buChar char="•"/>
            </a:pP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people dwelling in darkness have seen a great light, and for those dwelling in the region and shadow of death, on them a light has dawned." - Matthew 4:16 ESV</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nSpc>
                <a:spcPct val="100000"/>
              </a:lnSpc>
              <a:spcAft>
                <a:spcPts val="800"/>
              </a:spcAft>
              <a:buFont typeface="Arial" panose="020B0604020202020204" pitchFamily="34" charset="0"/>
              <a:buChar char="•"/>
            </a:pP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"You are the light of the world. A city set on a hill cannot be hidden. Nor do people light a lamp and put it under a basket, but on a stand, and it gives light to all in the house. In the same way, let your light shine before others, so that they may see your good works and give glory to your Father who is in heaven. - Matthew 5:14-16 ESV</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nSpc>
                <a:spcPct val="100000"/>
              </a:lnSpc>
              <a:spcAft>
                <a:spcPts val="800"/>
              </a:spcAft>
              <a:buFont typeface="Arial" panose="020B0604020202020204" pitchFamily="34" charset="0"/>
              <a:buChar char="•"/>
            </a:pP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to give light to those who sit in darkness and in the shadow of death, to guide our feet into the way of peace." - Luke 1:79 ESV</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8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18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22485FB-A562-6499-9591-F5DD985094A4}"/>
              </a:ext>
            </a:extLst>
          </p:cNvPr>
          <p:cNvSpPr>
            <a:spLocks noGrp="1"/>
          </p:cNvSpPr>
          <p:nvPr>
            <p:ph type="sldNum" sz="quarter" idx="5"/>
          </p:nvPr>
        </p:nvSpPr>
        <p:spPr/>
        <p:txBody>
          <a:bodyPr/>
          <a:lstStyle/>
          <a:p>
            <a:fld id="{3D321568-D943-4C90-93D2-82904CD4BF7B}" type="slidenum">
              <a:rPr lang="en-US" smtClean="0"/>
              <a:t>12</a:t>
            </a:fld>
            <a:endParaRPr lang="en-US"/>
          </a:p>
        </p:txBody>
      </p:sp>
    </p:spTree>
    <p:extLst>
      <p:ext uri="{BB962C8B-B14F-4D97-AF65-F5344CB8AC3E}">
        <p14:creationId xmlns:p14="http://schemas.microsoft.com/office/powerpoint/2010/main" val="2815301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9F629-2E1F-440F-EB08-4209582BD2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75B691-CC1B-FDE2-F265-39A1CFB783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CC06D5-CB22-02B7-C7B9-8BA4D76E6115}"/>
              </a:ext>
            </a:extLst>
          </p:cNvPr>
          <p:cNvSpPr>
            <a:spLocks noGrp="1"/>
          </p:cNvSpPr>
          <p:nvPr>
            <p:ph type="body" idx="1"/>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Key verse for our entire series. This is who you are – this is your country. YOU are God’s people. This is where you belong.</a:t>
            </a:r>
          </a:p>
        </p:txBody>
      </p:sp>
      <p:sp>
        <p:nvSpPr>
          <p:cNvPr id="4" name="Slide Number Placeholder 3">
            <a:extLst>
              <a:ext uri="{FF2B5EF4-FFF2-40B4-BE49-F238E27FC236}">
                <a16:creationId xmlns:a16="http://schemas.microsoft.com/office/drawing/2014/main" id="{060C7499-5C17-39A6-B04A-5769AD5769C1}"/>
              </a:ext>
            </a:extLst>
          </p:cNvPr>
          <p:cNvSpPr>
            <a:spLocks noGrp="1"/>
          </p:cNvSpPr>
          <p:nvPr>
            <p:ph type="sldNum" sz="quarter" idx="5"/>
          </p:nvPr>
        </p:nvSpPr>
        <p:spPr/>
        <p:txBody>
          <a:bodyPr/>
          <a:lstStyle/>
          <a:p>
            <a:fld id="{3D321568-D943-4C90-93D2-82904CD4BF7B}" type="slidenum">
              <a:rPr lang="en-US" smtClean="0"/>
              <a:t>13</a:t>
            </a:fld>
            <a:endParaRPr lang="en-US"/>
          </a:p>
        </p:txBody>
      </p:sp>
    </p:spTree>
    <p:extLst>
      <p:ext uri="{BB962C8B-B14F-4D97-AF65-F5344CB8AC3E}">
        <p14:creationId xmlns:p14="http://schemas.microsoft.com/office/powerpoint/2010/main" val="2303469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79788-D808-C7D8-0496-12F254C9E0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E5E5E0-32F0-29D9-E12B-2002E12912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F36F88-129F-5616-65B8-A2EF817D894F}"/>
              </a:ext>
            </a:extLst>
          </p:cNvPr>
          <p:cNvSpPr>
            <a:spLocks noGrp="1"/>
          </p:cNvSpPr>
          <p:nvPr>
            <p:ph type="body" idx="1"/>
          </p:nvPr>
        </p:nvSpPr>
        <p:spPr/>
        <p:txBody>
          <a:bodyPr/>
          <a:lstStyle/>
          <a:p>
            <a:r>
              <a:rPr lang="en-US" dirty="0"/>
              <a:t>Key verse for our entire series. This is who you are – this is your country. YOU are God’s people. This is where you belong.</a:t>
            </a:r>
          </a:p>
        </p:txBody>
      </p:sp>
      <p:sp>
        <p:nvSpPr>
          <p:cNvPr id="4" name="Slide Number Placeholder 3">
            <a:extLst>
              <a:ext uri="{FF2B5EF4-FFF2-40B4-BE49-F238E27FC236}">
                <a16:creationId xmlns:a16="http://schemas.microsoft.com/office/drawing/2014/main" id="{466E5D7F-786B-B3EB-C7F1-61AD7DCFB62E}"/>
              </a:ext>
            </a:extLst>
          </p:cNvPr>
          <p:cNvSpPr>
            <a:spLocks noGrp="1"/>
          </p:cNvSpPr>
          <p:nvPr>
            <p:ph type="sldNum" sz="quarter" idx="5"/>
          </p:nvPr>
        </p:nvSpPr>
        <p:spPr/>
        <p:txBody>
          <a:bodyPr/>
          <a:lstStyle/>
          <a:p>
            <a:fld id="{3D321568-D943-4C90-93D2-82904CD4BF7B}" type="slidenum">
              <a:rPr lang="en-US" smtClean="0"/>
              <a:t>14</a:t>
            </a:fld>
            <a:endParaRPr lang="en-US"/>
          </a:p>
        </p:txBody>
      </p:sp>
    </p:spTree>
    <p:extLst>
      <p:ext uri="{BB962C8B-B14F-4D97-AF65-F5344CB8AC3E}">
        <p14:creationId xmlns:p14="http://schemas.microsoft.com/office/powerpoint/2010/main" val="3641975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A397F-9731-27A1-3EC8-F072663707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E1F59E-E960-5AE9-3BC0-00B7E5B996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A9356BA-83C4-3A0A-D8AC-5084C501EC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8D59601-039F-827A-2C1C-9400F1A6D357}"/>
              </a:ext>
            </a:extLst>
          </p:cNvPr>
          <p:cNvSpPr>
            <a:spLocks noGrp="1"/>
          </p:cNvSpPr>
          <p:nvPr>
            <p:ph type="sldNum" sz="quarter" idx="5"/>
          </p:nvPr>
        </p:nvSpPr>
        <p:spPr/>
        <p:txBody>
          <a:bodyPr/>
          <a:lstStyle/>
          <a:p>
            <a:fld id="{3D321568-D943-4C90-93D2-82904CD4BF7B}" type="slidenum">
              <a:rPr lang="en-US" smtClean="0"/>
              <a:t>15</a:t>
            </a:fld>
            <a:endParaRPr lang="en-US"/>
          </a:p>
        </p:txBody>
      </p:sp>
    </p:spTree>
    <p:extLst>
      <p:ext uri="{BB962C8B-B14F-4D97-AF65-F5344CB8AC3E}">
        <p14:creationId xmlns:p14="http://schemas.microsoft.com/office/powerpoint/2010/main" val="2691761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E6844-F1AA-797D-FE2F-DD9F23782B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23DED2-372B-51FA-0C74-C3F5C5EB3A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755AD2-C388-1A31-339C-0B11E7A3B473}"/>
              </a:ext>
            </a:extLst>
          </p:cNvPr>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22AFA0A-C44C-1CAA-E04D-99319474697C}"/>
              </a:ext>
            </a:extLst>
          </p:cNvPr>
          <p:cNvSpPr>
            <a:spLocks noGrp="1"/>
          </p:cNvSpPr>
          <p:nvPr>
            <p:ph type="sldNum" sz="quarter" idx="5"/>
          </p:nvPr>
        </p:nvSpPr>
        <p:spPr/>
        <p:txBody>
          <a:bodyPr/>
          <a:lstStyle/>
          <a:p>
            <a:fld id="{3D321568-D943-4C90-93D2-82904CD4BF7B}" type="slidenum">
              <a:rPr lang="en-US" smtClean="0"/>
              <a:t>2</a:t>
            </a:fld>
            <a:endParaRPr lang="en-US"/>
          </a:p>
        </p:txBody>
      </p:sp>
    </p:spTree>
    <p:extLst>
      <p:ext uri="{BB962C8B-B14F-4D97-AF65-F5344CB8AC3E}">
        <p14:creationId xmlns:p14="http://schemas.microsoft.com/office/powerpoint/2010/main" val="344384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C8D6B-181E-4463-10ED-A80CD53CA2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693F6D-55FD-DB0E-6751-D0C791C7951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4AA53A-ACB8-5B1B-602F-DC2BBC47EE36}"/>
              </a:ext>
            </a:extLst>
          </p:cNvPr>
          <p:cNvSpPr>
            <a:spLocks noGrp="1"/>
          </p:cNvSpPr>
          <p:nvPr>
            <p:ph type="body" idx="1"/>
          </p:nvPr>
        </p:nvSpPr>
        <p:spPr/>
        <p:txBody>
          <a:bodyPr/>
          <a:lstStyle/>
          <a:p>
            <a:pPr marL="171450" indent="-171450">
              <a:buFont typeface="Arial" panose="020B0604020202020204" pitchFamily="34" charset="0"/>
              <a:buChar char="•"/>
            </a:pPr>
            <a:r>
              <a:rPr lang="en-US" sz="1200" b="1" dirty="0">
                <a:latin typeface="Arial" panose="020B0604020202020204" pitchFamily="34" charset="0"/>
                <a:cs typeface="Arial" panose="020B0604020202020204" pitchFamily="34" charset="0"/>
              </a:rPr>
              <a:t>Eliezer is possibly the trusted servant sent by Abraham to find a wife for Issac. Gen 15:2 </a:t>
            </a:r>
            <a:r>
              <a:rPr lang="en-US" sz="1200" dirty="0">
                <a:latin typeface="Arial" panose="020B0604020202020204" pitchFamily="34" charset="0"/>
                <a:cs typeface="Arial" panose="020B0604020202020204" pitchFamily="34" charset="0"/>
              </a:rPr>
              <a:t>– Abraham originally thought he would be his heir – servant in Rebekah’s story not identified by name (only oldest of his household who oversaw all that Abraham had) </a:t>
            </a:r>
            <a:r>
              <a:rPr lang="en-US" sz="1200" b="1" dirty="0">
                <a:latin typeface="Arial" panose="020B0604020202020204" pitchFamily="34" charset="0"/>
                <a:cs typeface="Arial" panose="020B0604020202020204" pitchFamily="34" charset="0"/>
              </a:rPr>
              <a:t>Eliezer</a:t>
            </a:r>
            <a:r>
              <a:rPr lang="en-US" sz="1200" dirty="0">
                <a:latin typeface="Arial" panose="020B0604020202020204" pitchFamily="34" charset="0"/>
                <a:cs typeface="Arial" panose="020B0604020202020204" pitchFamily="34" charset="0"/>
              </a:rPr>
              <a:t> (of Damascus) name meaning-”GOD IS HELP”</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550 mile one-way trip from Haran to Negeb where Isaac lived – estimated 21 days by camel</a:t>
            </a:r>
          </a:p>
          <a:p>
            <a:r>
              <a:rPr lang="en-US" sz="1200" b="1" dirty="0">
                <a:latin typeface="Arial" panose="020B0604020202020204" pitchFamily="34" charset="0"/>
                <a:cs typeface="Arial" panose="020B0604020202020204" pitchFamily="34" charset="0"/>
              </a:rPr>
              <a:t>CONFIDENCE IN THE UNKNOWN</a:t>
            </a:r>
          </a:p>
          <a:p>
            <a:r>
              <a:rPr lang="en-US" sz="1200" b="1" dirty="0">
                <a:latin typeface="Arial" panose="020B0604020202020204" pitchFamily="34" charset="0"/>
                <a:cs typeface="Arial" panose="020B0604020202020204" pitchFamily="34" charset="0"/>
              </a:rPr>
              <a:t>Heb 4:16 </a:t>
            </a:r>
            <a:r>
              <a:rPr lang="en-US" sz="1200" dirty="0">
                <a:latin typeface="Arial" panose="020B0604020202020204" pitchFamily="34" charset="0"/>
                <a:cs typeface="Arial" panose="020B0604020202020204" pitchFamily="34" charset="0"/>
              </a:rPr>
              <a:t>- Let us then with confidence draw near to the throne of grace, that we may receive mercy and find grace to help in time of need.</a:t>
            </a:r>
          </a:p>
          <a:p>
            <a:r>
              <a:rPr lang="en-US" sz="1200" b="1" dirty="0">
                <a:latin typeface="Arial" panose="020B0604020202020204" pitchFamily="34" charset="0"/>
                <a:cs typeface="Arial" panose="020B0604020202020204" pitchFamily="34" charset="0"/>
              </a:rPr>
              <a:t>Ephesians 3:12 ESV </a:t>
            </a:r>
            <a:r>
              <a:rPr lang="en-US" sz="1200" dirty="0">
                <a:latin typeface="Arial" panose="020B0604020202020204" pitchFamily="34" charset="0"/>
                <a:cs typeface="Arial" panose="020B0604020202020204" pitchFamily="34" charset="0"/>
              </a:rPr>
              <a:t>- in whom we have boldness and access with confidence through our faith in him.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Psalm 37:5 ESV </a:t>
            </a:r>
            <a:r>
              <a:rPr lang="en-US" sz="1200" dirty="0">
                <a:latin typeface="Arial" panose="020B0604020202020204" pitchFamily="34" charset="0"/>
                <a:cs typeface="Arial" panose="020B0604020202020204" pitchFamily="34" charset="0"/>
              </a:rPr>
              <a:t>- Commit your way to the LORD; trust in him, and he will act.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And Isaac went out to meditate in the field toward evening. And he lifted up his eyes and saw, and behold, there were camels coming. And Rebekah lifted up her eyes, and when she saw Isaac, </a:t>
            </a:r>
            <a:r>
              <a:rPr lang="en-US" sz="1200" b="1" dirty="0">
                <a:latin typeface="Arial" panose="020B0604020202020204" pitchFamily="34" charset="0"/>
                <a:cs typeface="Arial" panose="020B0604020202020204" pitchFamily="34" charset="0"/>
              </a:rPr>
              <a:t>she dismounted from the camel </a:t>
            </a:r>
            <a:r>
              <a:rPr lang="en-US" sz="1200" dirty="0">
                <a:latin typeface="Arial" panose="020B0604020202020204" pitchFamily="34" charset="0"/>
                <a:cs typeface="Arial" panose="020B0604020202020204" pitchFamily="34" charset="0"/>
              </a:rPr>
              <a:t>and said to the servant, "Who is that man, walking in the field to meet us?" The servant said, "It is my master." So she took her veil and covered herself. And the servant told Isaac all the things that he had done. Then Isaac brought her into the tent of Sarah his mother and took Rebekah, and she became his wife, and he loved her. So Isaac was comforted after his mother's death. - Genesis 24:63-67 ESV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AAE87CB-CBBD-4C72-C628-FFABA6F671E3}"/>
              </a:ext>
            </a:extLst>
          </p:cNvPr>
          <p:cNvSpPr>
            <a:spLocks noGrp="1"/>
          </p:cNvSpPr>
          <p:nvPr>
            <p:ph type="sldNum" sz="quarter" idx="5"/>
          </p:nvPr>
        </p:nvSpPr>
        <p:spPr/>
        <p:txBody>
          <a:bodyPr/>
          <a:lstStyle/>
          <a:p>
            <a:fld id="{3D321568-D943-4C90-93D2-82904CD4BF7B}" type="slidenum">
              <a:rPr lang="en-US" smtClean="0"/>
              <a:t>3</a:t>
            </a:fld>
            <a:endParaRPr lang="en-US"/>
          </a:p>
        </p:txBody>
      </p:sp>
    </p:spTree>
    <p:extLst>
      <p:ext uri="{BB962C8B-B14F-4D97-AF65-F5344CB8AC3E}">
        <p14:creationId xmlns:p14="http://schemas.microsoft.com/office/powerpoint/2010/main" val="2162436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2E6B3-D680-CCB4-CC5E-288C568AC8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B29D6C-75AA-A95F-E7AF-6AABEABF35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3FC6D6-080A-3061-400E-8467EC9B6E09}"/>
              </a:ext>
            </a:extLst>
          </p:cNvPr>
          <p:cNvSpPr>
            <a:spLocks noGrp="1"/>
          </p:cNvSpPr>
          <p:nvPr>
            <p:ph type="body" idx="1"/>
          </p:nvPr>
        </p:nvSpPr>
        <p:spPr/>
        <p:txBody>
          <a:bodyPr/>
          <a:lstStyle/>
          <a:p>
            <a:pPr marL="0" marR="0">
              <a:lnSpc>
                <a:spcPct val="100000"/>
              </a:lnSpc>
              <a:spcAft>
                <a:spcPts val="4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Audience.</a:t>
            </a:r>
            <a:r>
              <a:rPr lang="en-US" sz="1200" kern="100" dirty="0">
                <a:effectLst/>
                <a:latin typeface="Calibri" panose="020F0502020204030204" pitchFamily="34" charset="0"/>
                <a:ea typeface="Calibri" panose="020F0502020204030204" pitchFamily="34" charset="0"/>
                <a:cs typeface="Calibri" panose="020F0502020204030204" pitchFamily="34" charset="0"/>
              </a:rPr>
              <a:t> Believed to be addressed to the same group as 1</a:t>
            </a:r>
            <a:r>
              <a:rPr lang="en-US" sz="1200" kern="100"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1200" kern="100" dirty="0">
                <a:effectLst/>
                <a:latin typeface="Calibri" panose="020F0502020204030204" pitchFamily="34" charset="0"/>
                <a:ea typeface="Calibri" panose="020F0502020204030204" pitchFamily="34" charset="0"/>
                <a:cs typeface="Calibri" panose="020F0502020204030204" pitchFamily="34" charset="0"/>
              </a:rPr>
              <a:t> Peter because he says, "This is now the second letter I am writing to you, beloved." </a:t>
            </a:r>
          </a:p>
          <a:p>
            <a:pPr marL="0" marR="0">
              <a:lnSpc>
                <a:spcPct val="100000"/>
              </a:lnSpc>
              <a:spcAft>
                <a:spcPts val="4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Timeframe.</a:t>
            </a:r>
            <a:r>
              <a:rPr lang="en-US" sz="1200" kern="100" dirty="0">
                <a:effectLst/>
                <a:latin typeface="Calibri" panose="020F0502020204030204" pitchFamily="34" charset="0"/>
                <a:ea typeface="Calibri" panose="020F0502020204030204" pitchFamily="34" charset="0"/>
                <a:cs typeface="Calibri" panose="020F0502020204030204" pitchFamily="34" charset="0"/>
              </a:rPr>
              <a:t> Approximately 64-67 A.D., shortly before Peter's execution – no exact timing between 64-67 A.D.</a:t>
            </a:r>
          </a:p>
          <a:p>
            <a:pPr marL="0" marR="0">
              <a:lnSpc>
                <a:spcPct val="100000"/>
              </a:lnSpc>
              <a:spcAft>
                <a:spcPts val="4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Commonly accepted Church tradition says that Peter was crucified upside-down (because he was unworthy to be crucified in the same manner as Christ in Rome fulfilling Jesus prophecy in </a:t>
            </a:r>
          </a:p>
          <a:p>
            <a:pPr marL="457200" marR="0" lvl="1">
              <a:lnSpc>
                <a:spcPct val="100000"/>
              </a:lnSpc>
              <a:spcAft>
                <a:spcPts val="4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John 21:18 - Truly, truly, I say to you, when you were young, you used to dress yourself and walk wherever you wanted, but when you are old, you will stretch out your hands, and another will dress you and carry you where you do not want to go." (This he said to show by what kind of death he was to glorify God.) And after saying this he said to him, "Follow me." - John 21:18-19 ESV</a:t>
            </a:r>
          </a:p>
          <a:p>
            <a:pPr marL="0" marR="0">
              <a:lnSpc>
                <a:spcPct val="100000"/>
              </a:lnSpc>
              <a:spcAft>
                <a:spcPts val="4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Nero</a:t>
            </a:r>
            <a:r>
              <a:rPr lang="en-US" sz="1200" kern="100" dirty="0">
                <a:effectLst/>
                <a:latin typeface="Calibri" panose="020F0502020204030204" pitchFamily="34" charset="0"/>
                <a:ea typeface="Calibri" panose="020F0502020204030204" pitchFamily="34" charset="0"/>
                <a:cs typeface="Calibri" panose="020F0502020204030204" pitchFamily="34" charset="0"/>
              </a:rPr>
              <a:t> was Emperor of the Roman Empire from 54 A.D. (17 years old) to– to 59 A.D. he was described as a reasonable ruler although morally corrupt, beginning in 59 A.D., Nero became more irrational and more outspoken against the Christians – </a:t>
            </a:r>
            <a:r>
              <a:rPr lang="en-US" sz="1200" b="1" kern="100" dirty="0">
                <a:effectLst/>
                <a:latin typeface="Calibri" panose="020F0502020204030204" pitchFamily="34" charset="0"/>
                <a:ea typeface="Calibri" panose="020F0502020204030204" pitchFamily="34" charset="0"/>
                <a:cs typeface="Calibri" panose="020F0502020204030204" pitchFamily="34" charset="0"/>
              </a:rPr>
              <a:t>persecutions worsened. In 64 A.D</a:t>
            </a:r>
            <a:r>
              <a:rPr lang="en-US" sz="1200" kern="100" dirty="0">
                <a:effectLst/>
                <a:latin typeface="Calibri" panose="020F0502020204030204" pitchFamily="34" charset="0"/>
                <a:ea typeface="Calibri" panose="020F0502020204030204" pitchFamily="34" charset="0"/>
                <a:cs typeface="Calibri" panose="020F0502020204030204" pitchFamily="34" charset="0"/>
              </a:rPr>
              <a:t>. the Great Fire in Rome destroyed 75% of the city. Nero blamed the Christians. </a:t>
            </a:r>
          </a:p>
          <a:p>
            <a:pPr marL="0" marR="0">
              <a:lnSpc>
                <a:spcPct val="100000"/>
              </a:lnSpc>
              <a:spcAft>
                <a:spcPts val="4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In 68 A.D. Nero at the peak of his insanity, irrational behavior, worsening taxation, unfair rule, and persecution of the Christians, Rome revolted. Nero fled and eventually committed suicide. </a:t>
            </a:r>
          </a:p>
          <a:p>
            <a:pPr marL="0" marR="0">
              <a:lnSpc>
                <a:spcPct val="100000"/>
              </a:lnSpc>
              <a:spcAft>
                <a:spcPts val="4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During this period (between 64-68 A.D.) Peter was imprisoned and eventually executed. </a:t>
            </a:r>
          </a:p>
          <a:p>
            <a:pPr marL="0" marR="0">
              <a:lnSpc>
                <a:spcPct val="100000"/>
              </a:lnSpc>
              <a:spcAft>
                <a:spcPts val="4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Theme. </a:t>
            </a:r>
            <a:r>
              <a:rPr lang="en-US" sz="1200" kern="100" dirty="0">
                <a:effectLst/>
                <a:latin typeface="Calibri" panose="020F0502020204030204" pitchFamily="34" charset="0"/>
                <a:ea typeface="Calibri" panose="020F0502020204030204" pitchFamily="34" charset="0"/>
                <a:cs typeface="Calibri" panose="020F0502020204030204" pitchFamily="34" charset="0"/>
              </a:rPr>
              <a:t>Grace transforms, equips, and empowers Christians</a:t>
            </a:r>
          </a:p>
          <a:p>
            <a:pPr>
              <a:lnSpc>
                <a:spcPct val="100000"/>
              </a:lnSpc>
              <a:spcAft>
                <a:spcPts val="400"/>
              </a:spcAft>
            </a:pPr>
            <a:r>
              <a:rPr lang="en-US" sz="1200" dirty="0">
                <a:latin typeface="Calibri" panose="020F0502020204030204" pitchFamily="34" charset="0"/>
                <a:ea typeface="Calibri" panose="020F0502020204030204" pitchFamily="34" charset="0"/>
                <a:cs typeface="Calibri" panose="020F0502020204030204" pitchFamily="34" charset="0"/>
              </a:rPr>
              <a:t>(Matt 16:16-20 Peter –disciples-Jesus on this rock...differing views: Jesus tells this to Peter empowering him for Acts 2 and the power-filled message he will deliver in his first time message as the church is being established – the empowering then extends to all; Jesus is actually referring to Himself – because HE is the foundation of the church and the church BELONGS to HIM – Ephesians 5:23-25 – Christ is the head of the church; Colossians 1:18 – HE is the head of the body, the church –referring to Christ </a:t>
            </a:r>
          </a:p>
        </p:txBody>
      </p:sp>
      <p:sp>
        <p:nvSpPr>
          <p:cNvPr id="4" name="Slide Number Placeholder 3">
            <a:extLst>
              <a:ext uri="{FF2B5EF4-FFF2-40B4-BE49-F238E27FC236}">
                <a16:creationId xmlns:a16="http://schemas.microsoft.com/office/drawing/2014/main" id="{C7CDD0AA-B100-0F2A-0B12-32675DEA1F56}"/>
              </a:ext>
            </a:extLst>
          </p:cNvPr>
          <p:cNvSpPr>
            <a:spLocks noGrp="1"/>
          </p:cNvSpPr>
          <p:nvPr>
            <p:ph type="sldNum" sz="quarter" idx="5"/>
          </p:nvPr>
        </p:nvSpPr>
        <p:spPr/>
        <p:txBody>
          <a:bodyPr/>
          <a:lstStyle/>
          <a:p>
            <a:fld id="{3D321568-D943-4C90-93D2-82904CD4BF7B}" type="slidenum">
              <a:rPr lang="en-US" smtClean="0"/>
              <a:t>4</a:t>
            </a:fld>
            <a:endParaRPr lang="en-US"/>
          </a:p>
        </p:txBody>
      </p:sp>
    </p:spTree>
    <p:extLst>
      <p:ext uri="{BB962C8B-B14F-4D97-AF65-F5344CB8AC3E}">
        <p14:creationId xmlns:p14="http://schemas.microsoft.com/office/powerpoint/2010/main" val="3355845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F9A64-64E9-9737-E008-CD005E525C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C9DD8C-2C96-6226-5B3B-8E3FCBFBC6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D326F6-BB12-E54B-DFCD-C1868641F0FE}"/>
              </a:ext>
            </a:extLst>
          </p:cNvPr>
          <p:cNvSpPr>
            <a:spLocks noGrp="1"/>
          </p:cNvSpPr>
          <p:nvPr>
            <p:ph type="body" idx="1"/>
          </p:nvPr>
        </p:nvSpPr>
        <p:spPr/>
        <p:txBody>
          <a:bodyPr/>
          <a:lstStyle/>
          <a:p>
            <a:pPr marL="0" marR="0">
              <a:lnSpc>
                <a:spcPct val="115000"/>
              </a:lnSpc>
              <a:spcAft>
                <a:spcPts val="8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V. 1</a:t>
            </a: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a:t>
            </a:r>
            <a:r>
              <a:rPr lang="en-US" sz="1200" b="1" i="1" kern="100" baseline="30000" dirty="0">
                <a:effectLst/>
                <a:latin typeface="Calibri" panose="020F0502020204030204" pitchFamily="34" charset="0"/>
                <a:ea typeface="Calibri" panose="020F0502020204030204" pitchFamily="34" charset="0"/>
                <a:cs typeface="Calibri" panose="020F0502020204030204" pitchFamily="34" charset="0"/>
              </a:rPr>
              <a:t>1</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 Simeon Peter</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Simeon</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or Simon meaning "hearing" or "listening" – his Jewish given name-fisherman</a:t>
            </a: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name –</a:t>
            </a: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Peter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is the</a:t>
            </a: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Greek name given to him by Jesus as an Apostle which means "rock" Mat.16:18</a:t>
            </a:r>
            <a:r>
              <a:rPr lang="en-US" sz="1200" kern="100" dirty="0">
                <a:effectLst/>
                <a:latin typeface="Calibri" panose="020F0502020204030204" pitchFamily="34" charset="0"/>
                <a:ea typeface="Calibri" panose="020F050202020403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perhaps he used both names to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remind his readers of the significant change of identity that took place when he became a Christ-follower</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from Jewish fisherman to Christian apostle of Christ.</a:t>
            </a:r>
            <a:endParaRPr lang="en-US" sz="1200" b="1"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a servant and apostle of Jesus Christ,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endPar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In 1 Peter v. 1, Peter's greeting was subdued and humble. In 2 Peter, the use of his Jewish and Greek names and titles of Servant and Apostle of Jesus Christ seem to more clearly emphasize his transformation in Christ (from fisherman to apostle of Jesus) and his responsibility and authority to write the message of 2 Peter -  the last letter he will write. Servanthood is emphasized or Apostle.</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endParaRPr lang="en-US" sz="1200" b="1" i="1"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To those who have obtained a faith of equal</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standing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(equally precious, equally honored, of equal value)</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with ours by the righteousness of our God and Savior Jesus Christ: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Perhaps, one reason he wrote his greeting as he did was to reinforce the message that in Jesus Christ,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15000"/>
              </a:lnSpc>
              <a:buFont typeface="Courier New" panose="02070309020205020404" pitchFamily="49" charset="0"/>
              <a:buChar char="-"/>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 are all transformed – the old has become new, we are ALL new creations in Christ Jesus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15000"/>
              </a:lnSpc>
              <a:buFont typeface="Courier New" panose="02070309020205020404" pitchFamily="49" charset="0"/>
              <a:buChar char="-"/>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 are all to be servants of Christ – obedient to whatever our calling</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15000"/>
              </a:lnSpc>
              <a:spcAft>
                <a:spcPts val="800"/>
              </a:spcAft>
              <a:buFont typeface="Courier New" panose="02070309020205020404" pitchFamily="49" charset="0"/>
              <a:buChar char="-"/>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all Christ-followers have a "faith of equal standing" because of the righteousness of Jesus. One believer's salvation is not better than another believer's. Our obedience, willingness to serve, and cooperation with the Holy Spirit's sanctifying work in us may vary greatly, but our salvation stands equal.</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endParaRPr lang="en-US" sz="1200" b="1"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V.2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May grace and peace be multiplied to you </a:t>
            </a:r>
            <a:r>
              <a:rPr lang="en-US" sz="1200" b="1"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in the knowledge of God and of Jesus our Lord.</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(Once again Peter says, "may grace and peace be multiplied to you" used in 1 Peter)</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Grace</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 God for us. Charis – that which gives joy, pleasure, delight, sweetness, charm, loveliness, goodwill, loving-kindness, favor.</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Peace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 state of national tranquility, exemption from rage and havoc of war. Peace between individuals – harmony. Security, safety, prosperity. The tranquil state of a soul assured of its salvation through Christ, and so fearing nothing</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Grace and peace – finding joy and delight, security and safety in a world ruled by an increasingly insane emperor </a:t>
            </a:r>
            <a:r>
              <a:rPr lang="en-US" sz="1200"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was becoming more and more difficult</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"IN THE KNOWLEDGE OF GOD AND OF JESUS OUR LORD." It is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IN</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knowing God and Jesus that we have Grace and Peace – God is the source of both!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better we know God, the easier it becomes to trust Him and find grace and peace. The deeper our head and heart knowledge of God, the more discerning we become between truth and falsehood – the less likely we are to be fooled by false teachers, a subject Peter addresses in chapter two.</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A419D66-B50D-4610-F6F0-F8093A5FF255}"/>
              </a:ext>
            </a:extLst>
          </p:cNvPr>
          <p:cNvSpPr>
            <a:spLocks noGrp="1"/>
          </p:cNvSpPr>
          <p:nvPr>
            <p:ph type="sldNum" sz="quarter" idx="5"/>
          </p:nvPr>
        </p:nvSpPr>
        <p:spPr/>
        <p:txBody>
          <a:bodyPr/>
          <a:lstStyle/>
          <a:p>
            <a:fld id="{3D321568-D943-4C90-93D2-82904CD4BF7B}" type="slidenum">
              <a:rPr lang="en-US" smtClean="0"/>
              <a:t>5</a:t>
            </a:fld>
            <a:endParaRPr lang="en-US"/>
          </a:p>
        </p:txBody>
      </p:sp>
    </p:spTree>
    <p:extLst>
      <p:ext uri="{BB962C8B-B14F-4D97-AF65-F5344CB8AC3E}">
        <p14:creationId xmlns:p14="http://schemas.microsoft.com/office/powerpoint/2010/main" val="2857751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AC9D4-C6D2-9F16-C589-0CA2E4F558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66B865-D5C2-477E-BB24-E98B7466A2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8D8914-18BE-D411-7F4F-46BC1A9A1751}"/>
              </a:ext>
            </a:extLst>
          </p:cNvPr>
          <p:cNvSpPr>
            <a:spLocks noGrp="1"/>
          </p:cNvSpPr>
          <p:nvPr>
            <p:ph type="body" idx="1"/>
          </p:nvPr>
        </p:nvSpPr>
        <p:spPr/>
        <p:txBody>
          <a:bodyPr/>
          <a:lstStyle/>
          <a:p>
            <a:pPr marL="0" marR="0">
              <a:lnSpc>
                <a:spcPct val="115000"/>
              </a:lnSpc>
              <a:spcAft>
                <a:spcPts val="8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V.3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His divine power has granted to us all things that pertain to life and godliness, through the knowledge of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Him who called us</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to His own glory and excellence,</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15000"/>
              </a:lnSpc>
              <a:spcAft>
                <a:spcPts val="400"/>
              </a:spcAft>
            </a:pP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2 Peter 1:3 NIV "His divine power has given us everything we need for a godly life through our knowledge of Him who called by His own glory and goodness."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His divine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[(GOD-</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like, of God, from God) Merriam-Webster – of, relating to, or proceeding directly from God] </a:t>
            </a:r>
            <a:r>
              <a:rPr lang="en-US" sz="1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power has granted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(to present, bestow, given) </a:t>
            </a:r>
            <a:r>
              <a:rPr lang="en-US" sz="1200" kern="100" dirty="0">
                <a:effectLst/>
                <a:latin typeface="Calibri" panose="020F0502020204030204" pitchFamily="34" charset="0"/>
                <a:ea typeface="Calibri" panose="020F0502020204030204" pitchFamily="34" charset="0"/>
                <a:cs typeface="Calibri" panose="020F0502020204030204" pitchFamily="34" charset="0"/>
              </a:rPr>
              <a:t>to us ALL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(everything, every, all manner of, whatsoever, whosoever, the whole enchilada!, ALL) </a:t>
            </a:r>
            <a:r>
              <a:rPr lang="en-US" sz="1200" kern="100" dirty="0">
                <a:effectLst/>
                <a:latin typeface="Calibri" panose="020F0502020204030204" pitchFamily="34" charset="0"/>
                <a:ea typeface="Calibri" panose="020F0502020204030204" pitchFamily="34" charset="0"/>
                <a:cs typeface="Calibri" panose="020F0502020204030204" pitchFamily="34" charset="0"/>
              </a:rPr>
              <a:t>things that pertain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(is related to, for, with, by the side of, near to)</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to life and godliness, through the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knowledge</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of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Him who called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(to call aloud, invite, call by name, specific invitation)</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 us</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to His own glory and excellence</a:t>
            </a:r>
          </a:p>
          <a:p>
            <a:pPr marL="0" marR="0">
              <a:lnSpc>
                <a:spcPct val="115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KNOWLEDGE</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 g1922 (</a:t>
            </a:r>
            <a:r>
              <a:rPr lang="en-US" sz="1200" i="1"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epignōsis</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a-pig-</a:t>
            </a:r>
            <a:r>
              <a:rPr lang="en-US" sz="1200" i="1"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nŏ</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-sis) precise, complete, and correct knowledge – in the N.T. = knowledge of things ethical, divine, and absolute; knowledge, recognition, full discernment</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15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 Tim 2:4 ESV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(God) who desires all people to be saved and to come to the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knowledge</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of the truth.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15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Col 1:10 ESV -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So as to walk in a manner worthy of the Lord, fully pleasing to him: bearing fruit in every good work and increasing in the knowledge of God; - Colossians 1:10 ESV</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15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Phil 1:9 ESV </a:t>
            </a:r>
            <a:r>
              <a:rPr lang="en-US" sz="1200" b="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And it is my prayer that your love may abound more and more, with knowledge and all discernment</a:t>
            </a:r>
            <a:endParaRPr lang="en-US" sz="1200" b="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15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Col 3:10 ESV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and have put on the new self, which is being renewed in knowledge after the image of its creator. </a:t>
            </a:r>
          </a:p>
          <a:p>
            <a:pPr marL="457200" marR="0">
              <a:lnSpc>
                <a:spcPct val="115000"/>
              </a:lnSpc>
              <a:spcAft>
                <a:spcPts val="8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0" kern="100" dirty="0">
                <a:effectLst/>
                <a:latin typeface="Calibri" panose="020F0502020204030204" pitchFamily="34" charset="0"/>
                <a:ea typeface="Calibri" panose="020F0502020204030204" pitchFamily="34" charset="0"/>
                <a:cs typeface="Calibri" panose="020F0502020204030204" pitchFamily="34" charset="0"/>
              </a:rPr>
              <a:t>V. 4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4</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u="sng" kern="100" dirty="0">
                <a:effectLst/>
                <a:latin typeface="Calibri" panose="020F0502020204030204" pitchFamily="34" charset="0"/>
                <a:ea typeface="Calibri" panose="020F0502020204030204" pitchFamily="34" charset="0"/>
                <a:cs typeface="Calibri" panose="020F0502020204030204" pitchFamily="34" charset="0"/>
              </a:rPr>
              <a:t>by which</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(based on “His Glory and Excellence” vs. 3)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He</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has granted to us His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precious and very great promises,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exceedingly great and extremely valuable – inviolate promises – protected (by God Himself), His promises are secure, sacred, untouchable, holy</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so that through them you may become partakers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(sharer, partner in, fellowship, companion)</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of the divine nature,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having escaped from the corruption that is in the world because of sinful desire.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lvl="1">
              <a:lnSpc>
                <a:spcPct val="115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Hebrews 13:210-21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"Now may the God of peace who brought again from the dead our Lord Jesus, the great shepherd of the sheep, by the blood of the eternal covenant</a:t>
            </a:r>
            <a:r>
              <a:rPr lang="en-US" sz="1200" i="1" u="sng"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equip you with everything good that you may do His will</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working in us that which is pleasing in His sight, through Jesus Christ, to whom be glory forever and ever. Amen. - Hebrews 13:20-21 ESV</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"having escaped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(escape, flee from, get away from, out of the trap)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from the corruption that is in the world because of sinful desire."</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 have escaped from the bondage of sin. We are no longer captives of the sin nature. We are in the process of sanctification.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 Peter 2-put off the old man – put away malice, deceit, hypocrisy, envy, slander  </a:t>
            </a:r>
            <a:endParaRPr lang="en-US" sz="12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887FC2F9-7390-371B-539B-6B727F4D8CEB}"/>
              </a:ext>
            </a:extLst>
          </p:cNvPr>
          <p:cNvSpPr>
            <a:spLocks noGrp="1"/>
          </p:cNvSpPr>
          <p:nvPr>
            <p:ph type="sldNum" sz="quarter" idx="5"/>
          </p:nvPr>
        </p:nvSpPr>
        <p:spPr/>
        <p:txBody>
          <a:bodyPr/>
          <a:lstStyle/>
          <a:p>
            <a:fld id="{3D321568-D943-4C90-93D2-82904CD4BF7B}" type="slidenum">
              <a:rPr lang="en-US" smtClean="0"/>
              <a:t>6</a:t>
            </a:fld>
            <a:endParaRPr lang="en-US"/>
          </a:p>
        </p:txBody>
      </p:sp>
    </p:spTree>
    <p:extLst>
      <p:ext uri="{BB962C8B-B14F-4D97-AF65-F5344CB8AC3E}">
        <p14:creationId xmlns:p14="http://schemas.microsoft.com/office/powerpoint/2010/main" val="315217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3EB20-2C81-4EA6-A542-EBE0FEB2ED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E306F1-DD67-0416-D636-40A07A9DD9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115C4E-D212-1577-B17C-ED797CF7BE5B}"/>
              </a:ext>
            </a:extLst>
          </p:cNvPr>
          <p:cNvSpPr>
            <a:spLocks noGrp="1"/>
          </p:cNvSpPr>
          <p:nvPr>
            <p:ph type="body" idx="1"/>
          </p:nvPr>
        </p:nvSpPr>
        <p:spPr/>
        <p:txBody>
          <a:bodyPr/>
          <a:lstStyle/>
          <a:p>
            <a:pPr marL="0" marR="0">
              <a:lnSpc>
                <a:spcPct val="100000"/>
              </a:lnSpc>
              <a:spcAft>
                <a:spcPts val="600"/>
              </a:spcAft>
            </a:pPr>
            <a:r>
              <a:rPr lang="en-US" sz="1200" b="1" i="1" u="none" kern="100" baseline="0" dirty="0">
                <a:effectLst/>
                <a:latin typeface="Calibri" panose="020F0502020204030204" pitchFamily="34" charset="0"/>
                <a:ea typeface="Calibri" panose="020F0502020204030204" pitchFamily="34" charset="0"/>
                <a:cs typeface="Calibri" panose="020F0502020204030204" pitchFamily="34" charset="0"/>
              </a:rPr>
              <a:t>V5-7</a:t>
            </a:r>
            <a:r>
              <a:rPr lang="en-US" sz="1200" i="1" u="none" kern="100" baseline="0" dirty="0">
                <a:effectLst/>
                <a:latin typeface="Calibri" panose="020F0502020204030204" pitchFamily="34" charset="0"/>
                <a:ea typeface="Calibri" panose="020F0502020204030204" pitchFamily="34" charset="0"/>
                <a:cs typeface="Calibri" panose="020F0502020204030204" pitchFamily="34" charset="0"/>
              </a:rPr>
              <a:t> - </a:t>
            </a:r>
            <a:r>
              <a:rPr lang="en-US" sz="1200" i="1" u="none"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u="none" kern="100" dirty="0">
                <a:effectLst/>
                <a:latin typeface="Calibri" panose="020F0502020204030204" pitchFamily="34" charset="0"/>
                <a:ea typeface="Calibri" panose="020F0502020204030204" pitchFamily="34" charset="0"/>
                <a:cs typeface="Calibri" panose="020F0502020204030204" pitchFamily="34" charset="0"/>
              </a:rPr>
              <a:t>For this very reason, [</a:t>
            </a:r>
            <a:r>
              <a:rPr lang="en-US" sz="1200" b="1" i="1" u="none"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BECAUSE  </a:t>
            </a:r>
            <a:r>
              <a:rPr lang="en-US" sz="1200" i="1" u="none"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 have escaped the bondage of sin-we’ve taken off-set aside-the old we must put on the new!]</a:t>
            </a:r>
            <a:r>
              <a:rPr lang="en-US" sz="1200" i="1" u="none" kern="100" dirty="0">
                <a:effectLst/>
                <a:latin typeface="Calibri" panose="020F0502020204030204" pitchFamily="34" charset="0"/>
                <a:ea typeface="Calibri" panose="020F0502020204030204" pitchFamily="34" charset="0"/>
                <a:cs typeface="Calibri" panose="020F0502020204030204" pitchFamily="34" charset="0"/>
              </a:rPr>
              <a:t> make every effort to supplement [</a:t>
            </a:r>
            <a:r>
              <a:rPr lang="en-US" sz="1200" i="1" u="none"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add to, continue to build, grow] </a:t>
            </a:r>
            <a:r>
              <a:rPr lang="en-US" sz="1200" i="1" u="none" kern="100" dirty="0">
                <a:effectLst/>
                <a:latin typeface="Calibri" panose="020F0502020204030204" pitchFamily="34" charset="0"/>
                <a:ea typeface="Calibri" panose="020F0502020204030204" pitchFamily="34" charset="0"/>
                <a:cs typeface="Calibri" panose="020F0502020204030204" pitchFamily="34" charset="0"/>
              </a:rPr>
              <a:t>your faith with virtue, and virtue with knowledge, </a:t>
            </a:r>
            <a:r>
              <a:rPr lang="en-US" sz="1200" i="1" u="none" kern="100" baseline="30000" dirty="0">
                <a:effectLst/>
                <a:latin typeface="Calibri" panose="020F0502020204030204" pitchFamily="34" charset="0"/>
                <a:ea typeface="Calibri" panose="020F0502020204030204" pitchFamily="34" charset="0"/>
                <a:cs typeface="Calibri" panose="020F0502020204030204" pitchFamily="34" charset="0"/>
              </a:rPr>
              <a:t>6</a:t>
            </a:r>
            <a:r>
              <a:rPr lang="en-US" sz="1200" i="1" u="none" kern="100" dirty="0">
                <a:effectLst/>
                <a:latin typeface="Calibri" panose="020F0502020204030204" pitchFamily="34" charset="0"/>
                <a:ea typeface="Calibri" panose="020F0502020204030204" pitchFamily="34" charset="0"/>
                <a:cs typeface="Calibri" panose="020F0502020204030204" pitchFamily="34" charset="0"/>
              </a:rPr>
              <a:t> and knowledge with self-control, and self-control with steadfastness, and steadfastness with godliness, </a:t>
            </a:r>
            <a:r>
              <a:rPr lang="en-US" sz="1200" i="1" u="none" kern="100" baseline="30000" dirty="0">
                <a:effectLst/>
                <a:latin typeface="Calibri" panose="020F0502020204030204" pitchFamily="34" charset="0"/>
                <a:ea typeface="Calibri" panose="020F0502020204030204" pitchFamily="34" charset="0"/>
                <a:cs typeface="Calibri" panose="020F0502020204030204" pitchFamily="34" charset="0"/>
              </a:rPr>
              <a:t>7</a:t>
            </a:r>
            <a:r>
              <a:rPr lang="en-US" sz="1200" i="1" u="none" kern="100" dirty="0">
                <a:effectLst/>
                <a:latin typeface="Calibri" panose="020F0502020204030204" pitchFamily="34" charset="0"/>
                <a:ea typeface="Calibri" panose="020F0502020204030204" pitchFamily="34" charset="0"/>
                <a:cs typeface="Calibri" panose="020F0502020204030204" pitchFamily="34" charset="0"/>
              </a:rPr>
              <a:t> and godliness with brotherly affection, and brotherly affection with love.</a:t>
            </a:r>
            <a:endParaRPr lang="en-US" sz="1200" u="none"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6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Make every effort to supplement your faith with these virtues of the heart – not actions to do, but attitudes that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600"/>
              </a:spcAft>
            </a:pP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Faith</a:t>
            </a:r>
            <a:r>
              <a:rPr lang="en-US" sz="1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Virtue (moral excellence), </a:t>
            </a:r>
            <a:r>
              <a:rPr lang="en-US" sz="1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Knowledge</a:t>
            </a:r>
            <a:r>
              <a:rPr lang="en-US" sz="1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Self-control</a:t>
            </a:r>
            <a:r>
              <a:rPr lang="en-US" sz="1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Steadfastness</a:t>
            </a:r>
            <a:r>
              <a:rPr lang="en-US" sz="1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Godliness</a:t>
            </a:r>
            <a:r>
              <a:rPr lang="en-US" sz="1200" b="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Brotherly (</a:t>
            </a:r>
            <a:r>
              <a:rPr lang="en-US" sz="1200" b="1"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Phileo</a:t>
            </a:r>
            <a:r>
              <a:rPr lang="en-US" sz="1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affection, Love (agape – deep, abiding love, reverential)</a:t>
            </a:r>
            <a:endParaRPr lang="en-US" sz="1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600"/>
              </a:spcAft>
            </a:pPr>
            <a:endParaRPr lang="en-US" sz="1200"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600"/>
              </a:spcAft>
            </a:pPr>
            <a:r>
              <a:rPr lang="en-US" sz="1200"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FROM in 1 PETER 2:1</a:t>
            </a:r>
            <a:r>
              <a:rPr lang="en-US" sz="1200" i="0" kern="100" dirty="0">
                <a:solidFill>
                  <a:schemeClr val="tx1"/>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1200"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Peter is writing to believers. PUT OFF –Get Rid of the Characteristics and Behaviors of the Old Man</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600"/>
              </a:spcAft>
            </a:pPr>
            <a:r>
              <a:rPr lang="en-US" sz="1200"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Malice – malignity, maliciousness, ill-will, desire to injure, wickedness, depravity, evil, trouble</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600"/>
              </a:spcAft>
            </a:pPr>
            <a:r>
              <a:rPr lang="en-US" sz="1200"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Deceit – crafty, wily, guile, deception, tricking-convincing someone to accept lies as truth</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600"/>
              </a:spcAft>
            </a:pPr>
            <a:r>
              <a:rPr lang="en-US" sz="1200"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Hypocrisy – feigning (pretending to be) something or someone that you are not, two-faced, giving a false impression, - acting of a stage player</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600"/>
              </a:spcAft>
            </a:pPr>
            <a:r>
              <a:rPr lang="en-US" sz="1200"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Envy – jealously (Mat 27:18, Mark 15:10 – the chief priests and religious elites acted in envy to get rid of Jesus</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0000"/>
              </a:lnSpc>
              <a:spcAft>
                <a:spcPts val="600"/>
              </a:spcAft>
            </a:pPr>
            <a:r>
              <a:rPr lang="en-US" sz="1200"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Slander – defamation, evil speaking, backbiting</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600"/>
              </a:spcAft>
            </a:pPr>
            <a:endParaRPr lang="en-US" sz="1200" b="1" i="1"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6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 V.8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8</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For if these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qualities are yours and are increasing</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(continuing to grow!)</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they keep you from being ineffective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(not productive in service)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or unfruitful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(developing the fruits of the Spirit)</a:t>
            </a:r>
            <a:r>
              <a:rPr lang="en-US" sz="1200" i="1" kern="100" dirty="0">
                <a:effectLst/>
                <a:latin typeface="Calibri" panose="020F0502020204030204" pitchFamily="34" charset="0"/>
                <a:ea typeface="Calibri" panose="020F0502020204030204" pitchFamily="34" charset="0"/>
                <a:cs typeface="Calibri" panose="020F0502020204030204" pitchFamily="34" charset="0"/>
              </a:rPr>
              <a:t>in the knowledge of our Lord Jesus Christ.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Your</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effectiveness will continue to increase as well.</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9</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For whoever lacks these qualities is so nearsighted that he is blind, having forgotten that he was cleansed from his former sins.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When these qualities are not present it’s as though you’ve forgotten that you were saved.</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E3E4E9E-6331-8C4A-E98A-D82D0135D4E7}"/>
              </a:ext>
            </a:extLst>
          </p:cNvPr>
          <p:cNvSpPr>
            <a:spLocks noGrp="1"/>
          </p:cNvSpPr>
          <p:nvPr>
            <p:ph type="sldNum" sz="quarter" idx="5"/>
          </p:nvPr>
        </p:nvSpPr>
        <p:spPr/>
        <p:txBody>
          <a:bodyPr/>
          <a:lstStyle/>
          <a:p>
            <a:fld id="{3D321568-D943-4C90-93D2-82904CD4BF7B}" type="slidenum">
              <a:rPr lang="en-US" smtClean="0"/>
              <a:t>7</a:t>
            </a:fld>
            <a:endParaRPr lang="en-US"/>
          </a:p>
        </p:txBody>
      </p:sp>
    </p:spTree>
    <p:extLst>
      <p:ext uri="{BB962C8B-B14F-4D97-AF65-F5344CB8AC3E}">
        <p14:creationId xmlns:p14="http://schemas.microsoft.com/office/powerpoint/2010/main" val="1762644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058722-9CB4-C22D-CD3E-1AAFC84D84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E73923-05CF-E1BC-8183-866068498E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5401D3-DD8A-2F49-86A4-0D48CC213E51}"/>
              </a:ext>
            </a:extLst>
          </p:cNvPr>
          <p:cNvSpPr>
            <a:spLocks noGrp="1"/>
          </p:cNvSpPr>
          <p:nvPr>
            <p:ph type="body" idx="1"/>
          </p:nvPr>
        </p:nvSpPr>
        <p:spPr/>
        <p:txBody>
          <a:bodyPr/>
          <a:lstStyle/>
          <a:p>
            <a:pPr marL="0" marR="0">
              <a:lnSpc>
                <a:spcPct val="100000"/>
              </a:lnSpc>
              <a:spcAft>
                <a:spcPts val="6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Galatians 5:22-26</a:t>
            </a:r>
            <a:r>
              <a:rPr lang="en-US" sz="1200" kern="100" dirty="0">
                <a:effectLst/>
                <a:latin typeface="Calibri" panose="020F0502020204030204" pitchFamily="34" charset="0"/>
                <a:ea typeface="Calibri" panose="020F0502020204030204" pitchFamily="34" charset="0"/>
                <a:cs typeface="Calibri" panose="020F0502020204030204" pitchFamily="34" charset="0"/>
              </a:rPr>
              <a:t> ESV – "But the fruit of the Spirit is love, joy, peace, patience, kindness, goodness faithfulness, gentleness, self-control; against such things there is no law. And those who belong to Christ Jesus have crucified the flesh with its passions and desires. If we live by the Spirit, let us also keep in step with the Spirit. Let us not become conceited, provoking one another, envying one another."</a:t>
            </a:r>
          </a:p>
          <a:p>
            <a:pPr marL="0" marR="0">
              <a:lnSpc>
                <a:spcPct val="100000"/>
              </a:lnSpc>
              <a:spcAft>
                <a:spcPts val="6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0000"/>
              </a:lnSpc>
              <a:spcAft>
                <a:spcPts val="6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John 15:8 ESV </a:t>
            </a:r>
            <a:r>
              <a:rPr lang="en-US" sz="1200" kern="100" dirty="0">
                <a:effectLst/>
                <a:latin typeface="Calibri" panose="020F0502020204030204" pitchFamily="34" charset="0"/>
                <a:ea typeface="Calibri" panose="020F0502020204030204" pitchFamily="34" charset="0"/>
                <a:cs typeface="Calibri" panose="020F0502020204030204" pitchFamily="34" charset="0"/>
              </a:rPr>
              <a:t>By this my Father is glorified, that you bear much fruit and so prove to be my disciples. - John 15:8 ESV</a:t>
            </a:r>
          </a:p>
          <a:p>
            <a:pPr marL="0" marR="0">
              <a:lnSpc>
                <a:spcPct val="100000"/>
              </a:lnSpc>
              <a:spcAft>
                <a:spcPts val="6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Matt 7:16-20 </a:t>
            </a:r>
            <a:r>
              <a:rPr lang="en-US" sz="1200" kern="100" dirty="0">
                <a:effectLst/>
                <a:latin typeface="Calibri" panose="020F0502020204030204" pitchFamily="34" charset="0"/>
                <a:ea typeface="Calibri" panose="020F0502020204030204" pitchFamily="34" charset="0"/>
                <a:cs typeface="Calibri" panose="020F0502020204030204" pitchFamily="34" charset="0"/>
              </a:rPr>
              <a:t>You will recognize them by their fruits. Are grapes gathered from thornbushes, or figs from thistles? So, every healthy tree bears good fruit, but the diseased tree bears bad fruit.  A healthy tree cannot bear bad fruit, nor can a diseased tree bear good fruit. -Every tree that does not bear good fruit is cut down and thrown into the fire. -Thus you will recognize them by their fruits</a:t>
            </a:r>
          </a:p>
          <a:p>
            <a:pPr marL="0" marR="0">
              <a:lnSpc>
                <a:spcPct val="100000"/>
              </a:lnSpc>
              <a:spcAft>
                <a:spcPts val="600"/>
              </a:spcAft>
            </a:pPr>
            <a:r>
              <a:rPr lang="en-US" sz="1200" b="1" kern="100" dirty="0">
                <a:effectLst/>
                <a:latin typeface="Calibri" panose="020F0502020204030204" pitchFamily="34" charset="0"/>
                <a:ea typeface="Calibri" panose="020F0502020204030204" pitchFamily="34" charset="0"/>
                <a:cs typeface="Calibri" panose="020F0502020204030204" pitchFamily="34" charset="0"/>
              </a:rPr>
              <a:t>John 15:4-5 ESV </a:t>
            </a:r>
            <a:r>
              <a:rPr lang="en-US" sz="1200" kern="100" dirty="0">
                <a:effectLst/>
                <a:latin typeface="Calibri" panose="020F0502020204030204" pitchFamily="34" charset="0"/>
                <a:ea typeface="Calibri" panose="020F0502020204030204" pitchFamily="34" charset="0"/>
                <a:cs typeface="Calibri" panose="020F0502020204030204" pitchFamily="34" charset="0"/>
              </a:rPr>
              <a:t>Abide in me, and I in you. As the branch cannot bear fruit by itself, unless it abides in the vine, neither can you, unless you abide in me. I am the vine; you are the branches. Whoever abides in me and I in him, he it is that bears much fruit, for apart from me you can do nothing.</a:t>
            </a:r>
          </a:p>
          <a:p>
            <a:pPr marL="0" marR="0">
              <a:lnSpc>
                <a:spcPct val="100000"/>
              </a:lnSpc>
              <a:spcAft>
                <a:spcPts val="600"/>
              </a:spcAft>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By this my Father is glorified, that you bear much fruit and so prove to be my disciples. - John 15:8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You did not choose me, but I chose you and appointed you that you should go and bear fruit and that your fruit should abide, so that whatever you ask the Father in my name, he may give it to you. - John 15:16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But what fruit were you getting at that time from the things of which you are now ashamed? For the end of those things is death. - Romans 6:21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But now that you have been set free from sin and have become slaves of God, the fruit you get leads to sanctification and its end, eternal life. - Romans 6:22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Likewise, my brothers, you also have died to the law through the body of Christ, so that you may belong to another, to him who has been raised from the dead, in order that we may bear fruit for God. - Romans 7:4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For while we were living in the flesh, our sinful passions, aroused by the law, were at work in our members to bear fruit for death. - Romans 7:5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But the fruit of the Spirit is love, joy, peace, patience, kindness, goodness, faithfulness, - Galatians 5:22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(for the fruit of light is found in all that is good and right and true), - Ephesians 5:9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filled with the fruit of righteousness that comes through Jesus Christ, to the glory and praise of God. - Philippians 1:11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which has come to you, as indeed in the whole world it is bearing fruit and increasing--as it also does among you, since the day you heard it and understood the grace of God in truth, - Colossians 1:6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so as to walk in a manner worthy of the Lord, fully pleasing to him: bearing fruit in every good work and increasing in the knowledge of God; - Colossians 1:10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For the moment all discipline seems painful rather than pleasant, but later it yields the peaceful fruit of righteousness to those who have been trained by it. - Hebrews 12:11 ESV</a:t>
            </a:r>
          </a:p>
          <a:p>
            <a:pPr marL="0" marR="0">
              <a:lnSpc>
                <a:spcPct val="100000"/>
              </a:lnSpc>
              <a:spcAft>
                <a:spcPts val="600"/>
              </a:spcAft>
            </a:pPr>
            <a:r>
              <a:rPr lang="en-US" sz="1200" kern="100" dirty="0">
                <a:effectLst/>
                <a:latin typeface="Calibri" panose="020F0502020204030204" pitchFamily="34" charset="0"/>
                <a:ea typeface="Calibri" panose="020F0502020204030204" pitchFamily="34" charset="0"/>
                <a:cs typeface="Calibri" panose="020F0502020204030204" pitchFamily="34" charset="0"/>
              </a:rPr>
              <a:t>Through him then let us continually offer up a sacrifice of praise to God, that is, the fruit of lips that acknowledge his name. - Hebrews 13:15 ESV</a:t>
            </a:r>
          </a:p>
        </p:txBody>
      </p:sp>
      <p:sp>
        <p:nvSpPr>
          <p:cNvPr id="4" name="Slide Number Placeholder 3">
            <a:extLst>
              <a:ext uri="{FF2B5EF4-FFF2-40B4-BE49-F238E27FC236}">
                <a16:creationId xmlns:a16="http://schemas.microsoft.com/office/drawing/2014/main" id="{6A1C9DFD-DF8B-40E3-3EB5-F5A14E14A99D}"/>
              </a:ext>
            </a:extLst>
          </p:cNvPr>
          <p:cNvSpPr>
            <a:spLocks noGrp="1"/>
          </p:cNvSpPr>
          <p:nvPr>
            <p:ph type="sldNum" sz="quarter" idx="5"/>
          </p:nvPr>
        </p:nvSpPr>
        <p:spPr/>
        <p:txBody>
          <a:bodyPr/>
          <a:lstStyle/>
          <a:p>
            <a:fld id="{3D321568-D943-4C90-93D2-82904CD4BF7B}" type="slidenum">
              <a:rPr lang="en-US" smtClean="0"/>
              <a:t>8</a:t>
            </a:fld>
            <a:endParaRPr lang="en-US"/>
          </a:p>
        </p:txBody>
      </p:sp>
    </p:spTree>
    <p:extLst>
      <p:ext uri="{BB962C8B-B14F-4D97-AF65-F5344CB8AC3E}">
        <p14:creationId xmlns:p14="http://schemas.microsoft.com/office/powerpoint/2010/main" val="524063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A54B5-43F4-E8F7-6E76-4053A53134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BEA96D-6A56-A463-49D3-885FFD1192D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99F1FA-E0C9-CEC5-F995-E94103BB2D08}"/>
              </a:ext>
            </a:extLst>
          </p:cNvPr>
          <p:cNvSpPr>
            <a:spLocks noGrp="1"/>
          </p:cNvSpPr>
          <p:nvPr>
            <p:ph type="body" idx="1"/>
          </p:nvPr>
        </p:nvSpPr>
        <p:spPr/>
        <p:txBody>
          <a:bodyPr/>
          <a:lstStyle/>
          <a:p>
            <a:pPr marL="0" marR="0">
              <a:lnSpc>
                <a:spcPct val="115000"/>
              </a:lnSpc>
              <a:spcAft>
                <a:spcPts val="800"/>
              </a:spcAft>
            </a:pPr>
            <a:r>
              <a:rPr lang="en-US" sz="1200" b="1" i="1" kern="100" baseline="0" dirty="0">
                <a:effectLst/>
                <a:latin typeface="Calibri" panose="020F0502020204030204" pitchFamily="34" charset="0"/>
                <a:ea typeface="Calibri" panose="020F0502020204030204" pitchFamily="34" charset="0"/>
                <a:cs typeface="Calibri" panose="020F0502020204030204" pitchFamily="34" charset="0"/>
              </a:rPr>
              <a:t>V. 10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10</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Therefore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(because you don’t want to be ineffective or unfruitful or lacking in </a:t>
            </a:r>
            <a:r>
              <a:rPr lang="en-US" sz="1200"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qualites</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 or appearing like don’t remember the commitment you made)</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brothers, be all the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more diligent to confirm your calling and election </a:t>
            </a:r>
            <a:r>
              <a:rPr lang="en-US" sz="12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(know with certainty that you have been chosen, elected, called to serve)</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for if you practice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(regularly exercising the qualities listed above)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these qualities you will never fall</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.(you will remain steadfast – not faltering in the way)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15000"/>
              </a:lnSpc>
              <a:spcAft>
                <a:spcPts val="800"/>
              </a:spcAft>
            </a:pPr>
            <a:endParaRPr lang="en-US" sz="1200" b="1" i="1"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V.11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11</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For in this way there will be richly provided for you an entrance into the eternal kingdom of our Lord and Savior Jesus Christ. </a:t>
            </a:r>
          </a:p>
          <a:p>
            <a:pPr marL="0" marR="0">
              <a:lnSpc>
                <a:spcPct val="115000"/>
              </a:lnSpc>
              <a:spcAft>
                <a:spcPts val="800"/>
              </a:spcAft>
            </a:pPr>
            <a:endParaRPr lang="en-US" sz="1200" b="1" i="1"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V.12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12</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Therefore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(because this is so critically important)</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I</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intend always to remind you of these qualities, though you know them and are established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(rooted, grounded, unshakeable)</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in the truth that you have.</a:t>
            </a:r>
          </a:p>
        </p:txBody>
      </p:sp>
      <p:sp>
        <p:nvSpPr>
          <p:cNvPr id="4" name="Slide Number Placeholder 3">
            <a:extLst>
              <a:ext uri="{FF2B5EF4-FFF2-40B4-BE49-F238E27FC236}">
                <a16:creationId xmlns:a16="http://schemas.microsoft.com/office/drawing/2014/main" id="{32340D06-14C3-4A59-5F72-52F9D5187880}"/>
              </a:ext>
            </a:extLst>
          </p:cNvPr>
          <p:cNvSpPr>
            <a:spLocks noGrp="1"/>
          </p:cNvSpPr>
          <p:nvPr>
            <p:ph type="sldNum" sz="quarter" idx="5"/>
          </p:nvPr>
        </p:nvSpPr>
        <p:spPr/>
        <p:txBody>
          <a:bodyPr/>
          <a:lstStyle/>
          <a:p>
            <a:fld id="{3D321568-D943-4C90-93D2-82904CD4BF7B}" type="slidenum">
              <a:rPr lang="en-US" smtClean="0"/>
              <a:t>9</a:t>
            </a:fld>
            <a:endParaRPr lang="en-US"/>
          </a:p>
        </p:txBody>
      </p:sp>
    </p:spTree>
    <p:extLst>
      <p:ext uri="{BB962C8B-B14F-4D97-AF65-F5344CB8AC3E}">
        <p14:creationId xmlns:p14="http://schemas.microsoft.com/office/powerpoint/2010/main" val="2472839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07E794-9D08-4320-A6B8-BA6EE456E4FB}"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EA2C7-9FE2-4367-AB5B-BB9BECA94FE2}"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71A82B-FD15-4892-BE58-3DD404733BF6}"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E708F-F62E-4A3F-8FB8-39B45C97F423}"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26BB-CD8C-4EF5-8632-E8054A3730DD}" type="datetime1">
              <a:rPr lang="en-US" smtClean="0"/>
              <a:t>2/21/2025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B9397C-1297-41A7-8CF6-10B4A2D884F1}" type="datetime1">
              <a:rPr lang="en-US" smtClean="0"/>
              <a:t>2/21/2025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0AE0A0-E2DF-4249-834E-153D799FE675}" type="datetime1">
              <a:rPr lang="en-US" smtClean="0"/>
              <a:t>2/21/2025</a:t>
            </a:fld>
            <a:endParaRPr lang="en-US"/>
          </a:p>
        </p:txBody>
      </p:sp>
      <p:sp>
        <p:nvSpPr>
          <p:cNvPr id="8" name="Footer Placeholder 7"/>
          <p:cNvSpPr>
            <a:spLocks noGrp="1"/>
          </p:cNvSpPr>
          <p:nvPr>
            <p:ph type="ftr" sz="quarter" idx="11"/>
          </p:nvPr>
        </p:nvSpPr>
        <p:spPr/>
        <p:txBody>
          <a:bodyPr/>
          <a:lstStyle/>
          <a:p>
            <a:r>
              <a:rPr lang="en-US"/>
              <a:t>Strangers In A Strange Land © 2025  </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B28C65-26DA-470D-99AD-E9358B70D200}" type="datetime1">
              <a:rPr lang="en-US" smtClean="0"/>
              <a:t>2/21/2025</a:t>
            </a:fld>
            <a:endParaRPr lang="en-US"/>
          </a:p>
        </p:txBody>
      </p:sp>
      <p:sp>
        <p:nvSpPr>
          <p:cNvPr id="4" name="Footer Placeholder 3"/>
          <p:cNvSpPr>
            <a:spLocks noGrp="1"/>
          </p:cNvSpPr>
          <p:nvPr>
            <p:ph type="ftr" sz="quarter" idx="11"/>
          </p:nvPr>
        </p:nvSpPr>
        <p:spPr/>
        <p:txBody>
          <a:bodyPr/>
          <a:lstStyle/>
          <a:p>
            <a:r>
              <a:rPr lang="en-US"/>
              <a:t>Strangers In A Strange Land © 2025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18D00-96F2-4AB0-AD97-9F03F4B4DA25}" type="datetime1">
              <a:rPr lang="en-US" smtClean="0"/>
              <a:t>2/21/2025</a:t>
            </a:fld>
            <a:endParaRPr lang="en-US"/>
          </a:p>
        </p:txBody>
      </p:sp>
      <p:sp>
        <p:nvSpPr>
          <p:cNvPr id="3" name="Footer Placeholder 2"/>
          <p:cNvSpPr>
            <a:spLocks noGrp="1"/>
          </p:cNvSpPr>
          <p:nvPr>
            <p:ph type="ftr" sz="quarter" idx="11"/>
          </p:nvPr>
        </p:nvSpPr>
        <p:spPr/>
        <p:txBody>
          <a:bodyPr/>
          <a:lstStyle/>
          <a:p>
            <a:r>
              <a:rPr lang="en-US"/>
              <a:t>Strangers In A Strange Land © 2025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B56A02-502E-4FBB-B91C-054E75AEBB83}" type="datetime1">
              <a:rPr lang="en-US" smtClean="0"/>
              <a:t>2/21/2025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4C0D9-5621-4A74-9362-AEBA0A947F54}" type="datetime1">
              <a:rPr lang="en-US" smtClean="0"/>
              <a:t>2/21/2025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78D4B-E586-42C8-8B88-8519BEB3D4D6}" type="datetime1">
              <a:rPr lang="en-US" smtClean="0"/>
              <a:t>2/21/2025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Strangers In A Strange Land © 2025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s://living-earswideopen.com/2025/02/25/love-letter-4/" TargetMode="Externa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4F366-ECD3-68D0-D7A6-DF656AB422BD}"/>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9E0BB83C-625E-135B-B2A0-A335E64EB607}"/>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C9C1C334-ACA7-AECA-B876-AC91BB7BC489}"/>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3F77724-D0A9-A769-34BA-63CD1E282611}"/>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92EA8B3A-B88F-5A8C-A7D1-52E876FA91E7}"/>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3F30D1CE-AE83-9403-2B5A-A9292464C388}"/>
              </a:ext>
            </a:extLst>
          </p:cNvPr>
          <p:cNvSpPr>
            <a:spLocks noGrp="1"/>
          </p:cNvSpPr>
          <p:nvPr>
            <p:ph type="ftr" sz="quarter" idx="11"/>
          </p:nvPr>
        </p:nvSpPr>
        <p:spPr>
          <a:xfrm>
            <a:off x="795664" y="9532937"/>
            <a:ext cx="3623935" cy="334963"/>
          </a:xfrm>
        </p:spPr>
        <p:txBody>
          <a:bodyPr/>
          <a:lstStyle/>
          <a:p>
            <a:r>
              <a:rPr lang="en-US" sz="1800" dirty="0"/>
              <a:t>Strangers In A Strange Land © 2025  </a:t>
            </a:r>
          </a:p>
        </p:txBody>
      </p:sp>
      <p:grpSp>
        <p:nvGrpSpPr>
          <p:cNvPr id="12" name="Group 11">
            <a:extLst>
              <a:ext uri="{FF2B5EF4-FFF2-40B4-BE49-F238E27FC236}">
                <a16:creationId xmlns:a16="http://schemas.microsoft.com/office/drawing/2014/main" id="{B59D3A4C-C124-D7C9-6972-E4CFEA637ED5}"/>
              </a:ext>
            </a:extLst>
          </p:cNvPr>
          <p:cNvGrpSpPr/>
          <p:nvPr/>
        </p:nvGrpSpPr>
        <p:grpSpPr>
          <a:xfrm>
            <a:off x="795665" y="571500"/>
            <a:ext cx="16706410" cy="8845206"/>
            <a:chOff x="795665" y="571500"/>
            <a:chExt cx="16706410" cy="8845206"/>
          </a:xfrm>
        </p:grpSpPr>
        <p:pic>
          <p:nvPicPr>
            <p:cNvPr id="7" name="Picture 6" descr="A person in a red polka dot dress&#10;&#10;Description automatically generated">
              <a:extLst>
                <a:ext uri="{FF2B5EF4-FFF2-40B4-BE49-F238E27FC236}">
                  <a16:creationId xmlns:a16="http://schemas.microsoft.com/office/drawing/2014/main" id="{DFA595AC-6327-C43A-0588-C70CB70F7714}"/>
                </a:ext>
              </a:extLst>
            </p:cNvPr>
            <p:cNvPicPr>
              <a:picLocks noChangeAspect="1"/>
            </p:cNvPicPr>
            <p:nvPr/>
          </p:nvPicPr>
          <p:blipFill>
            <a:blip r:embed="rId3">
              <a:extLst>
                <a:ext uri="{28A0092B-C50C-407E-A947-70E740481C1C}">
                  <a14:useLocalDpi xmlns:a14="http://schemas.microsoft.com/office/drawing/2010/main" val="0"/>
                </a:ext>
              </a:extLst>
            </a:blip>
            <a:srcRect b="59100"/>
            <a:stretch/>
          </p:blipFill>
          <p:spPr>
            <a:xfrm>
              <a:off x="795665" y="571500"/>
              <a:ext cx="16706410" cy="8845206"/>
            </a:xfrm>
            <a:prstGeom prst="rect">
              <a:avLst/>
            </a:prstGeom>
          </p:spPr>
        </p:pic>
        <p:pic>
          <p:nvPicPr>
            <p:cNvPr id="11" name="Picture 10" descr="A person in glasses holding a white object&#10;&#10;AI-generated content may be incorrect.">
              <a:extLst>
                <a:ext uri="{FF2B5EF4-FFF2-40B4-BE49-F238E27FC236}">
                  <a16:creationId xmlns:a16="http://schemas.microsoft.com/office/drawing/2014/main" id="{6A87B9A2-91FF-6FEC-BF5B-616E073F2E84}"/>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p:spPr>
        </p:pic>
      </p:grpSp>
      <p:grpSp>
        <p:nvGrpSpPr>
          <p:cNvPr id="13" name="Group 12">
            <a:extLst>
              <a:ext uri="{FF2B5EF4-FFF2-40B4-BE49-F238E27FC236}">
                <a16:creationId xmlns:a16="http://schemas.microsoft.com/office/drawing/2014/main" id="{F177EF28-2F72-AB01-AFEC-FB08B7F183D7}"/>
              </a:ext>
            </a:extLst>
          </p:cNvPr>
          <p:cNvGrpSpPr/>
          <p:nvPr/>
        </p:nvGrpSpPr>
        <p:grpSpPr>
          <a:xfrm>
            <a:off x="948065" y="723900"/>
            <a:ext cx="16706410" cy="8845206"/>
            <a:chOff x="795665" y="571500"/>
            <a:chExt cx="16706410" cy="8845206"/>
          </a:xfrm>
        </p:grpSpPr>
        <p:pic>
          <p:nvPicPr>
            <p:cNvPr id="14" name="Picture 13" descr="A person in a red polka dot dress&#10;&#10;Description automatically generated">
              <a:extLst>
                <a:ext uri="{FF2B5EF4-FFF2-40B4-BE49-F238E27FC236}">
                  <a16:creationId xmlns:a16="http://schemas.microsoft.com/office/drawing/2014/main" id="{5DBA1AF2-4567-AABD-535C-AFF60FD108E8}"/>
                </a:ext>
              </a:extLst>
            </p:cNvPr>
            <p:cNvPicPr>
              <a:picLocks noChangeAspect="1"/>
            </p:cNvPicPr>
            <p:nvPr/>
          </p:nvPicPr>
          <p:blipFill>
            <a:blip r:embed="rId3">
              <a:extLst>
                <a:ext uri="{28A0092B-C50C-407E-A947-70E740481C1C}">
                  <a14:useLocalDpi xmlns:a14="http://schemas.microsoft.com/office/drawing/2010/main" val="0"/>
                </a:ext>
              </a:extLst>
            </a:blip>
            <a:srcRect b="59100"/>
            <a:stretch/>
          </p:blipFill>
          <p:spPr>
            <a:xfrm>
              <a:off x="795665" y="571500"/>
              <a:ext cx="16706410" cy="8845206"/>
            </a:xfrm>
            <a:prstGeom prst="rect">
              <a:avLst/>
            </a:prstGeom>
          </p:spPr>
        </p:pic>
        <p:pic>
          <p:nvPicPr>
            <p:cNvPr id="15" name="Picture 14" descr="A person in glasses holding a white object&#10;&#10;AI-generated content may be incorrect.">
              <a:extLst>
                <a:ext uri="{FF2B5EF4-FFF2-40B4-BE49-F238E27FC236}">
                  <a16:creationId xmlns:a16="http://schemas.microsoft.com/office/drawing/2014/main" id="{0DCF7355-D852-B68C-4184-DA555DDA7387}"/>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p:spPr>
        </p:pic>
      </p:grpSp>
    </p:spTree>
    <p:extLst>
      <p:ext uri="{BB962C8B-B14F-4D97-AF65-F5344CB8AC3E}">
        <p14:creationId xmlns:p14="http://schemas.microsoft.com/office/powerpoint/2010/main" val="1913882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49D3F-3773-5C04-22B2-F441F98B8B53}"/>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7E33C866-640F-40F3-B515-6AB0A41655A1}"/>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C8FA472A-E511-E3D9-9E47-7FF0029B568B}"/>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6B380CD3-209A-B207-EA07-FAF6A92CAF6B}"/>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9AA29C2A-7029-1F11-BD0C-93D12612A5E8}"/>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89698831-66F3-7C8F-F176-5368BEB05EE5}"/>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7F9E27B9-9B02-27C3-C8E6-A204D25C8AF9}"/>
              </a:ext>
            </a:extLst>
          </p:cNvPr>
          <p:cNvSpPr txBox="1"/>
          <p:nvPr/>
        </p:nvSpPr>
        <p:spPr>
          <a:xfrm>
            <a:off x="690671" y="408931"/>
            <a:ext cx="16225730" cy="6277039"/>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Packed, Poised, and Positioned – 2 Peter 1:13-15</a:t>
            </a:r>
          </a:p>
          <a:p>
            <a:pPr marL="0" marR="0">
              <a:lnSpc>
                <a:spcPct val="115000"/>
              </a:lnSpc>
              <a:spcAft>
                <a:spcPts val="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13</a:t>
            </a:r>
            <a:r>
              <a:rPr lang="en-US" sz="3200" i="1" kern="100" dirty="0">
                <a:effectLst/>
                <a:latin typeface="Arial" panose="020B0604020202020204" pitchFamily="34" charset="0"/>
                <a:ea typeface="Aptos" panose="020B0004020202020204" pitchFamily="34" charset="0"/>
                <a:cs typeface="Arial" panose="020B0604020202020204" pitchFamily="34" charset="0"/>
              </a:rPr>
              <a:t> I think it right, as long as I am in this body, to stir you up by way of reminder,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14</a:t>
            </a:r>
            <a:r>
              <a:rPr lang="en-US" sz="3200" i="1" kern="100" dirty="0">
                <a:effectLst/>
                <a:latin typeface="Arial" panose="020B0604020202020204" pitchFamily="34" charset="0"/>
                <a:ea typeface="Aptos" panose="020B0004020202020204" pitchFamily="34" charset="0"/>
                <a:cs typeface="Arial" panose="020B0604020202020204" pitchFamily="34" charset="0"/>
              </a:rPr>
              <a:t> since I know that the putting off of my body will be soon, as our Lord Jesus Christ made clear to me.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15</a:t>
            </a:r>
            <a:r>
              <a:rPr lang="en-US" sz="3200" i="1" kern="100" dirty="0">
                <a:effectLst/>
                <a:latin typeface="Arial" panose="020B0604020202020204" pitchFamily="34" charset="0"/>
                <a:ea typeface="Aptos" panose="020B0004020202020204" pitchFamily="34" charset="0"/>
                <a:cs typeface="Arial" panose="020B0604020202020204" pitchFamily="34" charset="0"/>
              </a:rPr>
              <a:t> And I will make every effort so that after my departure you may be able at any time to recall these things.”</a:t>
            </a:r>
            <a:endParaRPr lang="en-US" sz="3200" i="1" kern="100" dirty="0">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a:p>
            <a:pPr marL="0" marR="0" algn="ctr">
              <a:lnSpc>
                <a:spcPct val="115000"/>
              </a:lnSpc>
              <a:spcAft>
                <a:spcPts val="800"/>
              </a:spcAft>
            </a:pPr>
            <a:r>
              <a:rPr lang="en-US" sz="4400" b="1" i="1" kern="100" dirty="0">
                <a:solidFill>
                  <a:srgbClr val="C00000"/>
                </a:solidFill>
                <a:latin typeface="Arial" panose="020B0604020202020204" pitchFamily="34" charset="0"/>
                <a:ea typeface="Aptos" panose="020B0004020202020204" pitchFamily="34" charset="0"/>
                <a:cs typeface="Arial" panose="020B0604020202020204" pitchFamily="34" charset="0"/>
              </a:rPr>
              <a:t>WAKE UP!</a:t>
            </a:r>
          </a:p>
          <a:p>
            <a:pPr marL="0" marR="0" algn="ctr">
              <a:lnSpc>
                <a:spcPct val="115000"/>
              </a:lnSpc>
              <a:spcAft>
                <a:spcPts val="800"/>
              </a:spcAft>
            </a:pPr>
            <a:r>
              <a:rPr lang="en-US" sz="4400" b="1" i="1" kern="100" dirty="0">
                <a:solidFill>
                  <a:srgbClr val="C00000"/>
                </a:solidFill>
                <a:latin typeface="Arial" panose="020B0604020202020204" pitchFamily="34" charset="0"/>
                <a:ea typeface="Aptos" panose="020B0004020202020204" pitchFamily="34" charset="0"/>
                <a:cs typeface="Arial" panose="020B0604020202020204" pitchFamily="34" charset="0"/>
              </a:rPr>
              <a:t>NEVER FORGET!</a:t>
            </a:r>
          </a:p>
        </p:txBody>
      </p:sp>
      <p:grpSp>
        <p:nvGrpSpPr>
          <p:cNvPr id="12" name="Group 11">
            <a:extLst>
              <a:ext uri="{FF2B5EF4-FFF2-40B4-BE49-F238E27FC236}">
                <a16:creationId xmlns:a16="http://schemas.microsoft.com/office/drawing/2014/main" id="{77447CC3-CF66-448F-D8AA-9C86CD62E9D0}"/>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2F72FA4F-EB0D-1676-AEA2-307BF23C775B}"/>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464804D7-FD90-6852-959D-FD76C780F95C}"/>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433769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E49AB-C279-474B-DC15-9FC29BDFDFA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18BCA69-03F3-EEB9-1292-011C7E4E1266}"/>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F09854AE-AAB4-582E-CF1C-79D6E9B5B249}"/>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92CB66C3-9A1A-8E12-34F0-A75DDE2DE14E}"/>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9E63D486-31E4-20C6-1B17-7AD7BDC9615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839B1438-CB14-3175-A6DC-8E9DC64910D4}"/>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BBA26977-F573-E691-91D8-46FA728C3BDB}"/>
              </a:ext>
            </a:extLst>
          </p:cNvPr>
          <p:cNvSpPr txBox="1"/>
          <p:nvPr/>
        </p:nvSpPr>
        <p:spPr>
          <a:xfrm>
            <a:off x="690671" y="408931"/>
            <a:ext cx="16225730" cy="7671908"/>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 2 Peter 1:16-18</a:t>
            </a:r>
          </a:p>
          <a:p>
            <a:pPr marL="0" marR="0">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16</a:t>
            </a:r>
            <a:r>
              <a:rPr lang="en-US" sz="3200" i="1" kern="100" dirty="0">
                <a:effectLst/>
                <a:latin typeface="Arial" panose="020B0604020202020204" pitchFamily="34" charset="0"/>
                <a:ea typeface="Aptos" panose="020B0004020202020204" pitchFamily="34" charset="0"/>
                <a:cs typeface="Arial" panose="020B0604020202020204" pitchFamily="34" charset="0"/>
              </a:rPr>
              <a:t> For we did not follow cleverly devised myths when we made known to you the power and coming of our Lord Jesus Christ, but we were eyewitnesses of his majesty.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17</a:t>
            </a:r>
            <a:r>
              <a:rPr lang="en-US" sz="3200" i="1" kern="100" dirty="0">
                <a:effectLst/>
                <a:latin typeface="Arial" panose="020B0604020202020204" pitchFamily="34" charset="0"/>
                <a:ea typeface="Aptos" panose="020B0004020202020204" pitchFamily="34" charset="0"/>
                <a:cs typeface="Arial" panose="020B0604020202020204" pitchFamily="34" charset="0"/>
              </a:rPr>
              <a:t> For when he received honor and glory from God the Father, and the voice was borne to him by the Majestic Glory, "This is my beloved Son, with whom I am well pleased,"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18</a:t>
            </a:r>
            <a:r>
              <a:rPr lang="en-US" sz="3200" i="1" kern="100" dirty="0">
                <a:effectLst/>
                <a:latin typeface="Arial" panose="020B0604020202020204" pitchFamily="34" charset="0"/>
                <a:ea typeface="Aptos" panose="020B0004020202020204" pitchFamily="34" charset="0"/>
                <a:cs typeface="Arial" panose="020B0604020202020204" pitchFamily="34" charset="0"/>
              </a:rPr>
              <a:t> we ourselves heard this very voice borne from heaven, for we were with him on the holy mountain.</a:t>
            </a:r>
            <a:endParaRPr lang="en-US" sz="3200" i="1" kern="100" dirty="0">
              <a:latin typeface="Arial" panose="020B0604020202020204" pitchFamily="34" charset="0"/>
              <a:ea typeface="Aptos" panose="020B0004020202020204" pitchFamily="34" charset="0"/>
              <a:cs typeface="Arial" panose="020B0604020202020204" pitchFamily="34" charset="0"/>
            </a:endParaRPr>
          </a:p>
          <a:p>
            <a:pPr marL="0" marR="0" algn="ctr">
              <a:lnSpc>
                <a:spcPct val="115000"/>
              </a:lnSpc>
              <a:spcAft>
                <a:spcPts val="800"/>
              </a:spcAft>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WE WERE ON THE MOUNTAIN!</a:t>
            </a:r>
          </a:p>
          <a:p>
            <a:pPr marL="0" marR="0" algn="ctr">
              <a:lnSpc>
                <a:spcPct val="115000"/>
              </a:lnSpc>
              <a:spcAft>
                <a:spcPts val="800"/>
              </a:spcAft>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EYEWITNESSES TO HIS POWER, GLORY, AND MAJESTY</a:t>
            </a:r>
          </a:p>
          <a:p>
            <a:pPr marL="0" marR="0" algn="ctr">
              <a:lnSpc>
                <a:spcPct val="115000"/>
              </a:lnSpc>
              <a:spcAft>
                <a:spcPts val="8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WE HEARD THE VOICE OF GOD</a:t>
            </a:r>
            <a:endParaRPr lang="en-US" sz="32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0FEC81BF-01CC-7591-9B8D-FB389450C100}"/>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E88A38B1-333B-DCB9-2963-CAAE8D0EB84F}"/>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D42A8680-0D2B-245D-AC24-21156F9ECE0D}"/>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714537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573B1-15CF-AC62-6F02-647042E8915A}"/>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18435BF-F646-8F89-210B-E26C9795CD8F}"/>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D3AED193-CB8D-1210-0FCC-83A9E87EB216}"/>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AEA60894-8F2B-E467-D79F-4DF2A9A84A75}"/>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FBBEE9E4-90B2-A0E8-6F4A-FF248A847394}"/>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5C8BCB60-9291-5E05-20D0-DCEA4128796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FD829995-FD29-E48B-5139-D33FE4FAA52C}"/>
              </a:ext>
            </a:extLst>
          </p:cNvPr>
          <p:cNvSpPr txBox="1"/>
          <p:nvPr/>
        </p:nvSpPr>
        <p:spPr>
          <a:xfrm>
            <a:off x="690671" y="408931"/>
            <a:ext cx="16225730" cy="7549054"/>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 2 Peter 1:19-21</a:t>
            </a:r>
          </a:p>
          <a:p>
            <a:pPr marL="0" marR="0">
              <a:lnSpc>
                <a:spcPct val="115000"/>
              </a:lnSpc>
              <a:spcAft>
                <a:spcPts val="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19</a:t>
            </a:r>
            <a:r>
              <a:rPr lang="en-US" sz="3200" i="1" kern="100" dirty="0">
                <a:effectLst/>
                <a:latin typeface="Arial" panose="020B0604020202020204" pitchFamily="34" charset="0"/>
                <a:ea typeface="Aptos" panose="020B0004020202020204" pitchFamily="34" charset="0"/>
                <a:cs typeface="Arial" panose="020B0604020202020204" pitchFamily="34" charset="0"/>
              </a:rPr>
              <a:t> And we have the prophetic word more fully confirmed, to which you will do well to pay attention as to a lamp shining in a dark place, until the day dawns and the morning star rises in your hearts,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20</a:t>
            </a:r>
            <a:r>
              <a:rPr lang="en-US" sz="3200" i="1" kern="100" dirty="0">
                <a:effectLst/>
                <a:latin typeface="Arial" panose="020B0604020202020204" pitchFamily="34" charset="0"/>
                <a:ea typeface="Aptos" panose="020B0004020202020204" pitchFamily="34" charset="0"/>
                <a:cs typeface="Arial" panose="020B0604020202020204" pitchFamily="34" charset="0"/>
              </a:rPr>
              <a:t> knowing this first of all, that no prophecy of Scripture comes from someone's own interpretation.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21</a:t>
            </a:r>
            <a:r>
              <a:rPr lang="en-US" sz="3200" i="1" kern="100" dirty="0">
                <a:effectLst/>
                <a:latin typeface="Arial" panose="020B0604020202020204" pitchFamily="34" charset="0"/>
                <a:ea typeface="Aptos" panose="020B0004020202020204" pitchFamily="34" charset="0"/>
                <a:cs typeface="Arial" panose="020B0604020202020204" pitchFamily="34" charset="0"/>
              </a:rPr>
              <a:t> For no prophecy was ever produced by the will of man, but men spoke from God as they were carried along by the Holy Spirit.“</a:t>
            </a:r>
          </a:p>
          <a:p>
            <a:pPr marL="0" marR="0">
              <a:lnSpc>
                <a:spcPct val="115000"/>
              </a:lnSpc>
              <a:spcAft>
                <a:spcPts val="8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a:p>
            <a:pPr marL="914400" lvl="1" indent="-457200">
              <a:lnSpc>
                <a:spcPct val="115000"/>
              </a:lnSpc>
              <a:spcAft>
                <a:spcPts val="800"/>
              </a:spcAft>
              <a:buFont typeface="Arial" panose="020B0604020202020204" pitchFamily="34" charset="0"/>
              <a:buChar char="•"/>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PROPHECY CONFIRMED</a:t>
            </a:r>
          </a:p>
          <a:p>
            <a:pPr marL="914400" lvl="1" indent="-457200">
              <a:lnSpc>
                <a:spcPct val="115000"/>
              </a:lnSpc>
              <a:spcAft>
                <a:spcPts val="800"/>
              </a:spcAft>
              <a:buFont typeface="Arial" panose="020B0604020202020204" pitchFamily="34" charset="0"/>
              <a:buChar char="•"/>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THE LIGHT HAS COME</a:t>
            </a:r>
          </a:p>
          <a:p>
            <a:pPr marL="914400" lvl="1" indent="-457200">
              <a:lnSpc>
                <a:spcPct val="115000"/>
              </a:lnSpc>
              <a:spcAft>
                <a:spcPts val="800"/>
              </a:spcAft>
              <a:buFont typeface="Arial" panose="020B0604020202020204" pitchFamily="34" charset="0"/>
              <a:buChar char="•"/>
            </a:pP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WORDS SPOKEN BY MAN INSPIRED BY THE HOLY SPIRIT </a:t>
            </a:r>
            <a:endParaRPr lang="en-US" sz="32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18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 </a:t>
            </a:r>
            <a:endPar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9760A05F-BD1D-9248-8C78-11F59A1AB31F}"/>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89FA5AD5-9E16-0851-A3B3-EFB90726FD58}"/>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881568CD-4E2E-F972-FB13-A70C2AB801B7}"/>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830947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E09DE-2E00-A87D-C0BF-84AC858FA9C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0C2DA981-5C27-B5AD-66DC-CEADD048697E}"/>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DB5D8013-55AC-1A46-51F1-45B27F352E5A}"/>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A12F531-0685-8FD4-FE00-6384C3F1F4C3}"/>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FE8FD8BD-AEBB-AC65-4EC4-533F35C9D1A4}"/>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pic>
        <p:nvPicPr>
          <p:cNvPr id="12" name="Picture 11" descr="A person in a red dress&#10;&#10;Description automatically generated">
            <a:extLst>
              <a:ext uri="{FF2B5EF4-FFF2-40B4-BE49-F238E27FC236}">
                <a16:creationId xmlns:a16="http://schemas.microsoft.com/office/drawing/2014/main" id="{98DA18BD-F004-71A4-E200-7CC034DE664D}"/>
              </a:ext>
            </a:extLst>
          </p:cNvPr>
          <p:cNvPicPr>
            <a:picLocks noChangeAspect="1"/>
          </p:cNvPicPr>
          <p:nvPr/>
        </p:nvPicPr>
        <p:blipFill>
          <a:blip r:embed="rId3" cstate="print">
            <a:extLst>
              <a:ext uri="{28A0092B-C50C-407E-A947-70E740481C1C}">
                <a14:useLocalDpi xmlns:a14="http://schemas.microsoft.com/office/drawing/2010/main" val="0"/>
              </a:ext>
            </a:extLst>
          </a:blip>
          <a:srcRect r="9412" b="58808"/>
          <a:stretch/>
        </p:blipFill>
        <p:spPr>
          <a:xfrm>
            <a:off x="12573000" y="6824969"/>
            <a:ext cx="5486400" cy="3187892"/>
          </a:xfrm>
          <a:prstGeom prst="rect">
            <a:avLst/>
          </a:prstGeom>
          <a:ln w="38100">
            <a:solidFill>
              <a:schemeClr val="bg1">
                <a:lumMod val="65000"/>
              </a:schemeClr>
            </a:solidFill>
          </a:ln>
          <a:effectLst>
            <a:outerShdw blurRad="50800" dist="38100" dir="2700000" algn="tl" rotWithShape="0">
              <a:prstClr val="black">
                <a:alpha val="40000"/>
              </a:prstClr>
            </a:outerShdw>
          </a:effectLst>
        </p:spPr>
      </p:pic>
      <p:sp>
        <p:nvSpPr>
          <p:cNvPr id="7" name="Footer Placeholder 6">
            <a:extLst>
              <a:ext uri="{FF2B5EF4-FFF2-40B4-BE49-F238E27FC236}">
                <a16:creationId xmlns:a16="http://schemas.microsoft.com/office/drawing/2014/main" id="{F6601CC1-126E-D12F-F792-2E4C0D7C9DF7}"/>
              </a:ext>
            </a:extLst>
          </p:cNvPr>
          <p:cNvSpPr>
            <a:spLocks noGrp="1"/>
          </p:cNvSpPr>
          <p:nvPr>
            <p:ph type="ftr" sz="quarter" idx="11"/>
          </p:nvPr>
        </p:nvSpPr>
        <p:spPr>
          <a:xfrm>
            <a:off x="838200" y="9544728"/>
            <a:ext cx="3581400" cy="443480"/>
          </a:xfrm>
        </p:spPr>
        <p:txBody>
          <a:bodyPr/>
          <a:lstStyle/>
          <a:p>
            <a:r>
              <a:rPr lang="en-US" sz="1800" dirty="0"/>
              <a:t>Strangers In A Strange Land © 2025  </a:t>
            </a:r>
          </a:p>
        </p:txBody>
      </p:sp>
      <p:sp>
        <p:nvSpPr>
          <p:cNvPr id="5" name="TextBox 4">
            <a:extLst>
              <a:ext uri="{FF2B5EF4-FFF2-40B4-BE49-F238E27FC236}">
                <a16:creationId xmlns:a16="http://schemas.microsoft.com/office/drawing/2014/main" id="{7256FC10-1FCC-2351-C0C6-8806E76F251C}"/>
              </a:ext>
            </a:extLst>
          </p:cNvPr>
          <p:cNvSpPr txBox="1"/>
          <p:nvPr/>
        </p:nvSpPr>
        <p:spPr>
          <a:xfrm>
            <a:off x="1061066" y="495300"/>
            <a:ext cx="15626734" cy="10054740"/>
          </a:xfrm>
          <a:prstGeom prst="rect">
            <a:avLst/>
          </a:prstGeom>
          <a:noFill/>
        </p:spPr>
        <p:txBody>
          <a:bodyPr wrap="square" rtlCol="0">
            <a:spAutoFit/>
          </a:bodyPr>
          <a:lstStyle/>
          <a:p>
            <a:pPr marL="0" marR="0">
              <a:lnSpc>
                <a:spcPct val="115000"/>
              </a:lnSpc>
            </a:pPr>
            <a:r>
              <a:rPr lang="en-US" sz="4000" b="1" i="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Strangers in a Strange Land Key Verse:</a:t>
            </a:r>
          </a:p>
          <a:p>
            <a:pPr marL="0" marR="0">
              <a:lnSpc>
                <a:spcPct val="115000"/>
              </a:lnSpc>
            </a:pPr>
            <a:endParaRPr lang="en-US" sz="3600" dirty="0">
              <a:effectLst/>
              <a:latin typeface="Arial" panose="020B0604020202020204" pitchFamily="34" charset="0"/>
              <a:ea typeface="Times New Roman" panose="02020603050405020304" pitchFamily="18" charset="0"/>
              <a:cs typeface="Arial" panose="020B0604020202020204" pitchFamily="34" charset="0"/>
            </a:endParaRPr>
          </a:p>
          <a:p>
            <a:pPr marL="457200" marR="0">
              <a:lnSpc>
                <a:spcPct val="115000"/>
              </a:lnSpc>
            </a:pPr>
            <a:r>
              <a:rPr lang="en-US" sz="36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"You are a chosen race, a royal priesthood, a holy nation, a people for His own possession, that you may proclaim the excellencies of Him who called you out of darkness into His marvelous light. Once you were not a people, but now you are God's people; once you had not received mercy, but now you have received mercy.“    1 Peter 2:9-10</a:t>
            </a:r>
          </a:p>
          <a:p>
            <a:pPr marL="457200" marR="0">
              <a:lnSpc>
                <a:spcPct val="115000"/>
              </a:lnSpc>
            </a:pPr>
            <a:endParaRPr lang="en-US" sz="1000" i="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914400" lvl="1">
              <a:lnSpc>
                <a:spcPct val="115000"/>
              </a:lnSpc>
            </a:pPr>
            <a:r>
              <a:rPr lang="en-US" sz="3600" b="1" i="1" dirty="0">
                <a:solidFill>
                  <a:srgbClr val="C00000"/>
                </a:solidFill>
                <a:latin typeface="Arial" panose="020B0604020202020204" pitchFamily="34" charset="0"/>
                <a:ea typeface="Times New Roman" panose="02020603050405020304" pitchFamily="18" charset="0"/>
                <a:cs typeface="Arial" panose="020B0604020202020204" pitchFamily="34" charset="0"/>
              </a:rPr>
              <a:t>2 Peter Chapter 1 – </a:t>
            </a:r>
            <a:r>
              <a:rPr lang="en-US" sz="3600" b="1" i="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Remember:</a:t>
            </a:r>
          </a:p>
          <a:p>
            <a:pPr marL="1485900" lvl="1" indent="-571500">
              <a:lnSpc>
                <a:spcPct val="115000"/>
              </a:lnSpc>
              <a:buFont typeface="Arial" panose="020B0604020202020204" pitchFamily="34" charset="0"/>
              <a:buChar char="•"/>
            </a:pPr>
            <a:r>
              <a:rPr lang="en-US" sz="3200" i="1" dirty="0">
                <a:solidFill>
                  <a:srgbClr val="C00000"/>
                </a:solidFill>
                <a:latin typeface="Arial" panose="020B0604020202020204" pitchFamily="34" charset="0"/>
                <a:ea typeface="Times New Roman" panose="02020603050405020304" pitchFamily="18" charset="0"/>
                <a:cs typeface="Arial" panose="020B0604020202020204" pitchFamily="34" charset="0"/>
              </a:rPr>
              <a:t>Your identity in Christ Jesus</a:t>
            </a:r>
          </a:p>
          <a:p>
            <a:pPr marL="1485900" lvl="1" indent="-571500">
              <a:lnSpc>
                <a:spcPct val="115000"/>
              </a:lnSpc>
              <a:buFont typeface="Arial" panose="020B0604020202020204" pitchFamily="34" charset="0"/>
              <a:buChar char="•"/>
            </a:pPr>
            <a:r>
              <a:rPr lang="en-US" sz="3200" i="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God equips you for your calling </a:t>
            </a:r>
          </a:p>
          <a:p>
            <a:pPr marL="1485900" lvl="1" indent="-571500">
              <a:lnSpc>
                <a:spcPct val="115000"/>
              </a:lnSpc>
              <a:buFont typeface="Arial" panose="020B0604020202020204" pitchFamily="34" charset="0"/>
              <a:buChar char="•"/>
            </a:pPr>
            <a:r>
              <a:rPr lang="en-US" sz="3200" i="1" dirty="0">
                <a:solidFill>
                  <a:srgbClr val="C00000"/>
                </a:solidFill>
                <a:latin typeface="Arial" panose="020B0604020202020204" pitchFamily="34" charset="0"/>
                <a:ea typeface="Times New Roman" panose="02020603050405020304" pitchFamily="18" charset="0"/>
                <a:cs typeface="Arial" panose="020B0604020202020204" pitchFamily="34" charset="0"/>
              </a:rPr>
              <a:t>You have a living hope and eternal promise </a:t>
            </a:r>
          </a:p>
          <a:p>
            <a:pPr marL="1371600" lvl="2">
              <a:lnSpc>
                <a:spcPct val="115000"/>
              </a:lnSpc>
            </a:pPr>
            <a:r>
              <a:rPr lang="en-US" sz="3200" i="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  confirmed by eyewitnesses to the TRUTH</a:t>
            </a:r>
          </a:p>
          <a:p>
            <a:pPr marL="1485900" lvl="1" indent="-571500">
              <a:lnSpc>
                <a:spcPct val="115000"/>
              </a:lnSpc>
              <a:buFont typeface="Arial" panose="020B0604020202020204" pitchFamily="34" charset="0"/>
              <a:buChar char="•"/>
            </a:pPr>
            <a:r>
              <a:rPr lang="en-US" sz="3200" i="1" dirty="0">
                <a:solidFill>
                  <a:srgbClr val="C00000"/>
                </a:solidFill>
                <a:latin typeface="Arial" panose="020B0604020202020204" pitchFamily="34" charset="0"/>
                <a:ea typeface="Times New Roman" panose="02020603050405020304" pitchFamily="18" charset="0"/>
                <a:cs typeface="Arial" panose="020B0604020202020204" pitchFamily="34" charset="0"/>
              </a:rPr>
              <a:t>You are to exercise &amp; grow your faith &amp; its fruits</a:t>
            </a:r>
          </a:p>
          <a:p>
            <a:pPr marL="1485900" lvl="1" indent="-571500">
              <a:lnSpc>
                <a:spcPct val="115000"/>
              </a:lnSpc>
              <a:buFont typeface="Arial" panose="020B0604020202020204" pitchFamily="34" charset="0"/>
              <a:buChar char="•"/>
            </a:pPr>
            <a:r>
              <a:rPr lang="en-US" sz="3200" i="1" dirty="0">
                <a:solidFill>
                  <a:srgbClr val="C00000"/>
                </a:solidFill>
                <a:latin typeface="Arial" panose="020B0604020202020204" pitchFamily="34" charset="0"/>
                <a:ea typeface="Times New Roman" panose="02020603050405020304" pitchFamily="18" charset="0"/>
                <a:cs typeface="Arial" panose="020B0604020202020204" pitchFamily="34" charset="0"/>
              </a:rPr>
              <a:t>You are to be the light in the darkness</a:t>
            </a:r>
          </a:p>
          <a:p>
            <a:pPr marL="1028700" marR="0" indent="-571500">
              <a:lnSpc>
                <a:spcPct val="115000"/>
              </a:lnSpc>
              <a:buFont typeface="Arial" panose="020B0604020202020204" pitchFamily="34" charset="0"/>
              <a:buChar char="•"/>
            </a:pPr>
            <a:endParaRPr lang="en-US" sz="3600" i="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p>
            <a:pPr marL="1028700" marR="0" indent="-571500">
              <a:lnSpc>
                <a:spcPct val="115000"/>
              </a:lnSpc>
              <a:buFont typeface="Arial" panose="020B0604020202020204" pitchFamily="34" charset="0"/>
              <a:buChar char="•"/>
            </a:pPr>
            <a:endParaRPr lang="en-US" sz="3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03013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E97CE-966A-208E-CEE7-F8C58A28276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3F2ECA44-2F19-9F3F-8094-411F626F3453}"/>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3B5E1798-8E16-53BB-4CE7-9179C6C98409}"/>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51040A6D-8CA2-7010-5A80-7143BB1EC401}"/>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823F6DEC-8712-20ED-B873-C318EAE1C2D6}"/>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pic>
        <p:nvPicPr>
          <p:cNvPr id="12" name="Picture 11" descr="A person in a red dress&#10;&#10;Description automatically generated">
            <a:extLst>
              <a:ext uri="{FF2B5EF4-FFF2-40B4-BE49-F238E27FC236}">
                <a16:creationId xmlns:a16="http://schemas.microsoft.com/office/drawing/2014/main" id="{A0452C84-E8BB-5767-810B-3B27F21F4968}"/>
              </a:ext>
            </a:extLst>
          </p:cNvPr>
          <p:cNvPicPr>
            <a:picLocks noChangeAspect="1"/>
          </p:cNvPicPr>
          <p:nvPr/>
        </p:nvPicPr>
        <p:blipFill>
          <a:blip r:embed="rId3" cstate="print">
            <a:extLst>
              <a:ext uri="{28A0092B-C50C-407E-A947-70E740481C1C}">
                <a14:useLocalDpi xmlns:a14="http://schemas.microsoft.com/office/drawing/2010/main" val="0"/>
              </a:ext>
            </a:extLst>
          </a:blip>
          <a:srcRect r="9412" b="58808"/>
          <a:stretch/>
        </p:blipFill>
        <p:spPr>
          <a:xfrm>
            <a:off x="12573000" y="6824969"/>
            <a:ext cx="5486400" cy="3187892"/>
          </a:xfrm>
          <a:prstGeom prst="rect">
            <a:avLst/>
          </a:prstGeom>
          <a:ln w="38100">
            <a:solidFill>
              <a:schemeClr val="bg1">
                <a:lumMod val="65000"/>
              </a:schemeClr>
            </a:solidFill>
          </a:ln>
          <a:effectLst>
            <a:outerShdw blurRad="50800" dist="38100" dir="2700000" algn="tl" rotWithShape="0">
              <a:prstClr val="black">
                <a:alpha val="40000"/>
              </a:prstClr>
            </a:outerShdw>
          </a:effectLst>
        </p:spPr>
      </p:pic>
      <p:sp>
        <p:nvSpPr>
          <p:cNvPr id="7" name="Footer Placeholder 6">
            <a:extLst>
              <a:ext uri="{FF2B5EF4-FFF2-40B4-BE49-F238E27FC236}">
                <a16:creationId xmlns:a16="http://schemas.microsoft.com/office/drawing/2014/main" id="{4EA378CF-78F0-7198-CF17-7D53BE08A451}"/>
              </a:ext>
            </a:extLst>
          </p:cNvPr>
          <p:cNvSpPr>
            <a:spLocks noGrp="1"/>
          </p:cNvSpPr>
          <p:nvPr>
            <p:ph type="ftr" sz="quarter" idx="11"/>
          </p:nvPr>
        </p:nvSpPr>
        <p:spPr>
          <a:xfrm>
            <a:off x="838200" y="9544728"/>
            <a:ext cx="3581400" cy="443480"/>
          </a:xfrm>
        </p:spPr>
        <p:txBody>
          <a:bodyPr/>
          <a:lstStyle/>
          <a:p>
            <a:r>
              <a:rPr lang="en-US" sz="1800" dirty="0"/>
              <a:t>Strangers In A Strange Land © 2025  </a:t>
            </a:r>
          </a:p>
        </p:txBody>
      </p:sp>
      <p:pic>
        <p:nvPicPr>
          <p:cNvPr id="9" name="Picture 8" descr="A qr code on a white background&#10;&#10;AI-generated content may be incorrect.">
            <a:extLst>
              <a:ext uri="{FF2B5EF4-FFF2-40B4-BE49-F238E27FC236}">
                <a16:creationId xmlns:a16="http://schemas.microsoft.com/office/drawing/2014/main" id="{B5995259-A6BC-E707-9B59-298D4B175D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32703" y="4337999"/>
            <a:ext cx="2366516" cy="2345938"/>
          </a:xfrm>
          <a:prstGeom prst="rect">
            <a:avLst/>
          </a:prstGeom>
        </p:spPr>
      </p:pic>
      <p:sp>
        <p:nvSpPr>
          <p:cNvPr id="10" name="TextBox 9">
            <a:extLst>
              <a:ext uri="{FF2B5EF4-FFF2-40B4-BE49-F238E27FC236}">
                <a16:creationId xmlns:a16="http://schemas.microsoft.com/office/drawing/2014/main" id="{5907DBCA-9DCB-EDCA-70BA-9137C660CD69}"/>
              </a:ext>
            </a:extLst>
          </p:cNvPr>
          <p:cNvSpPr txBox="1"/>
          <p:nvPr/>
        </p:nvSpPr>
        <p:spPr>
          <a:xfrm>
            <a:off x="1605070" y="1464658"/>
            <a:ext cx="15068118" cy="4093428"/>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Read a “Love Letter #4” </a:t>
            </a:r>
            <a:r>
              <a:rPr lang="en-US" sz="4800" dirty="0">
                <a:latin typeface="Arial" panose="020B0604020202020204" pitchFamily="34" charset="0"/>
                <a:cs typeface="Arial" panose="020B0604020202020204" pitchFamily="34" charset="0"/>
              </a:rPr>
              <a:t>– </a:t>
            </a:r>
          </a:p>
          <a:p>
            <a:r>
              <a:rPr lang="en-US" sz="4400" dirty="0">
                <a:latin typeface="Arial" panose="020B0604020202020204" pitchFamily="34" charset="0"/>
                <a:cs typeface="Arial" panose="020B0604020202020204" pitchFamily="34" charset="0"/>
              </a:rPr>
              <a:t>The Story of Peter’s conversation with Jesus during a walk along the shore of the Sea of Galilee.</a:t>
            </a:r>
          </a:p>
          <a:p>
            <a:endParaRPr lang="en-US" sz="4400" dirty="0">
              <a:latin typeface="Arial" panose="020B0604020202020204" pitchFamily="34" charset="0"/>
              <a:cs typeface="Arial" panose="020B0604020202020204" pitchFamily="34" charset="0"/>
            </a:endParaRPr>
          </a:p>
          <a:p>
            <a:r>
              <a:rPr lang="en-US" sz="4800" dirty="0">
                <a:latin typeface="Arial" panose="020B0604020202020204" pitchFamily="34" charset="0"/>
                <a:cs typeface="Arial" panose="020B0604020202020204" pitchFamily="34" charset="0"/>
              </a:rPr>
              <a:t>			</a:t>
            </a:r>
          </a:p>
          <a:p>
            <a:pPr lvl="8"/>
            <a:r>
              <a:rPr lang="en-US" sz="3200" b="0" i="0" u="sng" dirty="0">
                <a:solidFill>
                  <a:srgbClr val="196AD4"/>
                </a:solidFill>
                <a:effectLst/>
                <a:latin typeface="Arial" panose="020B0604020202020204" pitchFamily="34" charset="0"/>
                <a:cs typeface="Arial" panose="020B0604020202020204" pitchFamily="34" charset="0"/>
                <a:hlinkClick r:id="rId5"/>
              </a:rPr>
              <a:t>https://living-earswideopen.com/2025/02/25/love-letter-4/</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4236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D53CD-7F93-A984-A68F-15FC625CA358}"/>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5DD02818-A9DF-F212-D601-82216029EEB7}"/>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F3764E76-2B9E-F47E-B1D0-31331C4E9351}"/>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D61FCC6A-8928-D4EE-2F11-20AD5FF47AC4}"/>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D81BF941-9AAA-B210-641E-2EBD55B0F921}"/>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DFBD7C8B-E3EF-C249-0C7C-CDB4317A595F}"/>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in a white dress holding a boat&#10;&#10;AI-generated content may be incorrect.">
            <a:extLst>
              <a:ext uri="{FF2B5EF4-FFF2-40B4-BE49-F238E27FC236}">
                <a16:creationId xmlns:a16="http://schemas.microsoft.com/office/drawing/2014/main" id="{1A1474D6-2381-5C5D-3102-C201259B1B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727789"/>
            <a:ext cx="9748862" cy="8172450"/>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54602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01C88-621D-75A1-BBFE-F2585154344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B7CF148F-B760-DF01-8BF3-AC14C1D254AB}"/>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C4D7C84F-8891-779E-F923-E574B885D2C6}"/>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4F1DB121-7EAD-F769-3737-3968C34798C3}"/>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78EC5AAB-054D-E4B4-C022-74411BBFF6A7}"/>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756F436E-49DD-7E73-2FEA-473C1A26E85F}"/>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3451795D-3E9F-6B47-DDD3-2B96BB4ADD55}"/>
              </a:ext>
            </a:extLst>
          </p:cNvPr>
          <p:cNvSpPr txBox="1"/>
          <p:nvPr/>
        </p:nvSpPr>
        <p:spPr>
          <a:xfrm>
            <a:off x="690670" y="408931"/>
            <a:ext cx="16987730" cy="8940909"/>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Session 6 Recap – Leading In A Strange Land</a:t>
            </a:r>
          </a:p>
          <a:p>
            <a:pPr>
              <a:spcAft>
                <a:spcPts val="1200"/>
              </a:spcAft>
            </a:pPr>
            <a:r>
              <a:rPr lang="en-US" sz="2800" b="1" dirty="0">
                <a:latin typeface="Arial" panose="020B0604020202020204" pitchFamily="34" charset="0"/>
                <a:cs typeface="Arial" panose="020B0604020202020204" pitchFamily="34" charset="0"/>
              </a:rPr>
              <a:t>Deborah: The Rally Cry</a:t>
            </a:r>
          </a:p>
          <a:p>
            <a:pPr marL="914400" lvl="1" indent="-4572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Deborah – a stranger living among God’s chosen but hard-hearted, hard-headed, &amp; disobedient people</a:t>
            </a:r>
          </a:p>
          <a:p>
            <a:pPr marL="914400" lvl="1" indent="-4572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Deborah –  Prophet, Judge, Co-Commander of the Israeli Army o God’s people</a:t>
            </a:r>
          </a:p>
          <a:p>
            <a:pPr marL="914400" lvl="1" indent="-4572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Willing, Obedient, Faithful, and Blessed. Israel had forty years of rest under Deborah’s leadership.</a:t>
            </a:r>
          </a:p>
          <a:p>
            <a:pPr>
              <a:spcAft>
                <a:spcPts val="1200"/>
              </a:spcAft>
            </a:pPr>
            <a:r>
              <a:rPr lang="en-US" sz="2800" b="1" dirty="0">
                <a:latin typeface="Arial" panose="020B0604020202020204" pitchFamily="34" charset="0"/>
                <a:cs typeface="Arial" panose="020B0604020202020204" pitchFamily="34" charset="0"/>
              </a:rPr>
              <a:t>First Peter Summary</a:t>
            </a:r>
          </a:p>
          <a:p>
            <a:pPr marL="914400" lvl="1" indent="-457200">
              <a:spcAft>
                <a:spcPts val="1200"/>
              </a:spcAft>
              <a:buFont typeface="Arial" panose="020B0604020202020204" pitchFamily="34" charset="0"/>
              <a:buChar char="•"/>
            </a:pPr>
            <a:r>
              <a:rPr lang="en-US" sz="2800" b="1" kern="100" dirty="0">
                <a:latin typeface="Arial" panose="020B0604020202020204" pitchFamily="34" charset="0"/>
                <a:ea typeface="Aptos" panose="020B0004020202020204" pitchFamily="34" charset="0"/>
                <a:cs typeface="Arial" panose="020B0604020202020204" pitchFamily="34" charset="0"/>
              </a:rPr>
              <a:t>CH. 1 – </a:t>
            </a:r>
            <a:r>
              <a:rPr lang="en-US" sz="2800" kern="100" dirty="0">
                <a:latin typeface="Arial" panose="020B0604020202020204" pitchFamily="34" charset="0"/>
                <a:ea typeface="Aptos" panose="020B0004020202020204" pitchFamily="34" charset="0"/>
                <a:cs typeface="Arial" panose="020B0604020202020204" pitchFamily="34" charset="0"/>
              </a:rPr>
              <a:t>You are Strangers living in a strange land – </a:t>
            </a:r>
            <a:r>
              <a:rPr lang="en-US" sz="2800" b="1" i="1" kern="100" dirty="0">
                <a:latin typeface="Arial" panose="020B0604020202020204" pitchFamily="34" charset="0"/>
                <a:ea typeface="Aptos" panose="020B0004020202020204" pitchFamily="34" charset="0"/>
                <a:cs typeface="Arial" panose="020B0604020202020204" pitchFamily="34" charset="0"/>
              </a:rPr>
              <a:t>CHOSEN</a:t>
            </a:r>
            <a:r>
              <a:rPr lang="en-US" sz="2800" kern="100" dirty="0">
                <a:latin typeface="Arial" panose="020B0604020202020204" pitchFamily="34" charset="0"/>
                <a:ea typeface="Aptos" panose="020B0004020202020204" pitchFamily="34" charset="0"/>
                <a:cs typeface="Arial" panose="020B0604020202020204" pitchFamily="34" charset="0"/>
              </a:rPr>
              <a:t> and called to </a:t>
            </a:r>
            <a:r>
              <a:rPr lang="en-US" sz="2800" b="1" i="1" kern="100" dirty="0">
                <a:latin typeface="Arial" panose="020B0604020202020204" pitchFamily="34" charset="0"/>
                <a:ea typeface="Aptos" panose="020B0004020202020204" pitchFamily="34" charset="0"/>
                <a:cs typeface="Arial" panose="020B0604020202020204" pitchFamily="34" charset="0"/>
              </a:rPr>
              <a:t>HOLINESS</a:t>
            </a:r>
          </a:p>
          <a:p>
            <a:pPr marL="914400" lvl="1" indent="-457200">
              <a:spcAft>
                <a:spcPts val="1200"/>
              </a:spcAft>
              <a:buFont typeface="Arial" panose="020B0604020202020204" pitchFamily="34" charset="0"/>
              <a:buChar char="•"/>
            </a:pPr>
            <a:r>
              <a:rPr lang="en-US" sz="2800" b="1" kern="100" dirty="0">
                <a:latin typeface="Arial" panose="020B0604020202020204" pitchFamily="34" charset="0"/>
                <a:ea typeface="Aptos" panose="020B0004020202020204" pitchFamily="34" charset="0"/>
                <a:cs typeface="Arial" panose="020B0604020202020204" pitchFamily="34" charset="0"/>
              </a:rPr>
              <a:t>CH. 2 – </a:t>
            </a:r>
            <a:r>
              <a:rPr lang="en-US" sz="2800" kern="100" dirty="0">
                <a:latin typeface="Arial" panose="020B0604020202020204" pitchFamily="34" charset="0"/>
                <a:ea typeface="Aptos" panose="020B0004020202020204" pitchFamily="34" charset="0"/>
                <a:cs typeface="Arial" panose="020B0604020202020204" pitchFamily="34" charset="0"/>
              </a:rPr>
              <a:t>You</a:t>
            </a:r>
            <a:r>
              <a:rPr lang="en-US" sz="2800" b="1" kern="100" dirty="0">
                <a:latin typeface="Arial" panose="020B0604020202020204" pitchFamily="34" charset="0"/>
                <a:ea typeface="Aptos" panose="020B0004020202020204" pitchFamily="34" charset="0"/>
                <a:cs typeface="Arial" panose="020B0604020202020204" pitchFamily="34" charset="0"/>
              </a:rPr>
              <a:t> </a:t>
            </a:r>
            <a:r>
              <a:rPr lang="en-US" sz="2800" kern="100" dirty="0">
                <a:latin typeface="Arial" panose="020B0604020202020204" pitchFamily="34" charset="0"/>
                <a:ea typeface="Aptos" panose="020B0004020202020204" pitchFamily="34" charset="0"/>
                <a:cs typeface="Arial" panose="020B0604020202020204" pitchFamily="34" charset="0"/>
              </a:rPr>
              <a:t>have a </a:t>
            </a:r>
            <a:r>
              <a:rPr lang="en-US" sz="2800" b="1" i="1" kern="100" dirty="0">
                <a:latin typeface="Arial" panose="020B0604020202020204" pitchFamily="34" charset="0"/>
                <a:ea typeface="Aptos" panose="020B0004020202020204" pitchFamily="34" charset="0"/>
                <a:cs typeface="Arial" panose="020B0604020202020204" pitchFamily="34" charset="0"/>
              </a:rPr>
              <a:t>NEW IDENTITY </a:t>
            </a:r>
            <a:r>
              <a:rPr lang="en-US" sz="2800" kern="100" dirty="0">
                <a:latin typeface="Arial" panose="020B0604020202020204" pitchFamily="34" charset="0"/>
                <a:ea typeface="Aptos" panose="020B0004020202020204" pitchFamily="34" charset="0"/>
                <a:cs typeface="Arial" panose="020B0604020202020204" pitchFamily="34" charset="0"/>
              </a:rPr>
              <a:t>and a </a:t>
            </a:r>
            <a:r>
              <a:rPr lang="en-US" sz="2800" b="1" i="1" kern="100" dirty="0">
                <a:latin typeface="Arial" panose="020B0604020202020204" pitchFamily="34" charset="0"/>
                <a:ea typeface="Aptos" panose="020B0004020202020204" pitchFamily="34" charset="0"/>
                <a:cs typeface="Arial" panose="020B0604020202020204" pitchFamily="34" charset="0"/>
              </a:rPr>
              <a:t>NEW ALLEGIANCE </a:t>
            </a:r>
          </a:p>
          <a:p>
            <a:pPr marL="914400" lvl="1" indent="-457200">
              <a:spcAft>
                <a:spcPts val="1200"/>
              </a:spcAft>
              <a:buFont typeface="Arial" panose="020B0604020202020204" pitchFamily="34" charset="0"/>
              <a:buChar char="•"/>
            </a:pPr>
            <a:r>
              <a:rPr lang="en-US" sz="2800" b="1" kern="100" dirty="0">
                <a:latin typeface="Arial" panose="020B0604020202020204" pitchFamily="34" charset="0"/>
                <a:ea typeface="Aptos" panose="020B0004020202020204" pitchFamily="34" charset="0"/>
                <a:cs typeface="Arial" panose="020B0604020202020204" pitchFamily="34" charset="0"/>
              </a:rPr>
              <a:t>CH. 3 – </a:t>
            </a:r>
            <a:r>
              <a:rPr lang="en-US" sz="2800" kern="100" dirty="0">
                <a:latin typeface="Arial" panose="020B0604020202020204" pitchFamily="34" charset="0"/>
                <a:ea typeface="Aptos" panose="020B0004020202020204" pitchFamily="34" charset="0"/>
                <a:cs typeface="Arial" panose="020B0604020202020204" pitchFamily="34" charset="0"/>
              </a:rPr>
              <a:t>Honor God in </a:t>
            </a:r>
            <a:r>
              <a:rPr lang="en-US" sz="2800" b="1" i="1" kern="100" dirty="0">
                <a:latin typeface="Arial" panose="020B0604020202020204" pitchFamily="34" charset="0"/>
                <a:ea typeface="Aptos" panose="020B0004020202020204" pitchFamily="34" charset="0"/>
                <a:cs typeface="Arial" panose="020B0604020202020204" pitchFamily="34" charset="0"/>
              </a:rPr>
              <a:t>ALL AREAS of LIFE </a:t>
            </a:r>
            <a:r>
              <a:rPr lang="en-US" sz="2800" kern="100" dirty="0">
                <a:latin typeface="Arial" panose="020B0604020202020204" pitchFamily="34" charset="0"/>
                <a:ea typeface="Aptos" panose="020B0004020202020204" pitchFamily="34" charset="0"/>
                <a:cs typeface="Arial" panose="020B0604020202020204" pitchFamily="34" charset="0"/>
              </a:rPr>
              <a:t>– Always ready to testify of the </a:t>
            </a:r>
            <a:r>
              <a:rPr lang="en-US" sz="2800" b="1" kern="100" dirty="0">
                <a:latin typeface="Arial" panose="020B0604020202020204" pitchFamily="34" charset="0"/>
                <a:ea typeface="Aptos" panose="020B0004020202020204" pitchFamily="34" charset="0"/>
                <a:cs typeface="Arial" panose="020B0604020202020204" pitchFamily="34" charset="0"/>
              </a:rPr>
              <a:t>HOPE </a:t>
            </a:r>
            <a:r>
              <a:rPr lang="en-US" sz="2800" kern="100" dirty="0">
                <a:latin typeface="Arial" panose="020B0604020202020204" pitchFamily="34" charset="0"/>
                <a:ea typeface="Aptos" panose="020B0004020202020204" pitchFamily="34" charset="0"/>
                <a:cs typeface="Arial" panose="020B0604020202020204" pitchFamily="34" charset="0"/>
              </a:rPr>
              <a:t>you have in Jesus</a:t>
            </a:r>
          </a:p>
          <a:p>
            <a:pPr marL="914400" lvl="1" indent="-457200">
              <a:spcAft>
                <a:spcPts val="1200"/>
              </a:spcAft>
              <a:buFont typeface="Arial" panose="020B0604020202020204" pitchFamily="34" charset="0"/>
              <a:buChar char="•"/>
            </a:pPr>
            <a:r>
              <a:rPr lang="en-US" sz="2800" b="1" kern="100" dirty="0">
                <a:latin typeface="Arial" panose="020B0604020202020204" pitchFamily="34" charset="0"/>
                <a:ea typeface="Aptos" panose="020B0004020202020204" pitchFamily="34" charset="0"/>
                <a:cs typeface="Arial" panose="020B0604020202020204" pitchFamily="34" charset="0"/>
              </a:rPr>
              <a:t>CH. 4 – </a:t>
            </a:r>
            <a:r>
              <a:rPr lang="en-US" sz="2800" kern="100" dirty="0">
                <a:latin typeface="Arial" panose="020B0604020202020204" pitchFamily="34" charset="0"/>
                <a:ea typeface="Aptos" panose="020B0004020202020204" pitchFamily="34" charset="0"/>
                <a:cs typeface="Arial" panose="020B0604020202020204" pitchFamily="34" charset="0"/>
              </a:rPr>
              <a:t>You have a </a:t>
            </a:r>
            <a:r>
              <a:rPr lang="en-US" sz="2800" b="1" i="1" kern="100" dirty="0">
                <a:latin typeface="Arial" panose="020B0604020202020204" pitchFamily="34" charset="0"/>
                <a:ea typeface="Aptos" panose="020B0004020202020204" pitchFamily="34" charset="0"/>
                <a:cs typeface="Arial" panose="020B0604020202020204" pitchFamily="34" charset="0"/>
              </a:rPr>
              <a:t>NEW way of THINKING</a:t>
            </a:r>
            <a:r>
              <a:rPr lang="en-US" sz="2800" b="1" kern="100" dirty="0">
                <a:latin typeface="Arial" panose="020B0604020202020204" pitchFamily="34" charset="0"/>
                <a:ea typeface="Aptos" panose="020B0004020202020204" pitchFamily="34" charset="0"/>
                <a:cs typeface="Arial" panose="020B0604020202020204" pitchFamily="34" charset="0"/>
              </a:rPr>
              <a:t>, a </a:t>
            </a:r>
            <a:r>
              <a:rPr lang="en-US" sz="2800" b="1" i="1" kern="100" dirty="0">
                <a:latin typeface="Arial" panose="020B0604020202020204" pitchFamily="34" charset="0"/>
                <a:ea typeface="Aptos" panose="020B0004020202020204" pitchFamily="34" charset="0"/>
                <a:cs typeface="Arial" panose="020B0604020202020204" pitchFamily="34" charset="0"/>
              </a:rPr>
              <a:t>NEW FOCUS</a:t>
            </a:r>
            <a:r>
              <a:rPr lang="en-US" sz="2800" b="1" kern="100" dirty="0">
                <a:latin typeface="Arial" panose="020B0604020202020204" pitchFamily="34" charset="0"/>
                <a:ea typeface="Aptos" panose="020B0004020202020204" pitchFamily="34" charset="0"/>
                <a:cs typeface="Arial" panose="020B0604020202020204" pitchFamily="34" charset="0"/>
              </a:rPr>
              <a:t>, </a:t>
            </a:r>
            <a:r>
              <a:rPr lang="en-US" sz="2800" kern="100" dirty="0">
                <a:latin typeface="Arial" panose="020B0604020202020204" pitchFamily="34" charset="0"/>
                <a:ea typeface="Aptos" panose="020B0004020202020204" pitchFamily="34" charset="0"/>
                <a:cs typeface="Arial" panose="020B0604020202020204" pitchFamily="34" charset="0"/>
              </a:rPr>
              <a:t>and </a:t>
            </a:r>
          </a:p>
          <a:p>
            <a:pPr lvl="2">
              <a:spcAft>
                <a:spcPts val="1200"/>
              </a:spcAft>
            </a:pPr>
            <a:r>
              <a:rPr lang="en-US" sz="2800" kern="100" dirty="0">
                <a:latin typeface="Arial" panose="020B0604020202020204" pitchFamily="34" charset="0"/>
                <a:ea typeface="Aptos" panose="020B0004020202020204" pitchFamily="34" charset="0"/>
                <a:cs typeface="Arial" panose="020B0604020202020204" pitchFamily="34" charset="0"/>
              </a:rPr>
              <a:t>you’re </a:t>
            </a:r>
            <a:r>
              <a:rPr lang="en-US" sz="2800" b="1" kern="100" dirty="0">
                <a:latin typeface="Arial" panose="020B0604020202020204" pitchFamily="34" charset="0"/>
                <a:ea typeface="Aptos" panose="020B0004020202020204" pitchFamily="34" charset="0"/>
                <a:cs typeface="Arial" panose="020B0604020202020204" pitchFamily="34" charset="0"/>
              </a:rPr>
              <a:t>readying yourself in the Spirit for the TRIALS that will come</a:t>
            </a:r>
          </a:p>
          <a:p>
            <a:pPr marL="914400" lvl="1" indent="-457200">
              <a:spcAft>
                <a:spcPts val="1200"/>
              </a:spcAft>
              <a:buFont typeface="Arial" panose="020B0604020202020204" pitchFamily="34" charset="0"/>
              <a:buChar char="•"/>
            </a:pPr>
            <a:r>
              <a:rPr lang="en-US" sz="2800" b="1" kern="100" dirty="0">
                <a:latin typeface="Arial" panose="020B0604020202020204" pitchFamily="34" charset="0"/>
                <a:ea typeface="Aptos" panose="020B0004020202020204" pitchFamily="34" charset="0"/>
                <a:cs typeface="Arial" panose="020B0604020202020204" pitchFamily="34" charset="0"/>
              </a:rPr>
              <a:t>CH. 5 – </a:t>
            </a:r>
            <a:r>
              <a:rPr lang="en-US" sz="2800" b="1" i="1" kern="100" dirty="0">
                <a:latin typeface="Arial" panose="020B0604020202020204" pitchFamily="34" charset="0"/>
                <a:ea typeface="Aptos" panose="020B0004020202020204" pitchFamily="34" charset="0"/>
                <a:cs typeface="Arial" panose="020B0604020202020204" pitchFamily="34" charset="0"/>
              </a:rPr>
              <a:t>Humble, Watchful, and Prepared </a:t>
            </a:r>
            <a:r>
              <a:rPr lang="en-US" sz="2800" kern="100" dirty="0">
                <a:latin typeface="Arial" panose="020B0604020202020204" pitchFamily="34" charset="0"/>
                <a:ea typeface="Aptos" panose="020B0004020202020204" pitchFamily="34" charset="0"/>
                <a:cs typeface="Arial" panose="020B0604020202020204" pitchFamily="34" charset="0"/>
              </a:rPr>
              <a:t>to be shepherded and to </a:t>
            </a:r>
          </a:p>
          <a:p>
            <a:pPr lvl="2">
              <a:spcAft>
                <a:spcPts val="1200"/>
              </a:spcAft>
            </a:pPr>
            <a:r>
              <a:rPr lang="en-US" sz="2800" kern="100" dirty="0">
                <a:latin typeface="Arial" panose="020B0604020202020204" pitchFamily="34" charset="0"/>
                <a:ea typeface="Aptos" panose="020B0004020202020204" pitchFamily="34" charset="0"/>
                <a:cs typeface="Arial" panose="020B0604020202020204" pitchFamily="34" charset="0"/>
              </a:rPr>
              <a:t>Shepherd well</a:t>
            </a:r>
          </a:p>
        </p:txBody>
      </p:sp>
      <p:grpSp>
        <p:nvGrpSpPr>
          <p:cNvPr id="12" name="Group 11">
            <a:extLst>
              <a:ext uri="{FF2B5EF4-FFF2-40B4-BE49-F238E27FC236}">
                <a16:creationId xmlns:a16="http://schemas.microsoft.com/office/drawing/2014/main" id="{982047B8-4B5E-8F67-489B-F1C3D4A6FA04}"/>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0E70A50B-FEF3-CBBF-A009-424F46BC50E3}"/>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03F4A9EF-2E5D-DFC5-221D-C342E456E580}"/>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115208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9432F-B306-15D2-15D7-F8EA3EFCFE73}"/>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C4FB738-ECD3-AAFA-FFF2-1F918E742DB4}"/>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62F85175-3DBD-FF95-30DF-9928ADB36979}"/>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DDF8ABC1-FC92-7A7D-A333-E141EF00AECD}"/>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9F49C71F-8F50-3740-9BC0-DF1DE9137868}"/>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9879C2D4-42B3-6CE3-EED0-C7DD3E4A26B9}"/>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D6192DEA-46F8-E665-55AF-1D3FB862E00D}"/>
              </a:ext>
            </a:extLst>
          </p:cNvPr>
          <p:cNvSpPr txBox="1"/>
          <p:nvPr/>
        </p:nvSpPr>
        <p:spPr>
          <a:xfrm>
            <a:off x="690671" y="408931"/>
            <a:ext cx="16225730" cy="8756243"/>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Prelude: Rebekah’s Story – Packing for the Journey</a:t>
            </a:r>
          </a:p>
          <a:p>
            <a:pPr>
              <a:spcAft>
                <a:spcPts val="1200"/>
              </a:spcAft>
            </a:pPr>
            <a:r>
              <a:rPr lang="en-US" sz="2800" b="1" dirty="0">
                <a:latin typeface="Arial" panose="020B0604020202020204" pitchFamily="34" charset="0"/>
                <a:cs typeface="Arial" panose="020B0604020202020204" pitchFamily="34" charset="0"/>
              </a:rPr>
              <a:t>Life Interrupted</a:t>
            </a:r>
          </a:p>
          <a:p>
            <a:pPr marL="914400" lvl="1" indent="-4572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Unexpected proposals</a:t>
            </a:r>
          </a:p>
          <a:p>
            <a:pPr marL="914400" lvl="1" indent="-4572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Life-changing decisions</a:t>
            </a:r>
          </a:p>
          <a:p>
            <a:pPr marL="914400" lvl="1" indent="-4572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Faith-filled confidence </a:t>
            </a:r>
          </a:p>
          <a:p>
            <a:pPr marL="914400" lvl="1" indent="-457200">
              <a:spcAft>
                <a:spcPts val="1200"/>
              </a:spcAft>
              <a:buFont typeface="Arial" panose="020B0604020202020204" pitchFamily="34" charset="0"/>
              <a:buChar char="•"/>
            </a:pPr>
            <a:r>
              <a:rPr lang="en-US" sz="2800" dirty="0">
                <a:latin typeface="Arial" panose="020B0604020202020204" pitchFamily="34" charset="0"/>
                <a:cs typeface="Arial" panose="020B0604020202020204" pitchFamily="34" charset="0"/>
              </a:rPr>
              <a:t>Confident preparation for an unknown future</a:t>
            </a:r>
            <a:endParaRPr lang="en-US" sz="3600" dirty="0">
              <a:latin typeface="Arial" panose="020B0604020202020204" pitchFamily="34" charset="0"/>
              <a:cs typeface="Arial" panose="020B0604020202020204" pitchFamily="34" charset="0"/>
            </a:endParaRPr>
          </a:p>
          <a:p>
            <a:pPr marL="914400" lvl="1" indent="-457200">
              <a:spcAft>
                <a:spcPts val="1200"/>
              </a:spcAft>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a:p>
            <a:pPr lvl="1" algn="ctr">
              <a:spcAft>
                <a:spcPts val="1200"/>
              </a:spcAft>
            </a:pPr>
            <a:r>
              <a:rPr lang="en-US" sz="2800" dirty="0">
                <a:latin typeface="Arial" panose="020B0604020202020204" pitchFamily="34" charset="0"/>
                <a:cs typeface="Arial" panose="020B0604020202020204" pitchFamily="34" charset="0"/>
              </a:rPr>
              <a:t>An </a:t>
            </a:r>
            <a:r>
              <a:rPr lang="en-US" sz="2800" b="1" i="1" dirty="0">
                <a:latin typeface="Arial" panose="020B0604020202020204" pitchFamily="34" charset="0"/>
                <a:cs typeface="Arial" panose="020B0604020202020204" pitchFamily="34" charset="0"/>
              </a:rPr>
              <a:t>interruption </a:t>
            </a:r>
            <a:r>
              <a:rPr lang="en-US" sz="2800" dirty="0">
                <a:latin typeface="Arial" panose="020B0604020202020204" pitchFamily="34" charset="0"/>
                <a:cs typeface="Arial" panose="020B0604020202020204" pitchFamily="34" charset="0"/>
              </a:rPr>
              <a:t>may be a </a:t>
            </a:r>
            <a:r>
              <a:rPr lang="en-US" sz="2800" b="1" i="1" dirty="0">
                <a:latin typeface="Arial" panose="020B0604020202020204" pitchFamily="34" charset="0"/>
                <a:cs typeface="Arial" panose="020B0604020202020204" pitchFamily="34" charset="0"/>
              </a:rPr>
              <a:t>divine invitation </a:t>
            </a:r>
            <a:r>
              <a:rPr lang="en-US" sz="2800" dirty="0">
                <a:latin typeface="Arial" panose="020B0604020202020204" pitchFamily="34" charset="0"/>
                <a:cs typeface="Arial" panose="020B0604020202020204" pitchFamily="34" charset="0"/>
              </a:rPr>
              <a:t>to participate in God’s work.</a:t>
            </a:r>
          </a:p>
          <a:p>
            <a:pPr lvl="1" algn="ctr">
              <a:spcAft>
                <a:spcPts val="1200"/>
              </a:spcAft>
            </a:pPr>
            <a:r>
              <a:rPr lang="en-US" sz="2800" dirty="0">
                <a:latin typeface="Arial" panose="020B0604020202020204" pitchFamily="34" charset="0"/>
                <a:cs typeface="Arial" panose="020B0604020202020204" pitchFamily="34" charset="0"/>
              </a:rPr>
              <a:t>Rebekah was God’s answer to Abraham’s servant’s prayer – </a:t>
            </a:r>
          </a:p>
          <a:p>
            <a:pPr lvl="1" algn="ctr">
              <a:spcAft>
                <a:spcPts val="1200"/>
              </a:spcAft>
            </a:pPr>
            <a:r>
              <a:rPr lang="en-US" sz="2800" b="1" i="1" u="sng" dirty="0">
                <a:latin typeface="Arial" panose="020B0604020202020204" pitchFamily="34" charset="0"/>
                <a:cs typeface="Arial" panose="020B0604020202020204" pitchFamily="34" charset="0"/>
              </a:rPr>
              <a:t>You</a:t>
            </a:r>
            <a:r>
              <a:rPr lang="en-US" sz="2800" b="1" i="1" dirty="0">
                <a:latin typeface="Arial" panose="020B0604020202020204" pitchFamily="34" charset="0"/>
                <a:cs typeface="Arial" panose="020B0604020202020204" pitchFamily="34" charset="0"/>
              </a:rPr>
              <a:t> may be God’s answer to </a:t>
            </a:r>
          </a:p>
          <a:p>
            <a:pPr lvl="1" algn="ctr">
              <a:spcAft>
                <a:spcPts val="1200"/>
              </a:spcAft>
            </a:pPr>
            <a:r>
              <a:rPr lang="en-US" sz="2800" b="1" i="1" dirty="0">
                <a:latin typeface="Arial" panose="020B0604020202020204" pitchFamily="34" charset="0"/>
                <a:cs typeface="Arial" panose="020B0604020202020204" pitchFamily="34" charset="0"/>
              </a:rPr>
              <a:t>someone else’s prayer.</a:t>
            </a:r>
          </a:p>
          <a:p>
            <a:pPr lvl="1">
              <a:spcAft>
                <a:spcPts val="1200"/>
              </a:spcAft>
            </a:pPr>
            <a:endParaRPr lang="en-US" sz="3600" dirty="0">
              <a:latin typeface="Arial" panose="020B0604020202020204" pitchFamily="34" charset="0"/>
              <a:cs typeface="Arial" panose="020B0604020202020204" pitchFamily="34" charset="0"/>
            </a:endParaRPr>
          </a:p>
          <a:p>
            <a:pPr marL="914400" lvl="1" indent="-457200">
              <a:spcAft>
                <a:spcPts val="1200"/>
              </a:spcAft>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19184265-A6D4-1F3F-2D99-0F1A6589DC62}"/>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62268CFA-A1B5-4148-B98E-6B86A36910B8}"/>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E38E6E5E-FD13-E730-5BB2-244C4068F235}"/>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3654695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25EDF1-65C6-2EDB-C880-60CEEE53C0F9}"/>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13BF27A2-FAB5-247E-E5B9-DAD2DF94C3DE}"/>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6B36738B-34A5-D149-EB5D-030591CF7692}"/>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274D8731-57F2-1483-C0D8-0D053E82EC6D}"/>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323BA2CB-65BD-FB2D-5C31-9DFEA95690B7}"/>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75D16EF9-606A-EB8D-B98B-FCB1E6030B43}"/>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68B72B8F-C5B7-B64C-00D8-9C695D1BA8DB}"/>
              </a:ext>
            </a:extLst>
          </p:cNvPr>
          <p:cNvSpPr txBox="1"/>
          <p:nvPr/>
        </p:nvSpPr>
        <p:spPr>
          <a:xfrm>
            <a:off x="690671" y="408931"/>
            <a:ext cx="16225730" cy="7465121"/>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800"/>
              </a:spcAft>
            </a:pPr>
            <a:r>
              <a:rPr lang="en-US" sz="3400" b="1" i="1" dirty="0">
                <a:solidFill>
                  <a:srgbClr val="C00000"/>
                </a:solidFill>
                <a:latin typeface="Arial" panose="020B0604020202020204" pitchFamily="34" charset="0"/>
                <a:cs typeface="Arial" panose="020B0604020202020204" pitchFamily="34" charset="0"/>
              </a:rPr>
              <a:t>Introduction to 2 Peter – </a:t>
            </a:r>
            <a:r>
              <a:rPr lang="en-US" sz="34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Strange Landscape </a:t>
            </a:r>
            <a:endParaRPr lang="en-US" sz="3400" i="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15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AUTHOR.  </a:t>
            </a:r>
            <a:r>
              <a:rPr lang="en-US" sz="2800" kern="100" dirty="0">
                <a:latin typeface="Arial" panose="020B0604020202020204" pitchFamily="34" charset="0"/>
                <a:ea typeface="Aptos" panose="020B0004020202020204" pitchFamily="34" charset="0"/>
                <a:cs typeface="Arial" panose="020B0604020202020204" pitchFamily="34" charset="0"/>
              </a:rPr>
              <a:t>The Apostle Peter</a:t>
            </a:r>
            <a:endParaRPr lang="en-US" sz="2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15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AUDIENCE. </a:t>
            </a:r>
            <a:r>
              <a:rPr lang="en-US" sz="2800" kern="100" dirty="0">
                <a:effectLst/>
                <a:latin typeface="Arial" panose="020B0604020202020204" pitchFamily="34" charset="0"/>
                <a:ea typeface="Aptos" panose="020B0004020202020204" pitchFamily="34" charset="0"/>
                <a:cs typeface="Arial" panose="020B0604020202020204" pitchFamily="34" charset="0"/>
              </a:rPr>
              <a:t>Gentile and Jewish believers in Pontus, Galatia, Cappadocia, western Asian Minor, and Bithynia – all part of the Roman Empire. (Modern-day Turkey.)</a:t>
            </a:r>
          </a:p>
          <a:p>
            <a:pPr marL="0" marR="0">
              <a:lnSpc>
                <a:spcPct val="115000"/>
              </a:lnSpc>
              <a:spcAft>
                <a:spcPts val="1500"/>
              </a:spcAft>
            </a:pPr>
            <a:r>
              <a:rPr lang="en-US" sz="2800" b="1" kern="100" dirty="0">
                <a:effectLst/>
                <a:latin typeface="Arial" panose="020B0604020202020204" pitchFamily="34" charset="0"/>
                <a:ea typeface="Aptos" panose="020B0004020202020204" pitchFamily="34" charset="0"/>
                <a:cs typeface="Arial" panose="020B0604020202020204" pitchFamily="34" charset="0"/>
              </a:rPr>
              <a:t>SETTING. </a:t>
            </a:r>
          </a:p>
          <a:p>
            <a:pPr marL="571500" marR="0" indent="-571500">
              <a:lnSpc>
                <a:spcPct val="115000"/>
              </a:lnSpc>
              <a:spcAft>
                <a:spcPts val="1500"/>
              </a:spcAft>
              <a:buFont typeface="Arial" panose="020B0604020202020204" pitchFamily="34" charset="0"/>
              <a:buChar char="•"/>
            </a:pPr>
            <a:r>
              <a:rPr lang="en-US" sz="2800" kern="100" dirty="0">
                <a:effectLst/>
                <a:latin typeface="Arial" panose="020B0604020202020204" pitchFamily="34" charset="0"/>
                <a:ea typeface="Aptos" panose="020B0004020202020204" pitchFamily="34" charset="0"/>
                <a:cs typeface="Arial" panose="020B0604020202020204" pitchFamily="34" charset="0"/>
              </a:rPr>
              <a:t>Approximately 64-67 A.D. shortly before Peter’s execution</a:t>
            </a:r>
          </a:p>
          <a:p>
            <a:pPr marL="571500" marR="0" indent="-571500">
              <a:lnSpc>
                <a:spcPct val="115000"/>
              </a:lnSpc>
              <a:spcAft>
                <a:spcPts val="1500"/>
              </a:spcAft>
              <a:buFont typeface="Arial" panose="020B0604020202020204" pitchFamily="34" charset="0"/>
              <a:buChar char="•"/>
            </a:pPr>
            <a:r>
              <a:rPr lang="en-US" sz="2800" kern="100" dirty="0">
                <a:latin typeface="Arial" panose="020B0604020202020204" pitchFamily="34" charset="0"/>
                <a:cs typeface="Arial" panose="020B0604020202020204" pitchFamily="34" charset="0"/>
              </a:rPr>
              <a:t>The culture was hostile towards Christians and about to get worse</a:t>
            </a:r>
          </a:p>
          <a:p>
            <a:pPr marL="571500" marR="0" indent="-571500">
              <a:lnSpc>
                <a:spcPct val="115000"/>
              </a:lnSpc>
              <a:spcAft>
                <a:spcPts val="1500"/>
              </a:spcAft>
              <a:buFont typeface="Arial" panose="020B0604020202020204" pitchFamily="34" charset="0"/>
              <a:buChar char="•"/>
            </a:pPr>
            <a:r>
              <a:rPr lang="en-US" sz="2800" kern="100" dirty="0">
                <a:latin typeface="Arial" panose="020B0604020202020204" pitchFamily="34" charset="0"/>
                <a:cs typeface="Arial" panose="020B0604020202020204" pitchFamily="34" charset="0"/>
              </a:rPr>
              <a:t>Nero was the ruler of the Roman Empire (A.D. 54-68)</a:t>
            </a:r>
          </a:p>
          <a:p>
            <a:pPr marR="0">
              <a:lnSpc>
                <a:spcPct val="115000"/>
              </a:lnSpc>
              <a:spcAft>
                <a:spcPts val="1500"/>
              </a:spcAft>
            </a:pPr>
            <a:r>
              <a:rPr lang="en-US" sz="2800" b="1" kern="100" dirty="0">
                <a:latin typeface="Arial" panose="020B0604020202020204" pitchFamily="34" charset="0"/>
                <a:cs typeface="Arial" panose="020B0604020202020204" pitchFamily="34" charset="0"/>
              </a:rPr>
              <a:t>THEME. </a:t>
            </a:r>
            <a:r>
              <a:rPr lang="en-US" sz="2800" kern="100" dirty="0">
                <a:latin typeface="Arial" panose="020B0604020202020204" pitchFamily="34" charset="0"/>
                <a:cs typeface="Arial" panose="020B0604020202020204" pitchFamily="34" charset="0"/>
              </a:rPr>
              <a:t>Grace transforms, equips, and empowers the Believer</a:t>
            </a:r>
            <a:endParaRPr lang="en-US" sz="2800" b="1" dirty="0">
              <a:latin typeface="Arial" panose="020B0604020202020204" pitchFamily="34" charset="0"/>
              <a:cs typeface="Arial" panose="020B0604020202020204" pitchFamily="34" charset="0"/>
            </a:endParaRPr>
          </a:p>
          <a:p>
            <a:pPr marL="1371600" lvl="2" indent="-457200">
              <a:spcAft>
                <a:spcPts val="1200"/>
              </a:spcAft>
              <a:buFont typeface="Arial" panose="020B0604020202020204" pitchFamily="34" charset="0"/>
              <a:buChar char="•"/>
            </a:pPr>
            <a:endParaRPr lang="en-US" sz="2800" i="1" kern="100" dirty="0">
              <a:latin typeface="Arial" panose="020B0604020202020204" pitchFamily="34" charset="0"/>
              <a:ea typeface="Aptos" panose="020B00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101F5F04-3D8F-9462-5BB2-B28F5C916B4E}"/>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D234CD26-D446-E8E6-830A-7E30B4593D95}"/>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FDA640FB-4215-FBB5-D339-B33CD208CD36}"/>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3640274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CE897-E1E7-E262-0D21-7D4955987BB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35CCB867-5F2E-9E84-32F0-B4CBD0367695}"/>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075BFD6A-563E-A011-779D-2C1E17E17106}"/>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DB49B1F8-A887-D4B3-D120-F7AC5597B015}"/>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F8078643-0CD1-1BC0-88C0-D8ABF291523C}"/>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2C80597C-3957-56BA-CE96-0EA9298F4002}"/>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80B87E95-8528-7EA6-28CE-D8B1C9B41346}"/>
              </a:ext>
            </a:extLst>
          </p:cNvPr>
          <p:cNvSpPr txBox="1"/>
          <p:nvPr/>
        </p:nvSpPr>
        <p:spPr>
          <a:xfrm>
            <a:off x="690671" y="408931"/>
            <a:ext cx="16225730" cy="8817799"/>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Greetings Strangers – 2 Peter 1:1-2</a:t>
            </a:r>
          </a:p>
          <a:p>
            <a:pPr>
              <a:spcAft>
                <a:spcPts val="12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a:t>
            </a:r>
            <a:r>
              <a:rPr lang="en-US" sz="3200" i="1" kern="100" dirty="0">
                <a:effectLst/>
                <a:latin typeface="Arial" panose="020B0604020202020204" pitchFamily="34" charset="0"/>
                <a:ea typeface="Aptos" panose="020B0004020202020204" pitchFamily="34" charset="0"/>
                <a:cs typeface="Arial" panose="020B0604020202020204" pitchFamily="34" charset="0"/>
              </a:rPr>
              <a:t> Simeon Peter, a servant and apostle of Jesus Christ, To those who have obtained a faith of equal standing with ours by the righteousness of our God and Savior Jesus Christ: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a:t>
            </a:r>
            <a:r>
              <a:rPr lang="en-US" sz="3200" i="1" kern="100" dirty="0">
                <a:effectLst/>
                <a:latin typeface="Arial" panose="020B0604020202020204" pitchFamily="34" charset="0"/>
                <a:ea typeface="Aptos" panose="020B0004020202020204" pitchFamily="34" charset="0"/>
                <a:cs typeface="Arial" panose="020B0604020202020204" pitchFamily="34" charset="0"/>
              </a:rPr>
              <a:t> May </a:t>
            </a:r>
            <a:r>
              <a:rPr lang="en-US" sz="3200" b="1" i="1" kern="100" dirty="0">
                <a:effectLst/>
                <a:latin typeface="Arial" panose="020B0604020202020204" pitchFamily="34" charset="0"/>
                <a:ea typeface="Aptos" panose="020B0004020202020204" pitchFamily="34" charset="0"/>
                <a:cs typeface="Arial" panose="020B0604020202020204" pitchFamily="34" charset="0"/>
              </a:rPr>
              <a:t>grace and peace be multiplied </a:t>
            </a:r>
            <a:r>
              <a:rPr lang="en-US" sz="3200" i="1" kern="100" dirty="0">
                <a:effectLst/>
                <a:latin typeface="Arial" panose="020B0604020202020204" pitchFamily="34" charset="0"/>
                <a:ea typeface="Aptos" panose="020B0004020202020204" pitchFamily="34" charset="0"/>
                <a:cs typeface="Arial" panose="020B0604020202020204" pitchFamily="34" charset="0"/>
              </a:rPr>
              <a:t>to you in the knowledge of God and of Jesus our Lord.”</a:t>
            </a:r>
            <a:endParaRPr lang="en-US" sz="3200" i="1" kern="100" dirty="0">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600" b="1" kern="100" dirty="0">
                <a:solidFill>
                  <a:srgbClr val="C00000"/>
                </a:solidFill>
                <a:latin typeface="Arial" panose="020B0604020202020204" pitchFamily="34" charset="0"/>
                <a:ea typeface="Aptos" panose="020B0004020202020204" pitchFamily="34" charset="0"/>
                <a:cs typeface="Arial" panose="020B0604020202020204" pitchFamily="34" charset="0"/>
              </a:rPr>
              <a:t>Simeon or Simon </a:t>
            </a:r>
            <a:r>
              <a:rPr lang="en-US" sz="3200" kern="100" dirty="0">
                <a:latin typeface="Arial" panose="020B0604020202020204" pitchFamily="34" charset="0"/>
                <a:ea typeface="Aptos" panose="020B0004020202020204" pitchFamily="34" charset="0"/>
                <a:cs typeface="Arial" panose="020B0604020202020204" pitchFamily="34" charset="0"/>
              </a:rPr>
              <a:t>(hearing/listening)</a:t>
            </a:r>
          </a:p>
          <a:p>
            <a:pPr algn="ctr">
              <a:spcAft>
                <a:spcPts val="1200"/>
              </a:spcAft>
            </a:pPr>
            <a:r>
              <a:rPr lang="en-US" sz="3200" kern="100" dirty="0">
                <a:latin typeface="Arial" panose="020B0604020202020204" pitchFamily="34" charset="0"/>
                <a:ea typeface="Aptos" panose="020B0004020202020204" pitchFamily="34" charset="0"/>
                <a:cs typeface="Arial" panose="020B0604020202020204" pitchFamily="34" charset="0"/>
              </a:rPr>
              <a:t>Jewish given name – the name of the fisherman</a:t>
            </a:r>
          </a:p>
          <a:p>
            <a:pPr algn="ctr">
              <a:spcAft>
                <a:spcPts val="1200"/>
              </a:spcAft>
            </a:pPr>
            <a:endParaRPr lang="en-US" sz="800" b="1" kern="100" dirty="0">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600" b="1" kern="100" dirty="0">
                <a:solidFill>
                  <a:srgbClr val="C00000"/>
                </a:solidFill>
                <a:latin typeface="Arial" panose="020B0604020202020204" pitchFamily="34" charset="0"/>
                <a:ea typeface="Aptos" panose="020B0004020202020204" pitchFamily="34" charset="0"/>
                <a:cs typeface="Arial" panose="020B0604020202020204" pitchFamily="34" charset="0"/>
              </a:rPr>
              <a:t>Peter</a:t>
            </a:r>
            <a:r>
              <a:rPr lang="en-US" sz="3200" kern="100" dirty="0">
                <a:latin typeface="Arial" panose="020B0604020202020204" pitchFamily="34" charset="0"/>
                <a:ea typeface="Aptos" panose="020B0004020202020204" pitchFamily="34" charset="0"/>
                <a:cs typeface="Arial" panose="020B0604020202020204" pitchFamily="34" charset="0"/>
              </a:rPr>
              <a:t> (rock)</a:t>
            </a:r>
          </a:p>
          <a:p>
            <a:pPr algn="ctr">
              <a:spcAft>
                <a:spcPts val="1200"/>
              </a:spcAft>
            </a:pPr>
            <a:r>
              <a:rPr lang="en-US" sz="3200" kern="100" dirty="0">
                <a:latin typeface="Arial" panose="020B0604020202020204" pitchFamily="34" charset="0"/>
                <a:ea typeface="Aptos" panose="020B0004020202020204" pitchFamily="34" charset="0"/>
                <a:cs typeface="Arial" panose="020B0604020202020204" pitchFamily="34" charset="0"/>
              </a:rPr>
              <a:t>Greek name given by Jesus – </a:t>
            </a:r>
          </a:p>
          <a:p>
            <a:pPr algn="ctr">
              <a:spcAft>
                <a:spcPts val="1200"/>
              </a:spcAft>
            </a:pPr>
            <a:r>
              <a:rPr lang="en-US" sz="3200" kern="100" dirty="0">
                <a:latin typeface="Arial" panose="020B0604020202020204" pitchFamily="34" charset="0"/>
                <a:ea typeface="Aptos" panose="020B0004020202020204" pitchFamily="34" charset="0"/>
                <a:cs typeface="Arial" panose="020B0604020202020204" pitchFamily="34" charset="0"/>
              </a:rPr>
              <a:t>the name of the Apostle of Christ </a:t>
            </a:r>
          </a:p>
          <a:p>
            <a:pPr algn="ctr">
              <a:spcAft>
                <a:spcPts val="1200"/>
              </a:spcAft>
            </a:pPr>
            <a:endParaRPr lang="en-US" sz="800" kern="100" dirty="0">
              <a:latin typeface="Arial" panose="020B0604020202020204" pitchFamily="34" charset="0"/>
              <a:ea typeface="Aptos" panose="020B0004020202020204" pitchFamily="34" charset="0"/>
              <a:cs typeface="Arial" panose="020B0604020202020204" pitchFamily="34" charset="0"/>
            </a:endParaRPr>
          </a:p>
          <a:p>
            <a:pP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EQUAL STANDING:</a:t>
            </a:r>
          </a:p>
          <a:p>
            <a:pPr>
              <a:spcAft>
                <a:spcPts val="1200"/>
              </a:spcAft>
            </a:pPr>
            <a:r>
              <a:rPr lang="en-US" sz="3200" kern="100" dirty="0">
                <a:solidFill>
                  <a:srgbClr val="C00000"/>
                </a:solidFill>
                <a:latin typeface="Arial" panose="020B0604020202020204" pitchFamily="34" charset="0"/>
                <a:ea typeface="Aptos" panose="020B0004020202020204" pitchFamily="34" charset="0"/>
                <a:cs typeface="Arial" panose="020B0604020202020204" pitchFamily="34" charset="0"/>
              </a:rPr>
              <a:t>From Who you </a:t>
            </a:r>
            <a:r>
              <a:rPr lang="en-US" sz="3200" b="1" kern="100" dirty="0">
                <a:solidFill>
                  <a:srgbClr val="C00000"/>
                </a:solidFill>
                <a:latin typeface="Arial" panose="020B0604020202020204" pitchFamily="34" charset="0"/>
                <a:ea typeface="Aptos" panose="020B0004020202020204" pitchFamily="34" charset="0"/>
                <a:cs typeface="Arial" panose="020B0604020202020204" pitchFamily="34" charset="0"/>
              </a:rPr>
              <a:t>WERE</a:t>
            </a:r>
            <a:r>
              <a:rPr lang="en-US" sz="3200" kern="100" dirty="0">
                <a:solidFill>
                  <a:srgbClr val="C00000"/>
                </a:solidFill>
                <a:latin typeface="Arial" panose="020B0604020202020204" pitchFamily="34" charset="0"/>
                <a:ea typeface="Aptos" panose="020B0004020202020204" pitchFamily="34" charset="0"/>
                <a:cs typeface="Arial" panose="020B0604020202020204" pitchFamily="34" charset="0"/>
              </a:rPr>
              <a:t> to Who you </a:t>
            </a:r>
            <a:r>
              <a:rPr lang="en-US" sz="3200" b="1" kern="100" dirty="0">
                <a:solidFill>
                  <a:srgbClr val="C00000"/>
                </a:solidFill>
                <a:latin typeface="Arial" panose="020B0604020202020204" pitchFamily="34" charset="0"/>
                <a:ea typeface="Aptos" panose="020B0004020202020204" pitchFamily="34" charset="0"/>
                <a:cs typeface="Arial" panose="020B0604020202020204" pitchFamily="34" charset="0"/>
              </a:rPr>
              <a:t>ARE NOW </a:t>
            </a: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in Christ Jesus</a:t>
            </a:r>
            <a:endParaRPr lang="en-US" sz="3200" b="1" i="1" kern="100" dirty="0">
              <a:latin typeface="Arial" panose="020B0604020202020204" pitchFamily="34" charset="0"/>
              <a:ea typeface="Aptos" panose="020B00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12E4ACBA-081F-C8C9-4B19-3620309591A6}"/>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4635540D-6E9A-27DB-4380-02D979281906}"/>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D43CED74-A5C2-E22E-D5F6-90988E55BBF5}"/>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
        <p:nvSpPr>
          <p:cNvPr id="7" name="Arrow: Circular 6">
            <a:extLst>
              <a:ext uri="{FF2B5EF4-FFF2-40B4-BE49-F238E27FC236}">
                <a16:creationId xmlns:a16="http://schemas.microsoft.com/office/drawing/2014/main" id="{0D31F94B-D2C6-04A6-23F3-A4AA1085EFD2}"/>
              </a:ext>
            </a:extLst>
          </p:cNvPr>
          <p:cNvSpPr/>
          <p:nvPr/>
        </p:nvSpPr>
        <p:spPr>
          <a:xfrm rot="15504980" flipH="1">
            <a:off x="3290975" y="3792710"/>
            <a:ext cx="2320987" cy="3076560"/>
          </a:xfrm>
          <a:prstGeom prst="circularArrow">
            <a:avLst>
              <a:gd name="adj1" fmla="val 12500"/>
              <a:gd name="adj2" fmla="val 1142319"/>
              <a:gd name="adj3" fmla="val 20457681"/>
              <a:gd name="adj4" fmla="val 10173424"/>
              <a:gd name="adj5" fmla="val 12500"/>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4941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4A60D-BEAE-CFD2-DCB1-A63B848B20D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AA210467-DAA9-30B9-C3A5-9E5D35794E19}"/>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A26A1C51-A140-1336-FC6C-3D8C60985507}"/>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BADB380F-04C4-4F4B-7379-DD3C376C2003}"/>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2C571471-2852-72DC-2994-AFCEB0B9C49F}"/>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C90DA79E-5BE0-9CF4-C129-A056D21AE21B}"/>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07240CCE-5856-780D-6306-AD4D4DFCE9F9}"/>
              </a:ext>
            </a:extLst>
          </p:cNvPr>
          <p:cNvSpPr txBox="1"/>
          <p:nvPr/>
        </p:nvSpPr>
        <p:spPr>
          <a:xfrm>
            <a:off x="690671" y="408931"/>
            <a:ext cx="16225730" cy="8787021"/>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Packed, Poised, and Positioned – 2 Peter 1:3-4</a:t>
            </a:r>
          </a:p>
          <a:p>
            <a:pPr>
              <a:spcAft>
                <a:spcPts val="12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3</a:t>
            </a:r>
            <a:r>
              <a:rPr lang="en-US" sz="3200" i="1" kern="100" dirty="0">
                <a:effectLst/>
                <a:latin typeface="Arial" panose="020B0604020202020204" pitchFamily="34" charset="0"/>
                <a:ea typeface="Aptos" panose="020B0004020202020204" pitchFamily="34" charset="0"/>
                <a:cs typeface="Arial" panose="020B0604020202020204" pitchFamily="34" charset="0"/>
              </a:rPr>
              <a:t>His divine power has granted to us all things that pertain to life and godliness, through the knowledge of him who called us to his own glory and excellence,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4</a:t>
            </a:r>
            <a:r>
              <a:rPr lang="en-US" sz="3200" i="1" kern="100" dirty="0">
                <a:effectLst/>
                <a:latin typeface="Arial" panose="020B0604020202020204" pitchFamily="34" charset="0"/>
                <a:ea typeface="Aptos" panose="020B0004020202020204" pitchFamily="34" charset="0"/>
                <a:cs typeface="Arial" panose="020B0604020202020204" pitchFamily="34" charset="0"/>
              </a:rPr>
              <a:t> by which he has granted to us his precious and very great promises, so that through them you may become partakers of the divine nature, having escaped from the corruption that is in the world because of sinful desire.</a:t>
            </a:r>
          </a:p>
          <a:p>
            <a:pPr>
              <a:spcAft>
                <a:spcPts val="1200"/>
              </a:spcAft>
            </a:pPr>
            <a:endParaRPr lang="en-US" i="1" kern="100" dirty="0">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HE knows what we need for our sojourn in this strange land.</a:t>
            </a:r>
          </a:p>
          <a:p>
            <a:pPr algn="ct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HE provides ALL THINGS needed</a:t>
            </a:r>
          </a:p>
          <a:p>
            <a:pPr algn="ct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WHEN it is needed!</a:t>
            </a:r>
          </a:p>
          <a:p>
            <a:pPr algn="ctr">
              <a:spcAft>
                <a:spcPts val="1200"/>
              </a:spcAft>
            </a:pPr>
            <a:endParaRPr lang="en-US" sz="1400" b="1"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Our responsibility – </a:t>
            </a:r>
          </a:p>
          <a:p>
            <a:pPr algn="ct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KNOW HIM</a:t>
            </a:r>
          </a:p>
          <a:p>
            <a:pPr algn="ctr">
              <a:spcAft>
                <a:spcPts val="12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TRUST HIS PROMISES</a:t>
            </a:r>
          </a:p>
        </p:txBody>
      </p:sp>
      <p:grpSp>
        <p:nvGrpSpPr>
          <p:cNvPr id="12" name="Group 11">
            <a:extLst>
              <a:ext uri="{FF2B5EF4-FFF2-40B4-BE49-F238E27FC236}">
                <a16:creationId xmlns:a16="http://schemas.microsoft.com/office/drawing/2014/main" id="{A8CDD8D2-1A2A-5A5C-54B8-25C73277EFD9}"/>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C97511F4-4435-8560-66BE-3F56CD53DA1C}"/>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6D3D0A6A-41FD-0E07-BC95-2E4F148E4B47}"/>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3465137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61B916-B656-698E-A449-F07FD3011EC3}"/>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8048FE7-95F5-F8A2-5A60-CF2CD3425D6B}"/>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22372847-A946-FEC4-F197-785611B056BD}"/>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7F7BEF9A-DFFB-9118-EA2B-55D92DB48A4A}"/>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72461D05-8642-B3DC-927A-E276D21221D5}"/>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0FFC07F6-9885-F7E4-98CE-74EA6CA51292}"/>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15B2BECC-D53F-FD88-7486-88CD2A5ECE03}"/>
              </a:ext>
            </a:extLst>
          </p:cNvPr>
          <p:cNvSpPr txBox="1"/>
          <p:nvPr/>
        </p:nvSpPr>
        <p:spPr>
          <a:xfrm>
            <a:off x="690671" y="408931"/>
            <a:ext cx="16225730" cy="6874702"/>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Packed, Poised, and Positioned – 2 Peter 1:5-9</a:t>
            </a:r>
          </a:p>
          <a:p>
            <a:pPr marL="0" marR="0">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5</a:t>
            </a:r>
            <a:r>
              <a:rPr lang="en-US" sz="3200" i="1" kern="100" dirty="0">
                <a:effectLst/>
                <a:latin typeface="Arial" panose="020B0604020202020204" pitchFamily="34" charset="0"/>
                <a:ea typeface="Aptos" panose="020B0004020202020204" pitchFamily="34" charset="0"/>
                <a:cs typeface="Arial" panose="020B0604020202020204" pitchFamily="34" charset="0"/>
              </a:rPr>
              <a:t> For this very reason, make every effort to supplement your faith with virtue, and virtue with knowledge,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6</a:t>
            </a:r>
            <a:r>
              <a:rPr lang="en-US" sz="3200" i="1" kern="100" dirty="0">
                <a:effectLst/>
                <a:latin typeface="Arial" panose="020B0604020202020204" pitchFamily="34" charset="0"/>
                <a:ea typeface="Aptos" panose="020B0004020202020204" pitchFamily="34" charset="0"/>
                <a:cs typeface="Arial" panose="020B0604020202020204" pitchFamily="34" charset="0"/>
              </a:rPr>
              <a:t> and knowledge with self-control, and self-control with steadfastness, and steadfastness with godliness,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7</a:t>
            </a:r>
            <a:r>
              <a:rPr lang="en-US" sz="3200" i="1" kern="100" dirty="0">
                <a:effectLst/>
                <a:latin typeface="Arial" panose="020B0604020202020204" pitchFamily="34" charset="0"/>
                <a:ea typeface="Aptos" panose="020B0004020202020204" pitchFamily="34" charset="0"/>
                <a:cs typeface="Arial" panose="020B0604020202020204" pitchFamily="34" charset="0"/>
              </a:rPr>
              <a:t> and godliness with brotherly affection, and brotherly affection with love.</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8</a:t>
            </a:r>
            <a:r>
              <a:rPr lang="en-US" sz="3200" i="1" kern="100" dirty="0">
                <a:effectLst/>
                <a:latin typeface="Arial" panose="020B0604020202020204" pitchFamily="34" charset="0"/>
                <a:ea typeface="Aptos" panose="020B0004020202020204" pitchFamily="34" charset="0"/>
                <a:cs typeface="Arial" panose="020B0604020202020204" pitchFamily="34" charset="0"/>
              </a:rPr>
              <a:t> For if these qualities are yours and are increasing, they keep you from being ineffective or unfruitful in the knowledge of our Lord Jesus Christ.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9</a:t>
            </a:r>
            <a:r>
              <a:rPr lang="en-US" sz="3200" i="1" kern="100" dirty="0">
                <a:effectLst/>
                <a:latin typeface="Arial" panose="020B0604020202020204" pitchFamily="34" charset="0"/>
                <a:ea typeface="Aptos" panose="020B0004020202020204" pitchFamily="34" charset="0"/>
                <a:cs typeface="Arial" panose="020B0604020202020204" pitchFamily="34" charset="0"/>
              </a:rPr>
              <a:t> For whoever lacks these qualities is so nearsighted that he is blind, having forgotten that he was cleansed from his former sins.</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4513971A-F5F5-54AA-74BF-298F8A80521C}"/>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BD871890-9865-B566-7C95-E49C9A150646}"/>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F4820DD6-CE0F-A12C-7D99-A779ADC74044}"/>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3453717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84EC67-DD5D-976F-43BC-FD81BBEBC30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B5C8EDA5-C565-A37C-264E-818D92E01CDF}"/>
              </a:ext>
            </a:extLst>
          </p:cNvPr>
          <p:cNvGrpSpPr/>
          <p:nvPr/>
        </p:nvGrpSpPr>
        <p:grpSpPr>
          <a:xfrm>
            <a:off x="-20604" y="-102286"/>
            <a:ext cx="4248965" cy="10389286"/>
            <a:chOff x="-16303" y="-38100"/>
            <a:chExt cx="3341617" cy="3869871"/>
          </a:xfrm>
        </p:grpSpPr>
        <p:sp>
          <p:nvSpPr>
            <p:cNvPr id="3" name="Freeform 3">
              <a:extLst>
                <a:ext uri="{FF2B5EF4-FFF2-40B4-BE49-F238E27FC236}">
                  <a16:creationId xmlns:a16="http://schemas.microsoft.com/office/drawing/2014/main" id="{7110EDF5-0E96-41F4-6C9C-43403AA80D40}"/>
                </a:ext>
              </a:extLst>
            </p:cNvPr>
            <p:cNvSpPr/>
            <p:nvPr/>
          </p:nvSpPr>
          <p:spPr>
            <a:xfrm>
              <a:off x="-16303" y="-1"/>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dirty="0"/>
            </a:p>
          </p:txBody>
        </p:sp>
        <p:sp>
          <p:nvSpPr>
            <p:cNvPr id="4" name="TextBox 4">
              <a:extLst>
                <a:ext uri="{FF2B5EF4-FFF2-40B4-BE49-F238E27FC236}">
                  <a16:creationId xmlns:a16="http://schemas.microsoft.com/office/drawing/2014/main" id="{1D1A1486-4428-A7BC-5027-561495C5E3C1}"/>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8FFD2F64-B645-59B0-6B0C-A8235D76589D}"/>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A8BB519D-5E41-0834-E49B-AAA359DB4697}"/>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CBE971A1-174A-ABA9-2EDD-A43ECE824217}"/>
              </a:ext>
            </a:extLst>
          </p:cNvPr>
          <p:cNvSpPr txBox="1"/>
          <p:nvPr/>
        </p:nvSpPr>
        <p:spPr>
          <a:xfrm>
            <a:off x="690670" y="408931"/>
            <a:ext cx="16225731" cy="1492716"/>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2 Peter 1:5-9 – QUESTION 4 (page 75)</a:t>
            </a:r>
          </a:p>
        </p:txBody>
      </p:sp>
      <p:grpSp>
        <p:nvGrpSpPr>
          <p:cNvPr id="12" name="Group 11">
            <a:extLst>
              <a:ext uri="{FF2B5EF4-FFF2-40B4-BE49-F238E27FC236}">
                <a16:creationId xmlns:a16="http://schemas.microsoft.com/office/drawing/2014/main" id="{6397E628-252F-F521-01FB-757D70F97919}"/>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7CB498E4-87A3-7B38-B681-22045B20B193}"/>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AAC642E7-009F-9C62-AD99-6BB876D2AD76}"/>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grpSp>
        <p:nvGrpSpPr>
          <p:cNvPr id="99" name="Group 98">
            <a:extLst>
              <a:ext uri="{FF2B5EF4-FFF2-40B4-BE49-F238E27FC236}">
                <a16:creationId xmlns:a16="http://schemas.microsoft.com/office/drawing/2014/main" id="{A25173F3-F991-C2FB-8290-178A7342539D}"/>
              </a:ext>
            </a:extLst>
          </p:cNvPr>
          <p:cNvGrpSpPr/>
          <p:nvPr/>
        </p:nvGrpSpPr>
        <p:grpSpPr>
          <a:xfrm>
            <a:off x="423802" y="1608545"/>
            <a:ext cx="17608408" cy="7268533"/>
            <a:chOff x="413122" y="1945057"/>
            <a:chExt cx="17608408" cy="7268533"/>
          </a:xfrm>
        </p:grpSpPr>
        <p:sp>
          <p:nvSpPr>
            <p:cNvPr id="11" name="Arrow: Right 10">
              <a:extLst>
                <a:ext uri="{FF2B5EF4-FFF2-40B4-BE49-F238E27FC236}">
                  <a16:creationId xmlns:a16="http://schemas.microsoft.com/office/drawing/2014/main" id="{6C977365-86E2-CD8A-EB9C-8A09A78BFEC4}"/>
                </a:ext>
              </a:extLst>
            </p:cNvPr>
            <p:cNvSpPr/>
            <p:nvPr/>
          </p:nvSpPr>
          <p:spPr>
            <a:xfrm rot="20868134">
              <a:off x="413122" y="4734714"/>
              <a:ext cx="17357779" cy="264426"/>
            </a:xfrm>
            <a:prstGeom prst="rightArrow">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5" name="Group 14">
              <a:extLst>
                <a:ext uri="{FF2B5EF4-FFF2-40B4-BE49-F238E27FC236}">
                  <a16:creationId xmlns:a16="http://schemas.microsoft.com/office/drawing/2014/main" id="{AE1AF61E-AF67-B16C-C9C1-08821A956FD0}"/>
                </a:ext>
              </a:extLst>
            </p:cNvPr>
            <p:cNvGrpSpPr/>
            <p:nvPr/>
          </p:nvGrpSpPr>
          <p:grpSpPr>
            <a:xfrm>
              <a:off x="572718" y="1945057"/>
              <a:ext cx="17448812" cy="7268533"/>
              <a:chOff x="-107484" y="-1051"/>
              <a:chExt cx="4839803" cy="2497668"/>
            </a:xfrm>
          </p:grpSpPr>
          <p:grpSp>
            <p:nvGrpSpPr>
              <p:cNvPr id="16" name="Group 15">
                <a:extLst>
                  <a:ext uri="{FF2B5EF4-FFF2-40B4-BE49-F238E27FC236}">
                    <a16:creationId xmlns:a16="http://schemas.microsoft.com/office/drawing/2014/main" id="{8B9C43DA-227A-9924-4FBF-2B4BAFD4823C}"/>
                  </a:ext>
                </a:extLst>
              </p:cNvPr>
              <p:cNvGrpSpPr/>
              <p:nvPr/>
            </p:nvGrpSpPr>
            <p:grpSpPr>
              <a:xfrm>
                <a:off x="95848" y="-1051"/>
                <a:ext cx="4533699" cy="1470755"/>
                <a:chOff x="0" y="-1051"/>
                <a:chExt cx="4533699" cy="1470755"/>
              </a:xfrm>
            </p:grpSpPr>
            <p:grpSp>
              <p:nvGrpSpPr>
                <p:cNvPr id="28" name="Group 27">
                  <a:extLst>
                    <a:ext uri="{FF2B5EF4-FFF2-40B4-BE49-F238E27FC236}">
                      <a16:creationId xmlns:a16="http://schemas.microsoft.com/office/drawing/2014/main" id="{7AF53728-133A-0A92-BEED-950BE38923C2}"/>
                    </a:ext>
                  </a:extLst>
                </p:cNvPr>
                <p:cNvGrpSpPr/>
                <p:nvPr/>
              </p:nvGrpSpPr>
              <p:grpSpPr>
                <a:xfrm>
                  <a:off x="0" y="181922"/>
                  <a:ext cx="4533699" cy="1287782"/>
                  <a:chOff x="0" y="0"/>
                  <a:chExt cx="3806010" cy="1287821"/>
                </a:xfrm>
              </p:grpSpPr>
              <p:grpSp>
                <p:nvGrpSpPr>
                  <p:cNvPr id="38" name="Group 37">
                    <a:extLst>
                      <a:ext uri="{FF2B5EF4-FFF2-40B4-BE49-F238E27FC236}">
                        <a16:creationId xmlns:a16="http://schemas.microsoft.com/office/drawing/2014/main" id="{757A9FE0-C1E1-4CA8-8072-386A2AD8B556}"/>
                      </a:ext>
                    </a:extLst>
                  </p:cNvPr>
                  <p:cNvGrpSpPr/>
                  <p:nvPr/>
                </p:nvGrpSpPr>
                <p:grpSpPr>
                  <a:xfrm>
                    <a:off x="0" y="531405"/>
                    <a:ext cx="1886251" cy="756416"/>
                    <a:chOff x="0" y="0"/>
                    <a:chExt cx="2082534" cy="799502"/>
                  </a:xfrm>
                </p:grpSpPr>
                <p:sp>
                  <p:nvSpPr>
                    <p:cNvPr id="45" name="Half Frame 44">
                      <a:extLst>
                        <a:ext uri="{FF2B5EF4-FFF2-40B4-BE49-F238E27FC236}">
                          <a16:creationId xmlns:a16="http://schemas.microsoft.com/office/drawing/2014/main" id="{7D92CE36-83B3-8521-DE9E-3BBA0162C8B4}"/>
                        </a:ext>
                      </a:extLst>
                    </p:cNvPr>
                    <p:cNvSpPr/>
                    <p:nvPr/>
                  </p:nvSpPr>
                  <p:spPr>
                    <a:xfrm>
                      <a:off x="0" y="560130"/>
                      <a:ext cx="469168" cy="239372"/>
                    </a:xfrm>
                    <a:prstGeom prst="halfFram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Half Frame 45">
                      <a:extLst>
                        <a:ext uri="{FF2B5EF4-FFF2-40B4-BE49-F238E27FC236}">
                          <a16:creationId xmlns:a16="http://schemas.microsoft.com/office/drawing/2014/main" id="{A21BEB9E-2770-2DB5-B627-3A3EC4784190}"/>
                        </a:ext>
                      </a:extLst>
                    </p:cNvPr>
                    <p:cNvSpPr/>
                    <p:nvPr/>
                  </p:nvSpPr>
                  <p:spPr>
                    <a:xfrm>
                      <a:off x="531405" y="363845"/>
                      <a:ext cx="469168" cy="239372"/>
                    </a:xfrm>
                    <a:prstGeom prst="halfFram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Half Frame 46">
                      <a:extLst>
                        <a:ext uri="{FF2B5EF4-FFF2-40B4-BE49-F238E27FC236}">
                          <a16:creationId xmlns:a16="http://schemas.microsoft.com/office/drawing/2014/main" id="{55B2FED0-BB5D-9A61-3747-F0B3A3058386}"/>
                        </a:ext>
                      </a:extLst>
                    </p:cNvPr>
                    <p:cNvSpPr/>
                    <p:nvPr/>
                  </p:nvSpPr>
                  <p:spPr>
                    <a:xfrm>
                      <a:off x="1081960" y="196285"/>
                      <a:ext cx="469168" cy="239372"/>
                    </a:xfrm>
                    <a:prstGeom prst="halfFram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Half Frame 47">
                      <a:extLst>
                        <a:ext uri="{FF2B5EF4-FFF2-40B4-BE49-F238E27FC236}">
                          <a16:creationId xmlns:a16="http://schemas.microsoft.com/office/drawing/2014/main" id="{733BD810-752D-2FE5-F67B-4A1449C9D387}"/>
                        </a:ext>
                      </a:extLst>
                    </p:cNvPr>
                    <p:cNvSpPr/>
                    <p:nvPr/>
                  </p:nvSpPr>
                  <p:spPr>
                    <a:xfrm>
                      <a:off x="1613366" y="0"/>
                      <a:ext cx="469168" cy="239372"/>
                    </a:xfrm>
                    <a:prstGeom prst="halfFram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39" name="Group 38">
                    <a:extLst>
                      <a:ext uri="{FF2B5EF4-FFF2-40B4-BE49-F238E27FC236}">
                        <a16:creationId xmlns:a16="http://schemas.microsoft.com/office/drawing/2014/main" id="{0FC5B742-9CE2-59F9-1348-68F568F652C5}"/>
                      </a:ext>
                    </a:extLst>
                  </p:cNvPr>
                  <p:cNvGrpSpPr/>
                  <p:nvPr/>
                </p:nvGrpSpPr>
                <p:grpSpPr>
                  <a:xfrm>
                    <a:off x="1934123" y="0"/>
                    <a:ext cx="1871887" cy="598429"/>
                    <a:chOff x="0" y="0"/>
                    <a:chExt cx="2087321" cy="865565"/>
                  </a:xfrm>
                </p:grpSpPr>
                <p:grpSp>
                  <p:nvGrpSpPr>
                    <p:cNvPr id="40" name="Group 39">
                      <a:extLst>
                        <a:ext uri="{FF2B5EF4-FFF2-40B4-BE49-F238E27FC236}">
                          <a16:creationId xmlns:a16="http://schemas.microsoft.com/office/drawing/2014/main" id="{BE8E9E62-57F3-EAD8-99ED-F9E150F64F49}"/>
                        </a:ext>
                      </a:extLst>
                    </p:cNvPr>
                    <p:cNvGrpSpPr/>
                    <p:nvPr/>
                  </p:nvGrpSpPr>
                  <p:grpSpPr>
                    <a:xfrm>
                      <a:off x="0" y="191497"/>
                      <a:ext cx="1555378" cy="674068"/>
                      <a:chOff x="0" y="0"/>
                      <a:chExt cx="1555378" cy="674068"/>
                    </a:xfrm>
                  </p:grpSpPr>
                  <p:sp>
                    <p:nvSpPr>
                      <p:cNvPr id="42" name="Half Frame 41">
                        <a:extLst>
                          <a:ext uri="{FF2B5EF4-FFF2-40B4-BE49-F238E27FC236}">
                            <a16:creationId xmlns:a16="http://schemas.microsoft.com/office/drawing/2014/main" id="{15B68F1A-0A15-C971-B9DF-BB4543E226BE}"/>
                          </a:ext>
                        </a:extLst>
                      </p:cNvPr>
                      <p:cNvSpPr/>
                      <p:nvPr/>
                    </p:nvSpPr>
                    <p:spPr>
                      <a:xfrm>
                        <a:off x="0" y="368633"/>
                        <a:ext cx="468630" cy="305435"/>
                      </a:xfrm>
                      <a:prstGeom prst="halfFram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Half Frame 42">
                        <a:extLst>
                          <a:ext uri="{FF2B5EF4-FFF2-40B4-BE49-F238E27FC236}">
                            <a16:creationId xmlns:a16="http://schemas.microsoft.com/office/drawing/2014/main" id="{E3A02265-4B56-D14C-1484-EC6651C06FB9}"/>
                          </a:ext>
                        </a:extLst>
                      </p:cNvPr>
                      <p:cNvSpPr/>
                      <p:nvPr/>
                    </p:nvSpPr>
                    <p:spPr>
                      <a:xfrm>
                        <a:off x="536193" y="172348"/>
                        <a:ext cx="468630" cy="305435"/>
                      </a:xfrm>
                      <a:prstGeom prst="halfFram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Half Frame 43">
                        <a:extLst>
                          <a:ext uri="{FF2B5EF4-FFF2-40B4-BE49-F238E27FC236}">
                            <a16:creationId xmlns:a16="http://schemas.microsoft.com/office/drawing/2014/main" id="{83D679F0-5A57-DF3E-F456-131CEF7EFA53}"/>
                          </a:ext>
                        </a:extLst>
                      </p:cNvPr>
                      <p:cNvSpPr/>
                      <p:nvPr/>
                    </p:nvSpPr>
                    <p:spPr>
                      <a:xfrm>
                        <a:off x="1086748" y="0"/>
                        <a:ext cx="468630" cy="305435"/>
                      </a:xfrm>
                      <a:prstGeom prst="halfFram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41" name="Half Frame 40">
                      <a:extLst>
                        <a:ext uri="{FF2B5EF4-FFF2-40B4-BE49-F238E27FC236}">
                          <a16:creationId xmlns:a16="http://schemas.microsoft.com/office/drawing/2014/main" id="{587C0044-4EEF-7F02-83D3-1C3238238BEC}"/>
                        </a:ext>
                      </a:extLst>
                    </p:cNvPr>
                    <p:cNvSpPr/>
                    <p:nvPr/>
                  </p:nvSpPr>
                  <p:spPr>
                    <a:xfrm>
                      <a:off x="1618153" y="0"/>
                      <a:ext cx="469168" cy="305785"/>
                    </a:xfrm>
                    <a:prstGeom prst="halfFram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nvGrpSpPr>
                <p:cNvPr id="29" name="Group 28">
                  <a:extLst>
                    <a:ext uri="{FF2B5EF4-FFF2-40B4-BE49-F238E27FC236}">
                      <a16:creationId xmlns:a16="http://schemas.microsoft.com/office/drawing/2014/main" id="{F63AA301-EAFD-296F-4623-6AB302526FE9}"/>
                    </a:ext>
                  </a:extLst>
                </p:cNvPr>
                <p:cNvGrpSpPr/>
                <p:nvPr/>
              </p:nvGrpSpPr>
              <p:grpSpPr>
                <a:xfrm>
                  <a:off x="82453" y="-1051"/>
                  <a:ext cx="4436357" cy="1284811"/>
                  <a:chOff x="53729" y="-1051"/>
                  <a:chExt cx="4436357" cy="1284811"/>
                </a:xfrm>
              </p:grpSpPr>
              <p:sp>
                <p:nvSpPr>
                  <p:cNvPr id="30" name="Text Box 28">
                    <a:extLst>
                      <a:ext uri="{FF2B5EF4-FFF2-40B4-BE49-F238E27FC236}">
                        <a16:creationId xmlns:a16="http://schemas.microsoft.com/office/drawing/2014/main" id="{D147ED83-B69C-B0CF-B4DE-4F934969D618}"/>
                      </a:ext>
                    </a:extLst>
                  </p:cNvPr>
                  <p:cNvSpPr txBox="1"/>
                  <p:nvPr/>
                </p:nvSpPr>
                <p:spPr>
                  <a:xfrm>
                    <a:off x="53729" y="1057781"/>
                    <a:ext cx="372773" cy="2259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FAITH</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31" name="Text Box 28">
                    <a:extLst>
                      <a:ext uri="{FF2B5EF4-FFF2-40B4-BE49-F238E27FC236}">
                        <a16:creationId xmlns:a16="http://schemas.microsoft.com/office/drawing/2014/main" id="{1EDBBD4A-E74D-45B0-91E6-A76A971FAF48}"/>
                      </a:ext>
                    </a:extLst>
                  </p:cNvPr>
                  <p:cNvSpPr txBox="1"/>
                  <p:nvPr/>
                </p:nvSpPr>
                <p:spPr>
                  <a:xfrm>
                    <a:off x="597728" y="883014"/>
                    <a:ext cx="395198" cy="2259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VIRTUE</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32" name="Text Box 28">
                    <a:extLst>
                      <a:ext uri="{FF2B5EF4-FFF2-40B4-BE49-F238E27FC236}">
                        <a16:creationId xmlns:a16="http://schemas.microsoft.com/office/drawing/2014/main" id="{29201F29-B95B-44B9-1DA8-3CB7E810CDE5}"/>
                      </a:ext>
                    </a:extLst>
                  </p:cNvPr>
                  <p:cNvSpPr txBox="1"/>
                  <p:nvPr/>
                </p:nvSpPr>
                <p:spPr>
                  <a:xfrm>
                    <a:off x="1113401" y="712895"/>
                    <a:ext cx="591453" cy="2259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KNOWLEDGE</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33" name="Text Box 28">
                    <a:extLst>
                      <a:ext uri="{FF2B5EF4-FFF2-40B4-BE49-F238E27FC236}">
                        <a16:creationId xmlns:a16="http://schemas.microsoft.com/office/drawing/2014/main" id="{5C2824FA-207D-A9BB-4E0F-F283081EE026}"/>
                      </a:ext>
                    </a:extLst>
                  </p:cNvPr>
                  <p:cNvSpPr txBox="1"/>
                  <p:nvPr/>
                </p:nvSpPr>
                <p:spPr>
                  <a:xfrm>
                    <a:off x="1618153" y="526617"/>
                    <a:ext cx="737168" cy="2254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SELF-CONTROL</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34" name="Text Box 28">
                    <a:extLst>
                      <a:ext uri="{FF2B5EF4-FFF2-40B4-BE49-F238E27FC236}">
                        <a16:creationId xmlns:a16="http://schemas.microsoft.com/office/drawing/2014/main" id="{6476D334-04F1-3748-A4F3-1042170D1035}"/>
                      </a:ext>
                    </a:extLst>
                  </p:cNvPr>
                  <p:cNvSpPr txBox="1"/>
                  <p:nvPr/>
                </p:nvSpPr>
                <p:spPr>
                  <a:xfrm>
                    <a:off x="2140437" y="373303"/>
                    <a:ext cx="779780" cy="2254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STEADFASTNESS</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35" name="Text Box 28">
                    <a:extLst>
                      <a:ext uri="{FF2B5EF4-FFF2-40B4-BE49-F238E27FC236}">
                        <a16:creationId xmlns:a16="http://schemas.microsoft.com/office/drawing/2014/main" id="{435A06E0-870A-26CB-40E5-7612759BEFF7}"/>
                      </a:ext>
                    </a:extLst>
                  </p:cNvPr>
                  <p:cNvSpPr txBox="1"/>
                  <p:nvPr/>
                </p:nvSpPr>
                <p:spPr>
                  <a:xfrm>
                    <a:off x="2845474" y="252873"/>
                    <a:ext cx="533835" cy="2259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GODLINESS</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36" name="Text Box 28">
                    <a:extLst>
                      <a:ext uri="{FF2B5EF4-FFF2-40B4-BE49-F238E27FC236}">
                        <a16:creationId xmlns:a16="http://schemas.microsoft.com/office/drawing/2014/main" id="{1D20C539-DD8F-1CBF-6507-711EB1EC5A4F}"/>
                      </a:ext>
                    </a:extLst>
                  </p:cNvPr>
                  <p:cNvSpPr txBox="1"/>
                  <p:nvPr/>
                </p:nvSpPr>
                <p:spPr>
                  <a:xfrm>
                    <a:off x="3389504" y="0"/>
                    <a:ext cx="612791" cy="42170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BROTHERLY </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AFFECTION</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37" name="Text Box 28">
                    <a:extLst>
                      <a:ext uri="{FF2B5EF4-FFF2-40B4-BE49-F238E27FC236}">
                        <a16:creationId xmlns:a16="http://schemas.microsoft.com/office/drawing/2014/main" id="{7EAD3909-0FEE-BA03-3925-829A52F51CA7}"/>
                      </a:ext>
                    </a:extLst>
                  </p:cNvPr>
                  <p:cNvSpPr txBox="1"/>
                  <p:nvPr/>
                </p:nvSpPr>
                <p:spPr>
                  <a:xfrm>
                    <a:off x="4105793" y="-1051"/>
                    <a:ext cx="384293" cy="2254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LOVE</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grpSp>
          </p:grpSp>
          <p:grpSp>
            <p:nvGrpSpPr>
              <p:cNvPr id="17" name="Group 16">
                <a:extLst>
                  <a:ext uri="{FF2B5EF4-FFF2-40B4-BE49-F238E27FC236}">
                    <a16:creationId xmlns:a16="http://schemas.microsoft.com/office/drawing/2014/main" id="{0E08715C-2103-53B9-BF4B-80FC4C4221B0}"/>
                  </a:ext>
                </a:extLst>
              </p:cNvPr>
              <p:cNvGrpSpPr/>
              <p:nvPr/>
            </p:nvGrpSpPr>
            <p:grpSpPr>
              <a:xfrm>
                <a:off x="-107484" y="944422"/>
                <a:ext cx="4839803" cy="1552195"/>
                <a:chOff x="-107484" y="0"/>
                <a:chExt cx="4839803" cy="1552195"/>
              </a:xfrm>
            </p:grpSpPr>
            <p:sp>
              <p:nvSpPr>
                <p:cNvPr id="19" name="Speech Bubble: Oval 18">
                  <a:extLst>
                    <a:ext uri="{FF2B5EF4-FFF2-40B4-BE49-F238E27FC236}">
                      <a16:creationId xmlns:a16="http://schemas.microsoft.com/office/drawing/2014/main" id="{915512AD-73E2-8834-306A-1D6E4084DC81}"/>
                    </a:ext>
                  </a:extLst>
                </p:cNvPr>
                <p:cNvSpPr/>
                <p:nvPr/>
              </p:nvSpPr>
              <p:spPr>
                <a:xfrm rot="10500389">
                  <a:off x="3098783" y="78699"/>
                  <a:ext cx="533105" cy="400685"/>
                </a:xfrm>
                <a:prstGeom prst="wedgeEllipseCallout">
                  <a:avLst>
                    <a:gd name="adj1" fmla="val 38927"/>
                    <a:gd name="adj2" fmla="val 172332"/>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21" name="Speech Bubble: Oval 20">
                  <a:extLst>
                    <a:ext uri="{FF2B5EF4-FFF2-40B4-BE49-F238E27FC236}">
                      <a16:creationId xmlns:a16="http://schemas.microsoft.com/office/drawing/2014/main" id="{F523D24B-D568-AA3B-83AE-908184A1D8A6}"/>
                    </a:ext>
                  </a:extLst>
                </p:cNvPr>
                <p:cNvSpPr/>
                <p:nvPr/>
              </p:nvSpPr>
              <p:spPr>
                <a:xfrm rot="10500389">
                  <a:off x="2526395" y="499072"/>
                  <a:ext cx="678868" cy="400685"/>
                </a:xfrm>
                <a:prstGeom prst="wedgeEllipseCallout">
                  <a:avLst>
                    <a:gd name="adj1" fmla="val 32237"/>
                    <a:gd name="adj2" fmla="val 245922"/>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22" name="Speech Bubble: Oval 21">
                  <a:extLst>
                    <a:ext uri="{FF2B5EF4-FFF2-40B4-BE49-F238E27FC236}">
                      <a16:creationId xmlns:a16="http://schemas.microsoft.com/office/drawing/2014/main" id="{0160131B-7BCB-15E9-5424-3C08AB017EB1}"/>
                    </a:ext>
                  </a:extLst>
                </p:cNvPr>
                <p:cNvSpPr/>
                <p:nvPr/>
              </p:nvSpPr>
              <p:spPr>
                <a:xfrm rot="10500389">
                  <a:off x="1813234" y="630356"/>
                  <a:ext cx="650971" cy="450215"/>
                </a:xfrm>
                <a:prstGeom prst="wedgeEllipseCallout">
                  <a:avLst>
                    <a:gd name="adj1" fmla="val 12360"/>
                    <a:gd name="adj2" fmla="val 212555"/>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23" name="Speech Bubble: Oval 22">
                  <a:extLst>
                    <a:ext uri="{FF2B5EF4-FFF2-40B4-BE49-F238E27FC236}">
                      <a16:creationId xmlns:a16="http://schemas.microsoft.com/office/drawing/2014/main" id="{C6168CBE-72CE-80C3-B255-7B8A2859008B}"/>
                    </a:ext>
                  </a:extLst>
                </p:cNvPr>
                <p:cNvSpPr/>
                <p:nvPr/>
              </p:nvSpPr>
              <p:spPr>
                <a:xfrm rot="11489224">
                  <a:off x="690864" y="1088010"/>
                  <a:ext cx="442595" cy="464185"/>
                </a:xfrm>
                <a:prstGeom prst="wedgeEllipseCallout">
                  <a:avLst>
                    <a:gd name="adj1" fmla="val 47163"/>
                    <a:gd name="adj2" fmla="val 210724"/>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24" name="Speech Bubble: Oval 23">
                  <a:extLst>
                    <a:ext uri="{FF2B5EF4-FFF2-40B4-BE49-F238E27FC236}">
                      <a16:creationId xmlns:a16="http://schemas.microsoft.com/office/drawing/2014/main" id="{519BB938-BB1D-E41F-00FC-941BC04604B1}"/>
                    </a:ext>
                  </a:extLst>
                </p:cNvPr>
                <p:cNvSpPr/>
                <p:nvPr/>
              </p:nvSpPr>
              <p:spPr>
                <a:xfrm rot="9725979">
                  <a:off x="1160329" y="485400"/>
                  <a:ext cx="388620" cy="400685"/>
                </a:xfrm>
                <a:prstGeom prst="wedgeEllipseCallout">
                  <a:avLst>
                    <a:gd name="adj1" fmla="val 91126"/>
                    <a:gd name="adj2" fmla="val 141974"/>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25" name="Speech Bubble: Oval 24">
                  <a:extLst>
                    <a:ext uri="{FF2B5EF4-FFF2-40B4-BE49-F238E27FC236}">
                      <a16:creationId xmlns:a16="http://schemas.microsoft.com/office/drawing/2014/main" id="{EDB0C129-2E71-7B8A-8A72-EBDBC9229CA4}"/>
                    </a:ext>
                  </a:extLst>
                </p:cNvPr>
                <p:cNvSpPr/>
                <p:nvPr/>
              </p:nvSpPr>
              <p:spPr>
                <a:xfrm rot="10500389">
                  <a:off x="1652558" y="224906"/>
                  <a:ext cx="469562" cy="397597"/>
                </a:xfrm>
                <a:prstGeom prst="wedgeEllipseCallout">
                  <a:avLst>
                    <a:gd name="adj1" fmla="val -29619"/>
                    <a:gd name="adj2" fmla="val 123346"/>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26" name="Speech Bubble: Oval 25">
                  <a:extLst>
                    <a:ext uri="{FF2B5EF4-FFF2-40B4-BE49-F238E27FC236}">
                      <a16:creationId xmlns:a16="http://schemas.microsoft.com/office/drawing/2014/main" id="{E8F738FA-69F0-AF57-B5BF-85BF39B117A2}"/>
                    </a:ext>
                  </a:extLst>
                </p:cNvPr>
                <p:cNvSpPr/>
                <p:nvPr/>
              </p:nvSpPr>
              <p:spPr>
                <a:xfrm rot="10500389">
                  <a:off x="4343699" y="10073"/>
                  <a:ext cx="388620" cy="400685"/>
                </a:xfrm>
                <a:prstGeom prst="wedgeEllipseCallout">
                  <a:avLst>
                    <a:gd name="adj1" fmla="val 186244"/>
                    <a:gd name="adj2" fmla="val 198009"/>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27" name="Speech Bubble: Oval 26">
                  <a:extLst>
                    <a:ext uri="{FF2B5EF4-FFF2-40B4-BE49-F238E27FC236}">
                      <a16:creationId xmlns:a16="http://schemas.microsoft.com/office/drawing/2014/main" id="{164C9E3A-F347-C5B8-3E17-71B9D348F390}"/>
                    </a:ext>
                  </a:extLst>
                </p:cNvPr>
                <p:cNvSpPr/>
                <p:nvPr/>
              </p:nvSpPr>
              <p:spPr>
                <a:xfrm rot="10500389">
                  <a:off x="4342103" y="0"/>
                  <a:ext cx="388620" cy="400685"/>
                </a:xfrm>
                <a:prstGeom prst="wedgeEllipseCallout">
                  <a:avLst>
                    <a:gd name="adj1" fmla="val 33042"/>
                    <a:gd name="adj2" fmla="val 210213"/>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dirty="0">
                      <a:effectLst/>
                      <a:ea typeface="Aptos" panose="020B0004020202020204" pitchFamily="34" charset="0"/>
                      <a:cs typeface="Times New Roman" panose="02020603050405020304" pitchFamily="18" charset="0"/>
                    </a:rPr>
                    <a:t>e</a:t>
                  </a:r>
                </a:p>
              </p:txBody>
            </p:sp>
            <p:sp>
              <p:nvSpPr>
                <p:cNvPr id="18" name="Speech Bubble: Oval 17">
                  <a:extLst>
                    <a:ext uri="{FF2B5EF4-FFF2-40B4-BE49-F238E27FC236}">
                      <a16:creationId xmlns:a16="http://schemas.microsoft.com/office/drawing/2014/main" id="{94867090-61CD-7939-85D8-D606138F1684}"/>
                    </a:ext>
                  </a:extLst>
                </p:cNvPr>
                <p:cNvSpPr/>
                <p:nvPr/>
              </p:nvSpPr>
              <p:spPr>
                <a:xfrm rot="10500389">
                  <a:off x="-107484" y="794538"/>
                  <a:ext cx="631427" cy="401006"/>
                </a:xfrm>
                <a:prstGeom prst="wedgeEllipseCallout">
                  <a:avLst>
                    <a:gd name="adj1" fmla="val -16613"/>
                    <a:gd name="adj2" fmla="val 139864"/>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20" name="Speech Bubble: Oval 19">
                  <a:extLst>
                    <a:ext uri="{FF2B5EF4-FFF2-40B4-BE49-F238E27FC236}">
                      <a16:creationId xmlns:a16="http://schemas.microsoft.com/office/drawing/2014/main" id="{2EF802FE-4B3F-0989-F00D-E2DB38A88125}"/>
                    </a:ext>
                  </a:extLst>
                </p:cNvPr>
                <p:cNvSpPr/>
                <p:nvPr/>
              </p:nvSpPr>
              <p:spPr>
                <a:xfrm rot="11391177">
                  <a:off x="484429" y="529225"/>
                  <a:ext cx="388848" cy="401006"/>
                </a:xfrm>
                <a:prstGeom prst="wedgeEllipseCallout">
                  <a:avLst>
                    <a:gd name="adj1" fmla="val -29619"/>
                    <a:gd name="adj2" fmla="val 123346"/>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grpSp>
        </p:grpSp>
      </p:grpSp>
      <p:sp>
        <p:nvSpPr>
          <p:cNvPr id="10" name="Text Box 38">
            <a:extLst>
              <a:ext uri="{FF2B5EF4-FFF2-40B4-BE49-F238E27FC236}">
                <a16:creationId xmlns:a16="http://schemas.microsoft.com/office/drawing/2014/main" id="{A7ABC40E-16E5-22ED-4D11-61FE3CD1E40E}"/>
              </a:ext>
            </a:extLst>
          </p:cNvPr>
          <p:cNvSpPr txBox="1"/>
          <p:nvPr/>
        </p:nvSpPr>
        <p:spPr>
          <a:xfrm>
            <a:off x="885125" y="2817822"/>
            <a:ext cx="4368196" cy="617278"/>
          </a:xfrm>
          <a:prstGeom prst="rect">
            <a:avLst/>
          </a:prstGeom>
          <a:solidFill>
            <a:schemeClr val="bg1"/>
          </a:solidFill>
          <a:ln w="19050">
            <a:solidFill>
              <a:schemeClr val="accent6">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24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Peter’s Faith Supplements</a:t>
            </a:r>
            <a:endParaRPr lang="en-US" sz="24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87" name="Text Box 28">
            <a:extLst>
              <a:ext uri="{FF2B5EF4-FFF2-40B4-BE49-F238E27FC236}">
                <a16:creationId xmlns:a16="http://schemas.microsoft.com/office/drawing/2014/main" id="{E8200093-043A-4813-2630-D5074A612A77}"/>
              </a:ext>
            </a:extLst>
          </p:cNvPr>
          <p:cNvSpPr txBox="1"/>
          <p:nvPr/>
        </p:nvSpPr>
        <p:spPr>
          <a:xfrm>
            <a:off x="669888" y="7101932"/>
            <a:ext cx="2118574"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FAITHFULNESS</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88" name="Text Box 28">
            <a:extLst>
              <a:ext uri="{FF2B5EF4-FFF2-40B4-BE49-F238E27FC236}">
                <a16:creationId xmlns:a16="http://schemas.microsoft.com/office/drawing/2014/main" id="{7C445884-F3BA-F5F7-65CF-63B9F7561EBD}"/>
              </a:ext>
            </a:extLst>
          </p:cNvPr>
          <p:cNvSpPr txBox="1"/>
          <p:nvPr/>
        </p:nvSpPr>
        <p:spPr>
          <a:xfrm>
            <a:off x="16827679" y="4722365"/>
            <a:ext cx="1200921"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LOVE</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89" name="Text Box 28">
            <a:extLst>
              <a:ext uri="{FF2B5EF4-FFF2-40B4-BE49-F238E27FC236}">
                <a16:creationId xmlns:a16="http://schemas.microsoft.com/office/drawing/2014/main" id="{1084AF63-4E27-AB1B-9FD8-B50B3B7FBF62}"/>
              </a:ext>
            </a:extLst>
          </p:cNvPr>
          <p:cNvSpPr txBox="1"/>
          <p:nvPr/>
        </p:nvSpPr>
        <p:spPr>
          <a:xfrm>
            <a:off x="12248952" y="4960435"/>
            <a:ext cx="1709816"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000" b="1" kern="100" dirty="0">
                <a:latin typeface="Arial" panose="020B0604020202020204" pitchFamily="34" charset="0"/>
                <a:ea typeface="Aptos" panose="020B0004020202020204" pitchFamily="34" charset="0"/>
                <a:cs typeface="Arial" panose="020B0604020202020204" pitchFamily="34" charset="0"/>
              </a:rPr>
              <a:t>GOODNESS</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90" name="Text Box 28">
            <a:extLst>
              <a:ext uri="{FF2B5EF4-FFF2-40B4-BE49-F238E27FC236}">
                <a16:creationId xmlns:a16="http://schemas.microsoft.com/office/drawing/2014/main" id="{23E0186A-D745-46AB-F13B-83FEE3653A32}"/>
              </a:ext>
            </a:extLst>
          </p:cNvPr>
          <p:cNvSpPr txBox="1"/>
          <p:nvPr/>
        </p:nvSpPr>
        <p:spPr>
          <a:xfrm>
            <a:off x="7039037" y="5392607"/>
            <a:ext cx="1646104"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PATIENCE</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91" name="Text Box 28">
            <a:extLst>
              <a:ext uri="{FF2B5EF4-FFF2-40B4-BE49-F238E27FC236}">
                <a16:creationId xmlns:a16="http://schemas.microsoft.com/office/drawing/2014/main" id="{C6C4286B-18B9-35A6-059E-39E334C485D8}"/>
              </a:ext>
            </a:extLst>
          </p:cNvPr>
          <p:cNvSpPr txBox="1"/>
          <p:nvPr/>
        </p:nvSpPr>
        <p:spPr>
          <a:xfrm>
            <a:off x="7603098" y="6600210"/>
            <a:ext cx="2187076"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SELF-CONTROL</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92" name="Text Box 28">
            <a:extLst>
              <a:ext uri="{FF2B5EF4-FFF2-40B4-BE49-F238E27FC236}">
                <a16:creationId xmlns:a16="http://schemas.microsoft.com/office/drawing/2014/main" id="{76B854C9-7D6A-19C2-7908-714E13B289D3}"/>
              </a:ext>
            </a:extLst>
          </p:cNvPr>
          <p:cNvSpPr txBox="1"/>
          <p:nvPr/>
        </p:nvSpPr>
        <p:spPr>
          <a:xfrm>
            <a:off x="10242625" y="6200156"/>
            <a:ext cx="2369882"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FAITHFULNESS</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93" name="Text Box 28">
            <a:extLst>
              <a:ext uri="{FF2B5EF4-FFF2-40B4-BE49-F238E27FC236}">
                <a16:creationId xmlns:a16="http://schemas.microsoft.com/office/drawing/2014/main" id="{F7E79BEE-B425-B985-3109-CDC2806257C9}"/>
              </a:ext>
            </a:extLst>
          </p:cNvPr>
          <p:cNvSpPr txBox="1"/>
          <p:nvPr/>
        </p:nvSpPr>
        <p:spPr>
          <a:xfrm>
            <a:off x="3024027" y="6277709"/>
            <a:ext cx="870651"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JOY</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97" name="Speech Bubble: Oval 96">
            <a:extLst>
              <a:ext uri="{FF2B5EF4-FFF2-40B4-BE49-F238E27FC236}">
                <a16:creationId xmlns:a16="http://schemas.microsoft.com/office/drawing/2014/main" id="{273D942D-231B-4001-917A-A93817492AA1}"/>
              </a:ext>
            </a:extLst>
          </p:cNvPr>
          <p:cNvSpPr/>
          <p:nvPr/>
        </p:nvSpPr>
        <p:spPr>
          <a:xfrm rot="10800000">
            <a:off x="5299550" y="8038760"/>
            <a:ext cx="2191091" cy="1564392"/>
          </a:xfrm>
          <a:prstGeom prst="wedgeEllipseCallout">
            <a:avLst>
              <a:gd name="adj1" fmla="val 104607"/>
              <a:gd name="adj2" fmla="val 233862"/>
            </a:avLst>
          </a:prstGeom>
          <a:solidFill>
            <a:schemeClr val="bg1"/>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1200" kern="100">
                <a:effectLst/>
                <a:ea typeface="Aptos" panose="020B0004020202020204" pitchFamily="34" charset="0"/>
                <a:cs typeface="Times New Roman" panose="02020603050405020304" pitchFamily="18" charset="0"/>
              </a:rPr>
              <a:t> </a:t>
            </a:r>
          </a:p>
        </p:txBody>
      </p:sp>
      <p:sp>
        <p:nvSpPr>
          <p:cNvPr id="94" name="Text Box 28">
            <a:extLst>
              <a:ext uri="{FF2B5EF4-FFF2-40B4-BE49-F238E27FC236}">
                <a16:creationId xmlns:a16="http://schemas.microsoft.com/office/drawing/2014/main" id="{9B943091-E64C-9636-6960-5E4C6E06D59C}"/>
              </a:ext>
            </a:extLst>
          </p:cNvPr>
          <p:cNvSpPr txBox="1"/>
          <p:nvPr/>
        </p:nvSpPr>
        <p:spPr>
          <a:xfrm>
            <a:off x="3457693" y="8006791"/>
            <a:ext cx="1820742"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KINDNESS</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95" name="Text Box 28">
            <a:extLst>
              <a:ext uri="{FF2B5EF4-FFF2-40B4-BE49-F238E27FC236}">
                <a16:creationId xmlns:a16="http://schemas.microsoft.com/office/drawing/2014/main" id="{715D5144-6B6D-BA54-F610-41C08277B002}"/>
              </a:ext>
            </a:extLst>
          </p:cNvPr>
          <p:cNvSpPr txBox="1"/>
          <p:nvPr/>
        </p:nvSpPr>
        <p:spPr>
          <a:xfrm>
            <a:off x="5276680" y="6173141"/>
            <a:ext cx="1200921"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000" b="1" kern="100" dirty="0">
                <a:effectLst/>
                <a:latin typeface="Arial" panose="020B0604020202020204" pitchFamily="34" charset="0"/>
                <a:ea typeface="Aptos" panose="020B0004020202020204" pitchFamily="34" charset="0"/>
                <a:cs typeface="Arial" panose="020B0604020202020204" pitchFamily="34" charset="0"/>
              </a:rPr>
              <a:t>PEACE</a:t>
            </a:r>
            <a:endParaRPr lang="en-US" sz="2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96" name="Text Box 38">
            <a:extLst>
              <a:ext uri="{FF2B5EF4-FFF2-40B4-BE49-F238E27FC236}">
                <a16:creationId xmlns:a16="http://schemas.microsoft.com/office/drawing/2014/main" id="{FE93CA1B-4EF2-3DDF-2C2B-06531A369EF6}"/>
              </a:ext>
            </a:extLst>
          </p:cNvPr>
          <p:cNvSpPr txBox="1"/>
          <p:nvPr/>
        </p:nvSpPr>
        <p:spPr>
          <a:xfrm>
            <a:off x="13344771" y="6216713"/>
            <a:ext cx="4368196" cy="617278"/>
          </a:xfrm>
          <a:prstGeom prst="rect">
            <a:avLst/>
          </a:prstGeom>
          <a:solidFill>
            <a:schemeClr val="bg1"/>
          </a:solidFill>
          <a:ln w="19050">
            <a:solidFill>
              <a:schemeClr val="accent6">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Aft>
                <a:spcPts val="800"/>
              </a:spcAft>
            </a:pPr>
            <a:r>
              <a:rPr lang="en-US" sz="24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Paul’s Fruit of the Spirit</a:t>
            </a:r>
            <a:endParaRPr lang="en-US" sz="24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98" name="Text Box 28">
            <a:extLst>
              <a:ext uri="{FF2B5EF4-FFF2-40B4-BE49-F238E27FC236}">
                <a16:creationId xmlns:a16="http://schemas.microsoft.com/office/drawing/2014/main" id="{76F80B16-3B73-4B4C-2E1D-49BEA17C1E35}"/>
              </a:ext>
            </a:extLst>
          </p:cNvPr>
          <p:cNvSpPr txBox="1"/>
          <p:nvPr/>
        </p:nvSpPr>
        <p:spPr>
          <a:xfrm>
            <a:off x="5376723" y="8561589"/>
            <a:ext cx="2201755" cy="650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Aft>
                <a:spcPts val="800"/>
              </a:spcAft>
            </a:pPr>
            <a:r>
              <a:rPr lang="en-US" sz="2200" b="1" kern="100" dirty="0">
                <a:effectLst/>
                <a:latin typeface="Arial" panose="020B0604020202020204" pitchFamily="34" charset="0"/>
                <a:ea typeface="Aptos" panose="020B0004020202020204" pitchFamily="34" charset="0"/>
                <a:cs typeface="Arial" panose="020B0604020202020204" pitchFamily="34" charset="0"/>
              </a:rPr>
              <a:t>GENTLENESS</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50063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26308B-76F3-1F3D-A567-F58F22ACE054}"/>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5F734160-1956-791E-6FA3-E2F33730D6F1}"/>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ACA226BA-C13C-A35A-380C-ECB5F6F3B7C1}"/>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88554925-1702-3285-C6E3-450992C57F95}"/>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4357607E-91C6-06B4-8EC8-F86A2EB11DFB}"/>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A4105DC3-45D9-49C1-20FC-51038A63333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82582CEA-42C0-970C-2110-9B919762D1D2}"/>
              </a:ext>
            </a:extLst>
          </p:cNvPr>
          <p:cNvSpPr txBox="1"/>
          <p:nvPr/>
        </p:nvSpPr>
        <p:spPr>
          <a:xfrm>
            <a:off x="690671" y="408931"/>
            <a:ext cx="16225730" cy="10450105"/>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7 – Willing Stranger</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Packed, Poised, and Positioned – 2 Peter 1:10-12</a:t>
            </a:r>
          </a:p>
          <a:p>
            <a:pPr marL="0" marR="0">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10</a:t>
            </a:r>
            <a:r>
              <a:rPr lang="en-US" sz="3200" i="1" kern="100" dirty="0">
                <a:effectLst/>
                <a:latin typeface="Arial" panose="020B0604020202020204" pitchFamily="34" charset="0"/>
                <a:ea typeface="Aptos" panose="020B0004020202020204" pitchFamily="34" charset="0"/>
                <a:cs typeface="Arial" panose="020B0604020202020204" pitchFamily="34" charset="0"/>
              </a:rPr>
              <a:t> Therefore, brothers, be all the more </a:t>
            </a:r>
            <a:r>
              <a:rPr lang="en-US" sz="3200" b="1" i="1" kern="100" dirty="0">
                <a:effectLst/>
                <a:latin typeface="Arial" panose="020B0604020202020204" pitchFamily="34" charset="0"/>
                <a:ea typeface="Aptos" panose="020B0004020202020204" pitchFamily="34" charset="0"/>
                <a:cs typeface="Arial" panose="020B0604020202020204" pitchFamily="34" charset="0"/>
              </a:rPr>
              <a:t>diligent</a:t>
            </a:r>
            <a:r>
              <a:rPr lang="en-US" sz="3200" i="1" kern="100" dirty="0">
                <a:effectLst/>
                <a:latin typeface="Arial" panose="020B0604020202020204" pitchFamily="34" charset="0"/>
                <a:ea typeface="Aptos" panose="020B0004020202020204" pitchFamily="34" charset="0"/>
                <a:cs typeface="Arial" panose="020B0604020202020204" pitchFamily="34" charset="0"/>
              </a:rPr>
              <a:t> to confirm your calling and election, for if you practice these qualities you will never fall.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11</a:t>
            </a:r>
            <a:r>
              <a:rPr lang="en-US" sz="3200" i="1" kern="100" dirty="0">
                <a:effectLst/>
                <a:latin typeface="Arial" panose="020B0604020202020204" pitchFamily="34" charset="0"/>
                <a:ea typeface="Aptos" panose="020B0004020202020204" pitchFamily="34" charset="0"/>
                <a:cs typeface="Arial" panose="020B0604020202020204" pitchFamily="34" charset="0"/>
              </a:rPr>
              <a:t> For in this way there will be richly provided for you an entrance into the eternal kingdom of our Lord and Savior Jesus Christ.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12</a:t>
            </a:r>
            <a:r>
              <a:rPr lang="en-US" sz="3200" i="1" kern="100" dirty="0">
                <a:effectLst/>
                <a:latin typeface="Arial" panose="020B0604020202020204" pitchFamily="34" charset="0"/>
                <a:ea typeface="Aptos" panose="020B0004020202020204" pitchFamily="34" charset="0"/>
                <a:cs typeface="Arial" panose="020B0604020202020204" pitchFamily="34" charset="0"/>
              </a:rPr>
              <a:t> Therefore I intend always to remind you of these qualities, though you know them and are established in the truth that you have.</a:t>
            </a:r>
          </a:p>
          <a:p>
            <a:pPr marL="0" marR="0">
              <a:lnSpc>
                <a:spcPct val="115000"/>
              </a:lnSpc>
              <a:spcAft>
                <a:spcPts val="800"/>
              </a:spcAft>
            </a:pPr>
            <a:endParaRPr lang="en-US" sz="1200" i="1" kern="100" dirty="0">
              <a:effectLst/>
              <a:latin typeface="Arial" panose="020B0604020202020204" pitchFamily="34" charset="0"/>
              <a:ea typeface="Aptos" panose="020B0004020202020204" pitchFamily="34" charset="0"/>
              <a:cs typeface="Arial" panose="020B0604020202020204" pitchFamily="34" charset="0"/>
            </a:endParaRPr>
          </a:p>
          <a:p>
            <a:pPr lvl="2">
              <a:lnSpc>
                <a:spcPct val="115000"/>
              </a:lnSpc>
              <a:spcAft>
                <a:spcPts val="800"/>
              </a:spcAft>
            </a:pPr>
            <a:r>
              <a:rPr lang="en-US" sz="3200" b="1" i="1" kern="100" dirty="0">
                <a:latin typeface="Arial" panose="020B0604020202020204" pitchFamily="34" charset="0"/>
                <a:ea typeface="Aptos" panose="020B0004020202020204" pitchFamily="34" charset="0"/>
                <a:cs typeface="Arial" panose="020B0604020202020204" pitchFamily="34" charset="0"/>
              </a:rPr>
              <a:t>THEREFORE</a:t>
            </a:r>
          </a:p>
          <a:p>
            <a:pPr marL="1371600" lvl="2" indent="-457200">
              <a:lnSpc>
                <a:spcPct val="115000"/>
              </a:lnSpc>
              <a:spcAft>
                <a:spcPts val="800"/>
              </a:spcAft>
              <a:buFont typeface="Arial" panose="020B0604020202020204" pitchFamily="34" charset="0"/>
              <a:buChar char="•"/>
            </a:pPr>
            <a:r>
              <a:rPr lang="en-US" sz="3200" i="1" kern="100" dirty="0">
                <a:effectLst/>
                <a:latin typeface="Arial" panose="020B0604020202020204" pitchFamily="34" charset="0"/>
                <a:ea typeface="Aptos" panose="020B0004020202020204" pitchFamily="34" charset="0"/>
                <a:cs typeface="Arial" panose="020B0604020202020204" pitchFamily="34" charset="0"/>
              </a:rPr>
              <a:t>Be diligent</a:t>
            </a:r>
          </a:p>
          <a:p>
            <a:pPr marL="1371600" lvl="2" indent="-457200">
              <a:lnSpc>
                <a:spcPct val="115000"/>
              </a:lnSpc>
              <a:spcAft>
                <a:spcPts val="800"/>
              </a:spcAft>
              <a:buFont typeface="Arial" panose="020B0604020202020204" pitchFamily="34" charset="0"/>
              <a:buChar char="•"/>
            </a:pPr>
            <a:r>
              <a:rPr lang="en-US" sz="3200" i="1" kern="100" dirty="0">
                <a:latin typeface="Arial" panose="020B0604020202020204" pitchFamily="34" charset="0"/>
                <a:ea typeface="Aptos" panose="020B0004020202020204" pitchFamily="34" charset="0"/>
                <a:cs typeface="Arial" panose="020B0604020202020204" pitchFamily="34" charset="0"/>
              </a:rPr>
              <a:t>Confirm your calling and election</a:t>
            </a:r>
          </a:p>
          <a:p>
            <a:pPr marL="1371600" lvl="2" indent="-457200">
              <a:lnSpc>
                <a:spcPct val="115000"/>
              </a:lnSpc>
              <a:spcAft>
                <a:spcPts val="800"/>
              </a:spcAft>
              <a:buFont typeface="Arial" panose="020B0604020202020204" pitchFamily="34" charset="0"/>
              <a:buChar char="•"/>
            </a:pPr>
            <a:r>
              <a:rPr lang="en-US" sz="3200" i="1" kern="100" dirty="0">
                <a:effectLst/>
                <a:latin typeface="Arial" panose="020B0604020202020204" pitchFamily="34" charset="0"/>
                <a:ea typeface="Aptos" panose="020B0004020202020204" pitchFamily="34" charset="0"/>
                <a:cs typeface="Arial" panose="020B0604020202020204" pitchFamily="34" charset="0"/>
              </a:rPr>
              <a:t>Practice, practice, practice</a:t>
            </a:r>
          </a:p>
          <a:p>
            <a:pPr lvl="2">
              <a:lnSpc>
                <a:spcPct val="115000"/>
              </a:lnSpc>
              <a:spcAft>
                <a:spcPts val="800"/>
              </a:spcAft>
            </a:pPr>
            <a:r>
              <a:rPr lang="en-US" sz="3200" b="1" i="1" kern="100" dirty="0">
                <a:latin typeface="Arial" panose="020B0604020202020204" pitchFamily="34" charset="0"/>
                <a:ea typeface="Aptos" panose="020B0004020202020204" pitchFamily="34" charset="0"/>
                <a:cs typeface="Arial" panose="020B0604020202020204" pitchFamily="34" charset="0"/>
              </a:rPr>
              <a:t>THEREFORE</a:t>
            </a:r>
            <a:endParaRPr lang="en-US" sz="3200" b="1" i="1" kern="100" dirty="0">
              <a:effectLst/>
              <a:latin typeface="Arial" panose="020B0604020202020204" pitchFamily="34" charset="0"/>
              <a:ea typeface="Aptos" panose="020B0004020202020204" pitchFamily="34" charset="0"/>
              <a:cs typeface="Arial" panose="020B0604020202020204" pitchFamily="34" charset="0"/>
            </a:endParaRPr>
          </a:p>
          <a:p>
            <a:pPr lvl="2">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I will continue to remind you!</a:t>
            </a:r>
          </a:p>
          <a:p>
            <a:pPr marL="0" marR="0">
              <a:lnSpc>
                <a:spcPct val="115000"/>
              </a:lnSpc>
              <a:spcAft>
                <a:spcPts val="800"/>
              </a:spcAft>
            </a:pP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i="1" kern="100" dirty="0">
                <a:effectLst/>
                <a:latin typeface="Arial" panose="020B0604020202020204" pitchFamily="34" charset="0"/>
                <a:ea typeface="Aptos" panose="020B0004020202020204" pitchFamily="34" charset="0"/>
                <a:cs typeface="Arial" panose="020B0604020202020204" pitchFamily="34" charset="0"/>
              </a:rPr>
              <a:t>     </a:t>
            </a:r>
            <a:endParaRPr lang="en-US" sz="3200" i="1" kern="100" dirty="0">
              <a:latin typeface="Arial" panose="020B0604020202020204" pitchFamily="34" charset="0"/>
              <a:ea typeface="Aptos" panose="020B00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B029ADB4-5520-5ECD-5559-659C73D50561}"/>
              </a:ext>
            </a:extLst>
          </p:cNvPr>
          <p:cNvGrpSpPr/>
          <p:nvPr/>
        </p:nvGrpSpPr>
        <p:grpSpPr>
          <a:xfrm>
            <a:off x="13159207" y="7380964"/>
            <a:ext cx="4729269" cy="2558352"/>
            <a:chOff x="795665" y="571500"/>
            <a:chExt cx="16706410" cy="8845206"/>
          </a:xfrm>
          <a:effectLst>
            <a:outerShdw blurRad="50800" dist="38100" dir="5400000" algn="t" rotWithShape="0">
              <a:prstClr val="black">
                <a:alpha val="40000"/>
              </a:prstClr>
            </a:outerShdw>
          </a:effectLst>
        </p:grpSpPr>
        <p:pic>
          <p:nvPicPr>
            <p:cNvPr id="13" name="Picture 12" descr="A person in a red polka dot dress&#10;&#10;Description automatically generated">
              <a:extLst>
                <a:ext uri="{FF2B5EF4-FFF2-40B4-BE49-F238E27FC236}">
                  <a16:creationId xmlns:a16="http://schemas.microsoft.com/office/drawing/2014/main" id="{E33A4E17-8B78-EBAC-1251-07D5240E1A46}"/>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795665" y="571500"/>
              <a:ext cx="16706410" cy="8845206"/>
            </a:xfrm>
            <a:prstGeom prst="rect">
              <a:avLst/>
            </a:prstGeom>
            <a:ln w="38100">
              <a:solidFill>
                <a:schemeClr val="bg1">
                  <a:lumMod val="50000"/>
                </a:schemeClr>
              </a:solidFill>
            </a:ln>
          </p:spPr>
        </p:pic>
        <p:pic>
          <p:nvPicPr>
            <p:cNvPr id="14" name="Picture 13" descr="A person in glasses holding a white object&#10;&#10;AI-generated content may be incorrect.">
              <a:extLst>
                <a:ext uri="{FF2B5EF4-FFF2-40B4-BE49-F238E27FC236}">
                  <a16:creationId xmlns:a16="http://schemas.microsoft.com/office/drawing/2014/main" id="{B8259CEB-97F7-3288-2B2C-E129DDAF61FB}"/>
                </a:ext>
              </a:extLst>
            </p:cNvPr>
            <p:cNvPicPr>
              <a:picLocks noChangeAspect="1"/>
            </p:cNvPicPr>
            <p:nvPr/>
          </p:nvPicPr>
          <p:blipFill>
            <a:blip r:embed="rId4">
              <a:extLst>
                <a:ext uri="{28A0092B-C50C-407E-A947-70E740481C1C}">
                  <a14:useLocalDpi xmlns:a14="http://schemas.microsoft.com/office/drawing/2010/main" val="0"/>
                </a:ext>
              </a:extLst>
            </a:blip>
            <a:srcRect l="59152" t="46685" r="15293" b="43861"/>
            <a:stretch/>
          </p:blipFill>
          <p:spPr>
            <a:xfrm>
              <a:off x="9148870" y="6902029"/>
              <a:ext cx="5461694" cy="1291132"/>
            </a:xfrm>
            <a:prstGeom prst="rect">
              <a:avLst/>
            </a:prstGeom>
            <a:ln w="38100">
              <a:noFill/>
            </a:ln>
          </p:spPr>
        </p:pic>
      </p:grpSp>
    </p:spTree>
    <p:extLst>
      <p:ext uri="{BB962C8B-B14F-4D97-AF65-F5344CB8AC3E}">
        <p14:creationId xmlns:p14="http://schemas.microsoft.com/office/powerpoint/2010/main" val="1400452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39264</TotalTime>
  <Words>5691</Words>
  <Application>Microsoft Office PowerPoint</Application>
  <PresentationFormat>Custom</PresentationFormat>
  <Paragraphs>288</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Times New Roman</vt:lpstr>
      <vt:lpstr>Calibri</vt:lpstr>
      <vt:lpstr>Aptos</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Strangers in a Strange Land Session Slides</dc:title>
  <dc:creator>Sherri Mewha</dc:creator>
  <cp:lastModifiedBy>Sherri Mewha</cp:lastModifiedBy>
  <cp:revision>41</cp:revision>
  <cp:lastPrinted>2025-02-26T20:45:13Z</cp:lastPrinted>
  <dcterms:created xsi:type="dcterms:W3CDTF">2006-08-16T00:00:00Z</dcterms:created>
  <dcterms:modified xsi:type="dcterms:W3CDTF">2025-02-27T20:42:28Z</dcterms:modified>
  <dc:identifier>DAGZsXVysbY</dc:identifier>
</cp:coreProperties>
</file>