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6"/>
  </p:notesMasterIdLst>
  <p:sldIdLst>
    <p:sldId id="264" r:id="rId2"/>
    <p:sldId id="387" r:id="rId3"/>
    <p:sldId id="388" r:id="rId4"/>
    <p:sldId id="389" r:id="rId5"/>
    <p:sldId id="393" r:id="rId6"/>
    <p:sldId id="401" r:id="rId7"/>
    <p:sldId id="391" r:id="rId8"/>
    <p:sldId id="390" r:id="rId9"/>
    <p:sldId id="392" r:id="rId10"/>
    <p:sldId id="402" r:id="rId11"/>
    <p:sldId id="400" r:id="rId12"/>
    <p:sldId id="403" r:id="rId13"/>
    <p:sldId id="404" r:id="rId14"/>
    <p:sldId id="386" r:id="rId15"/>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6" autoAdjust="0"/>
    <p:restoredTop sz="42568" autoAdjust="0"/>
  </p:normalViewPr>
  <p:slideViewPr>
    <p:cSldViewPr>
      <p:cViewPr varScale="1">
        <p:scale>
          <a:sx n="17" d="100"/>
          <a:sy n="17" d="100"/>
        </p:scale>
        <p:origin x="3540"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2/21/2025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1075926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1E7B8-84F5-45C7-1431-61687A993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BBE36D-36F1-6388-B53E-AB47FE31EC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8D91D3-F9EF-5549-1FF1-C0A87DF57837}"/>
              </a:ext>
            </a:extLst>
          </p:cNvPr>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C2789F1-34EA-4C8D-7DED-F956B228ADBA}"/>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3985640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2F7FF-CF13-DAE3-EAA2-BEAFC33076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51E1D6-3A20-4336-4731-F6D55B491D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D4D20E-FD16-3317-982A-E385543804F0}"/>
              </a:ext>
            </a:extLst>
          </p:cNvPr>
          <p:cNvSpPr>
            <a:spLocks noGrp="1"/>
          </p:cNvSpPr>
          <p:nvPr>
            <p:ph type="body" idx="1"/>
          </p:nvPr>
        </p:nvSpPr>
        <p:spPr/>
        <p:txBody>
          <a:bodyPr/>
          <a:lstStyle/>
          <a:p>
            <a:pPr marL="0" marR="0">
              <a:lnSpc>
                <a:spcPct val="114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5: 1  – the suffering Savior</a:t>
            </a:r>
          </a:p>
          <a:p>
            <a:pPr marL="0" marR="0">
              <a:lnSpc>
                <a:spcPct val="114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5:4 – THE CHIEF SHEPHERD</a:t>
            </a:r>
          </a:p>
          <a:p>
            <a:pPr marL="0" marR="0">
              <a:lnSpc>
                <a:spcPct val="114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5:1, 4 – the revealer and giver of glory</a:t>
            </a:r>
          </a:p>
          <a:p>
            <a:pPr marL="0" marR="0">
              <a:lnSpc>
                <a:spcPct val="114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5:14 – the Giver of Peace</a:t>
            </a:r>
          </a:p>
          <a:p>
            <a:pPr marL="0" marR="0" lvl="0" indent="0" algn="l" defTabSz="914400" rtl="0" eaLnBrk="1" fontAlgn="auto" latinLnBrk="0" hangingPunct="1">
              <a:lnSpc>
                <a:spcPct val="114000"/>
              </a:lnSpc>
              <a:spcBef>
                <a:spcPts val="0"/>
              </a:spcBef>
              <a:spcAft>
                <a:spcPts val="800"/>
              </a:spcAft>
              <a:buClrTx/>
              <a:buSzTx/>
              <a:buFontTx/>
              <a:buNone/>
              <a:tabLst/>
              <a:defRPr/>
            </a:pPr>
            <a:r>
              <a:rPr lang="en-US" sz="1200" dirty="0">
                <a:latin typeface="Calibri" panose="020F0502020204030204" pitchFamily="34" charset="0"/>
                <a:ea typeface="Calibri" panose="020F0502020204030204" pitchFamily="34" charset="0"/>
                <a:cs typeface="Calibri" panose="020F0502020204030204" pitchFamily="34" charset="0"/>
              </a:rPr>
              <a:t>Matthew 9:36 ESV - When he saw the crowds, he had compassion for them, because they were harassed and helpless, like sheep without a shepherd.</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10:11 ESV - I am the good shepherd. The good shepherd lays down his life for the sheep.</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10:12 ESV - He who is a hired hand and not a shepherd, who does not own the sheep, sees the wolf coming and leaves the sheep and flees, and the wolf snatches them and scatters them.</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10:13 ESV - He flees because he is a hired hand and cares nothing for the sheep.</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10:14 ESV - I am the good shepherd. I know my own and my own know me,</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10:15 ESV - just as the Father knows me and I know the Father; and I lay down my life for the sheep.</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10:16 ESV - And I have other sheep that are not of this fold. I must bring them also, and they will listen to my voice. So there will be one flock, one shepherd.</a:t>
            </a:r>
          </a:p>
          <a:p>
            <a:pPr marL="457200" indent="-457200">
              <a:lnSpc>
                <a:spcPct val="114000"/>
              </a:lnSpc>
              <a:spcAft>
                <a:spcPts val="8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John 10:17 ESV - For this reason the Father loves me, because I lay down my life that I may take it up again.</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0879EE8-E097-8E3A-7797-68CDF0B81AD1}"/>
              </a:ext>
            </a:extLst>
          </p:cNvPr>
          <p:cNvSpPr>
            <a:spLocks noGrp="1"/>
          </p:cNvSpPr>
          <p:nvPr>
            <p:ph type="sldNum" sz="quarter" idx="5"/>
          </p:nvPr>
        </p:nvSpPr>
        <p:spPr/>
        <p:txBody>
          <a:bodyPr/>
          <a:lstStyle/>
          <a:p>
            <a:fld id="{3D321568-D943-4C90-93D2-82904CD4BF7B}" type="slidenum">
              <a:rPr lang="en-US" smtClean="0"/>
              <a:t>11</a:t>
            </a:fld>
            <a:endParaRPr lang="en-US"/>
          </a:p>
        </p:txBody>
      </p:sp>
    </p:spTree>
    <p:extLst>
      <p:ext uri="{BB962C8B-B14F-4D97-AF65-F5344CB8AC3E}">
        <p14:creationId xmlns:p14="http://schemas.microsoft.com/office/powerpoint/2010/main" val="3495504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A494EB-9C39-A026-974D-CE8CF8FE2E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25E6DE-660A-CC91-E9DC-A23502355C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0F45CF-1D3B-D989-46AC-508BB6C16068}"/>
              </a:ext>
            </a:extLst>
          </p:cNvPr>
          <p:cNvSpPr>
            <a:spLocks noGrp="1"/>
          </p:cNvSpPr>
          <p:nvPr>
            <p:ph type="body" idx="1"/>
          </p:nvPr>
        </p:nvSpPr>
        <p:spPr/>
        <p:txBody>
          <a:bodyPr/>
          <a:lstStyle/>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The picture of Jesus as the Good Shepherd was seared into Peter’s mind – in the third recorded post-resurrection appearance of Jesus to His disciples. </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The first one-on-one conversation recorded between Jesus and His disciple Peter after Christ’s resurrection. In that conversation,</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the resurrected-pre-ascension Jesus three times asks Peter to reaffirm his love for Him. </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After each affirmation of love, Jesus tells Peter to tend His sheep.</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John 21:1-19</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By the Sea of Tiberias AKA Sea of Galilee - </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Simon Peter, Thomas, Nathanael, James &amp; John, and two others of his disciples were together. Peter, "I am going fishing." "We will go with you." </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They went out and got into the boat, but that night they caught nothing. Just as day was breaking, Jesus stood on the shore – didn’t recognize him at first yet the disciples did not know that it was Jesus. Jesus said to them, "Children, do you have any fish?" They answered him, "No." He said to them, "Cast the net on the right side of the boat, and you will find some." So they cast it, and now they were not able to haul it in, because of the quantity of fish. That disciple whom Jesus loved therefore said to Peter, "It is the Lord!" When Simon Peter heard that it was the Lord, he put on his outer garment, for he was stripped for work, and threw himself into the sea. </a:t>
            </a:r>
          </a:p>
          <a:p>
            <a:pPr>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The other disciples came in the boat, dragging the net full of fish, for they were not far from the land, but about a hundred yards off. When they got out on land, they saw a charcoal fire in place, with fish laid out on it, and bread. Jesus said to them, "Bring some of the fish that you have just caught." So Simon Peter went aboard and hauled the net ashore, full of large fish, 153 of them. And although there were so many, the net was not torn. Jesus said to them, "Come and have breakfast." Now none of the disciples dared ask him, "Who are you?" They knew it was the Lord. Jesus came and took the bread and gave it to them, and so with the fish. This was now the third time that Jesus was revealed to the disciples after he was raised from the dead. When they had finished breakfast, Jesus said to Simon Peter, "Simon, son of John, do you love me more than these?" He said to him, "Yes, Lord; you know that I love you." He said to him, "Feed my lambs." He said to him a second time, "Simon, son of John, do you love me?" He said to him, "Yes, Lord; you know that I love you." He said to him, "Tend my sheep." He said to him the third time, "Simon, son of John, do you love me?" Peter was grieved because he said to him the third time, "Do you love me?" and he said to him, "Lord, you know everything; you know that I love you." Jesus said to him, "Feed my sheep. ...after saying this he said to him, "Follow me."</a:t>
            </a:r>
          </a:p>
        </p:txBody>
      </p:sp>
      <p:sp>
        <p:nvSpPr>
          <p:cNvPr id="4" name="Slide Number Placeholder 3">
            <a:extLst>
              <a:ext uri="{FF2B5EF4-FFF2-40B4-BE49-F238E27FC236}">
                <a16:creationId xmlns:a16="http://schemas.microsoft.com/office/drawing/2014/main" id="{4E34AED1-B09D-FB66-9898-2938FC9DA6AE}"/>
              </a:ext>
            </a:extLst>
          </p:cNvPr>
          <p:cNvSpPr>
            <a:spLocks noGrp="1"/>
          </p:cNvSpPr>
          <p:nvPr>
            <p:ph type="sldNum" sz="quarter" idx="5"/>
          </p:nvPr>
        </p:nvSpPr>
        <p:spPr/>
        <p:txBody>
          <a:bodyPr/>
          <a:lstStyle/>
          <a:p>
            <a:fld id="{3D321568-D943-4C90-93D2-82904CD4BF7B}" type="slidenum">
              <a:rPr lang="en-US" smtClean="0"/>
              <a:t>12</a:t>
            </a:fld>
            <a:endParaRPr lang="en-US"/>
          </a:p>
        </p:txBody>
      </p:sp>
    </p:spTree>
    <p:extLst>
      <p:ext uri="{BB962C8B-B14F-4D97-AF65-F5344CB8AC3E}">
        <p14:creationId xmlns:p14="http://schemas.microsoft.com/office/powerpoint/2010/main" val="3285914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2B612-AC3A-EC98-4E56-971E0AF479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7FF118-94EE-851A-FC22-08B90B04A8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49573A-2AC1-674F-15C9-293BEE237BD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COMPASSIONATE SHEPHERD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“And Jesus went throughout all the cities and villages, teaching in their synagogues and proclaiming the gospel of the kingdom and healing every disease and every affliction. When He saw the crowds, He had compassion for them, because they were harassed and helpless, like sheep without a shepherd.” Matthew 9:35-36 ESV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Hebrews 13:20 ESV - Now may the God of peace who brought again from the dead our Lord Jesus, the great shepherd of the sheep, by the blood of the eternal covenant,</a:t>
            </a:r>
          </a:p>
          <a:p>
            <a:pPr lvl="2" algn="l"/>
            <a:endParaRPr lang="en-US" sz="1200" i="0" dirty="0">
              <a:latin typeface="Arial" panose="020B0604020202020204" pitchFamily="34" charset="0"/>
              <a:cs typeface="Arial" panose="020B0604020202020204" pitchFamily="34" charset="0"/>
            </a:endParaRPr>
          </a:p>
          <a:p>
            <a:pPr lvl="0" algn="l"/>
            <a:r>
              <a:rPr lang="en-US" sz="1200" i="1" dirty="0">
                <a:latin typeface="Arial" panose="020B0604020202020204" pitchFamily="34" charset="0"/>
                <a:cs typeface="Arial" panose="020B0604020202020204" pitchFamily="34" charset="0"/>
              </a:rPr>
              <a:t>“For the Lamb in the midst of the throne will be their Shepherd, and He will guide them to springs of living water, and God will wipe away every tear from their eyes.” Revelation 7:17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B3B83F7-4922-D742-8E07-F00A19FF6C59}"/>
              </a:ext>
            </a:extLst>
          </p:cNvPr>
          <p:cNvSpPr>
            <a:spLocks noGrp="1"/>
          </p:cNvSpPr>
          <p:nvPr>
            <p:ph type="sldNum" sz="quarter" idx="5"/>
          </p:nvPr>
        </p:nvSpPr>
        <p:spPr/>
        <p:txBody>
          <a:bodyPr/>
          <a:lstStyle/>
          <a:p>
            <a:fld id="{3D321568-D943-4C90-93D2-82904CD4BF7B}" type="slidenum">
              <a:rPr lang="en-US" smtClean="0"/>
              <a:t>13</a:t>
            </a:fld>
            <a:endParaRPr lang="en-US"/>
          </a:p>
        </p:txBody>
      </p:sp>
    </p:spTree>
    <p:extLst>
      <p:ext uri="{BB962C8B-B14F-4D97-AF65-F5344CB8AC3E}">
        <p14:creationId xmlns:p14="http://schemas.microsoft.com/office/powerpoint/2010/main" val="3794458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C9423-E036-C7E2-33E2-3C1EA91FA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C6E2C1-8FDD-6791-FF1F-DE733C6348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3139D6-540B-7E43-E343-BB52FF4DFB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246F704-93F4-1915-2053-94DFB931492C}"/>
              </a:ext>
            </a:extLst>
          </p:cNvPr>
          <p:cNvSpPr>
            <a:spLocks noGrp="1"/>
          </p:cNvSpPr>
          <p:nvPr>
            <p:ph type="sldNum" sz="quarter" idx="5"/>
          </p:nvPr>
        </p:nvSpPr>
        <p:spPr/>
        <p:txBody>
          <a:bodyPr/>
          <a:lstStyle/>
          <a:p>
            <a:fld id="{3D321568-D943-4C90-93D2-82904CD4BF7B}" type="slidenum">
              <a:rPr lang="en-US" smtClean="0"/>
              <a:t>14</a:t>
            </a:fld>
            <a:endParaRPr lang="en-US"/>
          </a:p>
        </p:txBody>
      </p:sp>
    </p:spTree>
    <p:extLst>
      <p:ext uri="{BB962C8B-B14F-4D97-AF65-F5344CB8AC3E}">
        <p14:creationId xmlns:p14="http://schemas.microsoft.com/office/powerpoint/2010/main" val="977506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203ED-F08E-029B-B020-96B4BA06C0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2DE1C9-44C7-A455-E1E1-0868D77500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9E5BD5-CFB2-10DB-5A06-8545E28ECCEE}"/>
              </a:ext>
            </a:extLst>
          </p:cNvPr>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D215FD6-A4F5-1BBA-301E-313001110B56}"/>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3829629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6702E-CA76-57D8-25EF-86ACEEE8F8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C050F2-BDCA-C634-A42C-7C2AD2ABB4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B9A454-C769-E5BA-ABC0-6CEC32FD7AFD}"/>
              </a:ext>
            </a:extLst>
          </p:cNvPr>
          <p:cNvSpPr>
            <a:spLocks noGrp="1"/>
          </p:cNvSpPr>
          <p:nvPr>
            <p:ph type="body" idx="1"/>
          </p:nvPr>
        </p:nvSpPr>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Army of 10,000 Israelites against the mighty army of Sisera who are equipped with 900 chariots of iron, oppressed Israel for 20 years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Barak commanded the Israelite army – refused to go to battle without Deborah – more concerned about Deborah’s presence than God’s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Deborah sounded the battle cry</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Sisera fled on foot when his army was being defeated – ended up at Jael’s house, where he fell asleep – Jael drove a tent peg (a large spike) through his head)</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The Victory Song was composed and sung by Deborah and Barak – Deborah is positioned as the primary player in challenging Barak and the Israelite army to victory, but all her words point to God and His victory. There are Bible historians who recognize Deborah as the most distinguished judge of Israel during the years of the Judges (Othniel –Caleb’s SIL, Ehud, Shamgar, Deborah, Gideon, Tola, Jair, Jephthah, </a:t>
            </a:r>
            <a:r>
              <a:rPr lang="en-US" dirty="0" err="1">
                <a:latin typeface="Arial" panose="020B0604020202020204" pitchFamily="34" charset="0"/>
                <a:cs typeface="Arial" panose="020B0604020202020204" pitchFamily="34" charset="0"/>
              </a:rPr>
              <a:t>Ibzan</a:t>
            </a:r>
            <a:r>
              <a:rPr lang="en-US" dirty="0">
                <a:latin typeface="Arial" panose="020B0604020202020204" pitchFamily="34" charset="0"/>
                <a:cs typeface="Arial" panose="020B0604020202020204" pitchFamily="34" charset="0"/>
              </a:rPr>
              <a:t>, Elon, Abdon, Samson)</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E78BAD4-E016-EE4F-6D4B-F99FBE8D5828}"/>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1609596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A09857-6343-6260-6763-EE80D6837B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4C97EA-35A7-55F0-7E0C-7FB801A936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794B3F-92E5-28C8-01AF-1E6291845D9A}"/>
              </a:ext>
            </a:extLst>
          </p:cNvPr>
          <p:cNvSpPr>
            <a:spLocks noGrp="1"/>
          </p:cNvSpPr>
          <p:nvPr>
            <p:ph type="body" idx="1"/>
          </p:nvPr>
        </p:nvSpPr>
        <p:spPr/>
        <p:txBody>
          <a:bodyPr/>
          <a:lstStyle/>
          <a:p>
            <a:pPr marL="0" marR="0">
              <a:lnSpc>
                <a:spcPct val="115000"/>
              </a:lnSpc>
              <a:spcAft>
                <a:spcPts val="800"/>
              </a:spcAft>
            </a:pPr>
            <a:r>
              <a:rPr lang="en-US" sz="1200" b="1" kern="100" baseline="30000" dirty="0">
                <a:effectLst/>
                <a:latin typeface="Calibri" panose="020F0502020204030204" pitchFamily="34" charset="0"/>
                <a:ea typeface="Aptos" panose="020B0004020202020204" pitchFamily="34" charset="0"/>
                <a:cs typeface="Times New Roman" panose="02020603050405020304" pitchFamily="18" charset="0"/>
              </a:rPr>
              <a:t>1</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So</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(=therefore, accordingly, consequently) refers back to </a:t>
            </a: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1 Peter 4:17 – 19</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ESV – </a:t>
            </a:r>
            <a:r>
              <a:rPr lang="en-US" sz="1000" i="1" kern="100" dirty="0">
                <a:solidFill>
                  <a:srgbClr val="FF0000"/>
                </a:solidFill>
                <a:effectLst/>
                <a:highlight>
                  <a:srgbClr val="FFFF00"/>
                </a:highlight>
                <a:latin typeface="Calibri" panose="020F0502020204030204" pitchFamily="34" charset="0"/>
                <a:ea typeface="Aptos" panose="020B0004020202020204" pitchFamily="34" charset="0"/>
                <a:cs typeface="Times New Roman" panose="02020603050405020304" pitchFamily="18" charset="0"/>
              </a:rPr>
              <a:t>17-19 “or it is time for judgment to begin at the household of God; and if it begins with us, what will be the outcome for those who do not obey the gospel of God? And "If the righteous is scarcely saved, what will become of the ungodly and the sinner?" -- Therefore let those who suffer according to God's will entrust their souls to a faithful Creator while doing good.</a:t>
            </a:r>
            <a:r>
              <a:rPr lang="en-US" sz="1000" kern="100" dirty="0">
                <a:solidFill>
                  <a:srgbClr val="FF0000"/>
                </a:solidFill>
                <a:effectLst/>
                <a:highlight>
                  <a:srgbClr val="FFFF00"/>
                </a:highlight>
                <a:latin typeface="Calibri" panose="020F0502020204030204" pitchFamily="34" charset="0"/>
                <a:ea typeface="Aptos" panose="020B0004020202020204" pitchFamily="34" charset="0"/>
                <a:cs typeface="Times New Roman" panose="02020603050405020304" pitchFamily="18" charset="0"/>
              </a:rPr>
              <a:t> End times drawing near &amp; judgment is coming – be ready, live obediently, spread the gospel of Jesus)</a:t>
            </a:r>
            <a:endParaRPr lang="en-US" sz="8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I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(Peter)</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exhort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G387-</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parakale</a:t>
            </a:r>
            <a:r>
              <a:rPr lang="en-US" sz="1200" b="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ō</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 to call to one’s side, call for, summon, to address, speak to, call upon, entreaty, admonish, beg, entreat, comfort, instruction, encourage, strengthen by consolation.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Webster</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urge strongly, incite by argument or advice</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the</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elders among you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(the leadership, the leaders of the churches)</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lang="en-US" sz="12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as a fellow elder and a witness of the sufferings of Christ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 modest and appealing assertion by Peter - he was part of Jesus’ inner circle, a chosen-designated Apostle of Christ, one of the first two chosen disciples of Christ, he walked with Jesus over three years, he saw the miracles, he heard Jesus teach the multitudes, he heard Jesus explain the parables, he saw Jesus on the Mount of Transfiguration and he ran with John to and was the first to enter the empty tomb, he saw the risen Christ, ate breakfast with Him and walked and talked along the shore of Sea of Galilee (aka Sea of Tiberias)] Instead of mentioning any of these prestigious credentials –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Peter refers to the most humbling event in his life – denying Christ on the night of His trial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kern="100" dirty="0">
                <a:solidFill>
                  <a:srgbClr val="FF0000"/>
                </a:solidFill>
                <a:effectLst/>
                <a:highlight>
                  <a:srgbClr val="FFFF00"/>
                </a:highlight>
                <a:latin typeface="Calibri" panose="020F0502020204030204" pitchFamily="34" charset="0"/>
                <a:ea typeface="Aptos" panose="020B0004020202020204" pitchFamily="34" charset="0"/>
                <a:cs typeface="Times New Roman" panose="02020603050405020304" pitchFamily="18" charset="0"/>
              </a:rPr>
              <a:t>Peter’s humility emphasizes the need for the church elders to be humble in their roles in the Church and in their ministry– it also models &amp; set an example for all believers</a:t>
            </a:r>
            <a:endParaRPr lang="en-US" sz="1200" kern="100" dirty="0">
              <a:effectLst/>
              <a:highlight>
                <a:srgbClr val="FFFF00"/>
              </a:highligh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as well as a partaker in the glory that is going to be revealed: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revealed: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G601-appokalypt</a:t>
            </a:r>
            <a:r>
              <a:rPr lang="en-US" sz="120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ō</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 to take off the cover, disclose, passage by which something before unknown becomes evident-</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Matthew 10:26</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God revealing to men things unknown, passages of things, previously non-existent, coming into being and to view)to uncover, lay open what has been veiled or covered up, make known, make manifest)</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E51D70B-8924-880D-0C89-2340EC7E1B71}"/>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874804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7228E-4CDA-5A98-966C-E309E5718A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920336-459C-5F8D-E83D-CFF9367729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2249D9-056B-091B-4E56-FFB89B2F93D5}"/>
              </a:ext>
            </a:extLst>
          </p:cNvPr>
          <p:cNvSpPr>
            <a:spLocks noGrp="1"/>
          </p:cNvSpPr>
          <p:nvPr>
            <p:ph type="body" idx="1"/>
          </p:nvPr>
        </p:nvSpPr>
        <p:spPr/>
        <p:txBody>
          <a:bodyPr/>
          <a:lstStyle/>
          <a:p>
            <a:pPr marL="0" marR="0">
              <a:lnSpc>
                <a:spcPct val="100000"/>
              </a:lnSpc>
              <a:spcAft>
                <a:spcPts val="800"/>
              </a:spcAft>
            </a:pPr>
            <a:r>
              <a:rPr lang="en-US" sz="12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5:2 “shepherd the flock of God that is among you, exercising oversight, not under compulsion, but willingly, as God would have you: not for shameful gain, but eagerly</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 elders)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shepherd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(tend, feed, keep, rule, furnish pasture, nourish, cherish)</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the flock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(group of believers)</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of God that is among you, exercising oversight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(oversee, look after, care for, diligent watch-care)</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not under compulsion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(by force or constraint – because you’re forced to)</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but willingly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(voluntarily, of your own accord, because you have a heart for your flock)</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as God would have you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(it’s the will of God – care for your flock in obedience)</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not for shameful gain, but eagerly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(you’re on top of it, not letting it slide – anxious to get it right and lead well)</a:t>
            </a:r>
            <a:r>
              <a:rPr lang="en-US" sz="1200" b="1" kern="100" dirty="0">
                <a:effectLst/>
                <a:latin typeface="Calibri" panose="020F0502020204030204" pitchFamily="34" charset="0"/>
                <a:ea typeface="Calibri" panose="020F0502020204030204" pitchFamily="34" charset="0"/>
                <a:cs typeface="Calibri" panose="020F0502020204030204" pitchFamily="34" charset="0"/>
              </a:rPr>
              <a:t>;</a:t>
            </a:r>
            <a:r>
              <a:rPr lang="en-US" sz="1200" kern="100" dirty="0">
                <a:effectLst/>
                <a:latin typeface="Calibri" panose="020F0502020204030204" pitchFamily="34" charset="0"/>
                <a:ea typeface="Calibri" panose="020F0502020204030204" pitchFamily="34" charset="0"/>
                <a:cs typeface="Calibri" panose="020F0502020204030204" pitchFamily="34" charset="0"/>
              </a:rPr>
              <a:t> - 1 Peter 5:2 ESV]</a:t>
            </a:r>
            <a:endParaRPr lang="en-US" sz="8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2b - exercising oversight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(oversee, look after, care for, diligent watch-care)</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not under compulsion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(by force or constraint – because you’re forced to)</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but willingly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(voluntarily, of your own accord, because you have a heart for your flock)</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as God would have you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(it’s the will of God – care for your flock in obedience)</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not for shameful gain, but eagerly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(you’re on top of it, not letting it slide – anxious to get it right and lead well)</a:t>
            </a:r>
            <a:r>
              <a:rPr lang="en-US" sz="1200" b="1" kern="100" dirty="0">
                <a:effectLst/>
                <a:latin typeface="Calibri" panose="020F0502020204030204" pitchFamily="34" charset="0"/>
                <a:ea typeface="Calibri" panose="020F0502020204030204" pitchFamily="34" charset="0"/>
                <a:cs typeface="Calibri" panose="020F0502020204030204" pitchFamily="34" charset="0"/>
              </a:rPr>
              <a:t>;</a:t>
            </a:r>
            <a:r>
              <a:rPr lang="en-US" sz="1200" kern="100" dirty="0">
                <a:effectLst/>
                <a:latin typeface="Calibri" panose="020F0502020204030204" pitchFamily="34" charset="0"/>
                <a:ea typeface="Calibri" panose="020F0502020204030204" pitchFamily="34" charset="0"/>
                <a:cs typeface="Calibri" panose="020F0502020204030204" pitchFamily="34" charset="0"/>
              </a:rPr>
              <a:t> - 1 Peter 5:2 ESV]</a:t>
            </a:r>
            <a:endParaRPr lang="en-US" sz="8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5:3 not domineering over those in your charge, but being examples to the flock. - 1 Peter 5:3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Not domineering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(lording it over, subduing, mastering, bring under subjection, exercising dominion, controlling) </a:t>
            </a:r>
            <a:r>
              <a:rPr lang="en-US" sz="12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over those in your charge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(allotted, assigned, responsibility – accountability for,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your heritage, your inheritance</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but being examples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(worthy of imitation)</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to the flock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(group of believers)</a:t>
            </a:r>
            <a:r>
              <a:rPr lang="en-US" sz="1200" b="1" kern="100" dirty="0">
                <a:effectLst/>
                <a:latin typeface="Calibri" panose="020F0502020204030204" pitchFamily="34" charset="0"/>
                <a:ea typeface="Calibri" panose="020F0502020204030204" pitchFamily="34" charset="0"/>
                <a:cs typeface="Calibri" panose="020F0502020204030204" pitchFamily="34" charset="0"/>
              </a:rPr>
              <a:t>.</a:t>
            </a:r>
          </a:p>
          <a:p>
            <a:pPr marL="0" marR="0">
              <a:lnSpc>
                <a:spcPct val="100000"/>
              </a:lnSpc>
              <a:spcAft>
                <a:spcPts val="800"/>
              </a:spcAft>
            </a:pPr>
            <a:r>
              <a:rPr lang="en-US" sz="12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5:4 - And when the chief Shepherd appears, you will receive the unfading crown of glory. - 1 Peter 5:4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And when the Chief Shepherd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(Jesus Christ, the Head of the Church)</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appears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(Christ’s return - is made manifest or visible or known, made actual, visible, realized, exposed to view, show oneself)</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you will receive the unfading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(G262-amarantinos: amaranth is a genus 70 species plants with a flowering head and large leafy green leaves - a flower that never withers or fades, and when plucked off,  revives if moistened with water, a symbol of perpetuity and immortality – mentioned in Aesop’s fables and Milton’s Paradise Lost – sometimes called the “food of immortality”)</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a crown of glory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(G1391-doxa: glory – honor, dignity, praise; splendor, brightness, magnificence, excellence – the majesty belonging to God as supreme ruler, majesty in the sense of the absolute perfection of the deity)</a:t>
            </a:r>
            <a:r>
              <a:rPr lang="en-US" sz="1200" b="1" kern="100" dirty="0">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51F1360-B3AC-6FB8-47D4-35CB721F7803}"/>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1125962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BED38-8E8B-82C8-9D8E-2B60C9A02A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9F1C94-B723-0D82-F670-1F1EA0B3D9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A0E0C1-99F0-1FA4-94DF-FED4F4B84405}"/>
              </a:ext>
            </a:extLst>
          </p:cNvPr>
          <p:cNvSpPr>
            <a:spLocks noGrp="1"/>
          </p:cNvSpPr>
          <p:nvPr>
            <p:ph type="body" idx="1"/>
          </p:nvPr>
        </p:nvSpPr>
        <p:spPr/>
        <p:txBody>
          <a:bodyPr/>
          <a:lstStyle/>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1 Peter 5:5 ESV-</a:t>
            </a:r>
            <a:r>
              <a:rPr lang="en-US" sz="1200" b="1" kern="100" dirty="0">
                <a:effectLst/>
                <a:latin typeface="Calibri" panose="020F0502020204030204" pitchFamily="34" charset="0"/>
                <a:ea typeface="Calibri" panose="020F0502020204030204" pitchFamily="34" charset="0"/>
                <a:cs typeface="Calibri" panose="020F0502020204030204" pitchFamily="34" charset="0"/>
              </a:rPr>
              <a:t>Likewise, you who are younger, be subject to the elders. </a:t>
            </a:r>
            <a:r>
              <a:rPr lang="en-US" sz="1200" b="1" u="sng" kern="100" dirty="0">
                <a:effectLst/>
                <a:latin typeface="Calibri" panose="020F0502020204030204" pitchFamily="34" charset="0"/>
                <a:ea typeface="Calibri" panose="020F0502020204030204" pitchFamily="34" charset="0"/>
                <a:cs typeface="Calibri" panose="020F0502020204030204" pitchFamily="34" charset="0"/>
              </a:rPr>
              <a:t>Clothe yourselves, all of you, with humility toward one another</a:t>
            </a:r>
            <a:r>
              <a:rPr lang="en-US" sz="1200" b="1" kern="100" dirty="0">
                <a:effectLst/>
                <a:latin typeface="Calibri" panose="020F0502020204030204" pitchFamily="34" charset="0"/>
                <a:ea typeface="Calibri" panose="020F0502020204030204" pitchFamily="34" charset="0"/>
                <a:cs typeface="Calibri" panose="020F0502020204030204" pitchFamily="34" charset="0"/>
              </a:rPr>
              <a:t>, for "God opposes the proud but gives grace to the humble." - 1 Peter 5:5 ESV</a:t>
            </a:r>
            <a:endParaRPr lang="en-US" sz="12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Likewise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(equally, in the same way – referring to the instructions to the elders)</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t>
            </a: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you who are younger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(younger person or a new believer Colossians 3:9b-10-“seeing that you have put off the old self with its practices and</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have put on the new self</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which is being renewed in knowledge after the image of its creator.)</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t>
            </a:r>
          </a:p>
          <a:p>
            <a:pPr marL="0" marR="0">
              <a:lnSpc>
                <a:spcPct val="100000"/>
              </a:lnSpc>
              <a:spcAft>
                <a:spcPts val="800"/>
              </a:spcAft>
            </a:pPr>
            <a:r>
              <a:rPr lang="en-US" sz="1200" b="1" kern="100" dirty="0">
                <a:solidFill>
                  <a:schemeClr val="tx1"/>
                </a:solidFill>
                <a:effectLst/>
                <a:latin typeface="Calibri" panose="020F0502020204030204" pitchFamily="34" charset="0"/>
                <a:ea typeface="Aptos" panose="020B0004020202020204" pitchFamily="34" charset="0"/>
                <a:cs typeface="Times New Roman" panose="02020603050405020304" pitchFamily="18" charset="0"/>
              </a:rPr>
              <a:t>be subject to the elders </a:t>
            </a:r>
            <a:r>
              <a:rPr lang="en-US" sz="1200" b="0" kern="100" dirty="0">
                <a:effectLst/>
                <a:latin typeface="Calibri" panose="020F0502020204030204" pitchFamily="34" charset="0"/>
                <a:ea typeface="Aptos" panose="020B0004020202020204" pitchFamily="34" charset="0"/>
                <a:cs typeface="Times New Roman" panose="02020603050405020304" pitchFamily="18" charset="0"/>
              </a:rPr>
              <a:t>– be subordinate, submit to one’s leadership, listen and yield to admonition and advice</a:t>
            </a:r>
            <a:endParaRPr lang="en-US" sz="800" b="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200" b="1" u="sng" kern="100" dirty="0">
                <a:effectLst/>
                <a:latin typeface="Calibri" panose="020F0502020204030204" pitchFamily="34" charset="0"/>
                <a:ea typeface="Aptos" panose="020B0004020202020204" pitchFamily="34" charset="0"/>
                <a:cs typeface="Times New Roman" panose="02020603050405020304" pitchFamily="18" charset="0"/>
              </a:rPr>
              <a:t>Clothe yourselves </a:t>
            </a:r>
            <a:r>
              <a:rPr lang="en-US" sz="1200" u="sng"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(G1463-egkomboomai PRONOUNCE : EHKOM BAW-MAW) put on – </a:t>
            </a:r>
            <a:r>
              <a:rPr lang="en-US" sz="1200" b="0" u="sng"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“during that time -  white scarf or apron of slaves, which was fastened to the belt of the vest and distinguished slaves from freemen – wear your servile garb – wear the sign of the servant, </a:t>
            </a:r>
          </a:p>
          <a:p>
            <a:pPr marL="0" marR="0">
              <a:lnSpc>
                <a:spcPct val="100000"/>
              </a:lnSpc>
              <a:spcAft>
                <a:spcPts val="800"/>
              </a:spcAft>
            </a:pPr>
            <a:r>
              <a:rPr lang="en-US" sz="1200" b="1" u="sng" kern="100" dirty="0">
                <a:effectLst/>
                <a:latin typeface="Calibri" panose="020F0502020204030204" pitchFamily="34" charset="0"/>
                <a:ea typeface="Aptos" panose="020B0004020202020204" pitchFamily="34" charset="0"/>
                <a:cs typeface="Times New Roman" panose="02020603050405020304" pitchFamily="18" charset="0"/>
              </a:rPr>
              <a:t>all of you, with humility toward one another</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for "God opposes the proud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(showing oneself above others, overtopping, overestimating your own value and merits while despising others – even treating with contempt and haughtiness)</a:t>
            </a:r>
          </a:p>
          <a:p>
            <a:pPr marL="0" marR="0">
              <a:lnSpc>
                <a:spcPct val="100000"/>
              </a:lnSpc>
              <a:spcAft>
                <a:spcPts val="800"/>
              </a:spcAft>
            </a:pP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but gives grace to the humble."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a:lnSpc>
                <a:spcPct val="100000"/>
              </a:lnSpc>
              <a:spcAft>
                <a:spcPts val="800"/>
              </a:spcAft>
            </a:pPr>
            <a:r>
              <a:rPr lang="en-US" sz="1200" i="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James 4: 6 But He gives more grace. Therefore it says, “God opposes the proud but gives grace to the humble.”</a:t>
            </a:r>
            <a:endParaRPr lang="en-US" sz="1200" b="1" kern="100" dirty="0">
              <a:effectLst/>
              <a:latin typeface="Calibri" panose="020F050202020403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2EFC5BE-D0B8-8713-7870-CDCEDCD62741}"/>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3469680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02D63-A812-65B6-6154-4C52D57579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FF6635-9186-393A-4490-563475282D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336363-ECD7-FF88-21A6-A4A4E3556F82}"/>
              </a:ext>
            </a:extLst>
          </p:cNvPr>
          <p:cNvSpPr>
            <a:spLocks noGrp="1"/>
          </p:cNvSpPr>
          <p:nvPr>
            <p:ph type="body" idx="1"/>
          </p:nvPr>
        </p:nvSpPr>
        <p:spPr/>
        <p:txBody>
          <a:bodyPr/>
          <a:lstStyle/>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Verse6 -Humble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[G5013-tapeino</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ō (taw pie </a:t>
            </a:r>
            <a:r>
              <a:rPr lang="en-US" sz="1200" b="1" kern="100" dirty="0" err="1">
                <a:solidFill>
                  <a:srgbClr val="FF0000"/>
                </a:solidFill>
                <a:effectLst/>
                <a:latin typeface="Calibri" panose="020F0502020204030204" pitchFamily="34" charset="0"/>
                <a:ea typeface="Aptos" panose="020B0004020202020204" pitchFamily="34" charset="0"/>
                <a:cs typeface="Calibri" panose="020F0502020204030204" pitchFamily="34" charset="0"/>
              </a:rPr>
              <a:t>naw</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o)] </a:t>
            </a:r>
            <a:r>
              <a:rPr lang="en-US" sz="1200" b="0"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to have a modest opinion of oneself, behave in an unassuming manner, no haughtiness, </a:t>
            </a:r>
            <a:endParaRPr lang="en-US" sz="1200" b="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Following the example of Christ:</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to voluntarily lower oneself – have a modest opinion of oneself – bring down one’s pride-not prideful, to behave in an unassuming manner devoid of all haughtiness</a:t>
            </a: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p>
          <a:p>
            <a:pPr marL="0" marR="0">
              <a:lnSpc>
                <a:spcPct val="100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Matt. 18:4ESV “Whoever humbles himself like this child is the greatest in the kingdom of Heaven.”</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Luke 14:7-11 ESV - </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Now he told a parable to those who were invited, when he noticed how they chose the places of honor, saying to </a:t>
            </a:r>
            <a:r>
              <a:rPr lang="en-US" sz="1200" i="1" kern="100" dirty="0" err="1">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them,"When</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you are invited by someone to a wedding feast, do not sit down in a place of honor, lest someone more distinguished than you be invited by him, and he who invited you both will come and say to you, 'Give your place to this person,' and then you will begin with shame to take the lowest place. But when you are invited, go and sit in the lowest place, so that when your host comes he may say to you, 'Friend, move up higher.' Then you will be honored in the presence of all who sit at table with you.</a:t>
            </a: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FOR EVERYONE WHO EXALTS HIMSELF WILL BE HUMBLED, AND HE WHO HUMBLES HIMSELF WILL BE EXALTED."</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Philippians 4:11-14 ESV </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Not that I am speaking of being in need, for I have learned in whatever situation I am to be content. I know how to be BROUGHT LOW, and I know how to abound. In any and every circumstance, I have learned the secret of facing plenty and hunger, abundance and need. I can do all things through him who strengthens me.</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Philippians 2:5-8 ESV - </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Have this mind among yourselves, which is yours in Christ Jesus, - who, though he was in the form of God, did not count equality with God a thing to be grasped, but emptied himself, by taking the form of a servant, being born in the likeness of men. And being found in human form, he humbled himself by becoming obedient to the point of death, even death on a cross.</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yourselves, therefore, under the mighty hand of God so that at the proper time He may exalt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[G5312-hypso</a:t>
            </a:r>
            <a:r>
              <a:rPr lang="en-US" sz="1200"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ŏ</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(hoop-saw-O) to lift up, raise up to dignity, honor, &amp; happiness]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you, - 1 Peter 5:6 ESV</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CASTING –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NOT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like the fisherman-cast and reel back in! “literally throw it upon” Psalm 55:22 Cast your burden on the LORD, and He will sustain you; he will never permit the righteous to be moved.</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 this is how you stand firm in times of trial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ALL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(individually-each, every, any, all, the whole lot, everyone, everything,</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all things NO EXCLUSIONS, NO LIMITATIONS)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your anxieties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(cares, worries, distractions, things that weigh you down)</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on him, because he cares for you. –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00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1 Peter 5:7 ESV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there is NOTHING that you cannot take to God – He knows it all already – you’re not going to surprise Him with ANYTHING THAT YOU SAY OR ADMIT – since you have no secrets from God – you might as well bring it ALL directly to HIM!)</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0A747A8-E9C7-FFB6-E0E0-CCCFDAAD5B5A}"/>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3140911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4E721-9E0D-0C9E-F6ED-36ACBE0500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079ECD-6951-92DD-6AC0-E36BF111A5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32A157-941E-9D2D-398E-EEBF0F8743C1}"/>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8 Be sober-minded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(Session 5- calm &amp; collected in spirit, temperate, dispassionate, circumspect)</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be watchful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(vigilant - be on the alert! Actively cautious, constantly aware that a lapse of attention could mean disaster)</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Your adversary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(your opponent, enemy, same word used for opponent in a trial or lawsuit – the one bringing the accusations)</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the devil prowls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(active movement, live and on the move)</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around like a roaring lion, seeking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(looking for, craving)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someone to </a:t>
            </a:r>
            <a:r>
              <a:rPr lang="en-US" sz="1200" b="1" u="sng" kern="100" dirty="0">
                <a:effectLst/>
                <a:latin typeface="Calibri" panose="020F0502020204030204" pitchFamily="34" charset="0"/>
                <a:ea typeface="Aptos" panose="020B0004020202020204" pitchFamily="34" charset="0"/>
                <a:cs typeface="Times New Roman" panose="02020603050405020304" pitchFamily="18" charset="0"/>
              </a:rPr>
              <a:t>devour</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(swallow whole, destroy, gulp entirely).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- 1 Peter 5:8 ESV</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9 -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(This is what’s going on, BUT YOU)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RESIST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(an IMPERATIVE – like in James 4:7-“SUBMIT  yourselves therefore to GOD. RESIST the devil, and he will flee from you.” set one’s self against, withstand, oppose, stand against)</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HIM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(SATAN)</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FIRM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(strong, firm, steadfast, immovable, solid, hard, rigid, unshaken)</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IN YOUR FAITH, KNOWING that the same kinds of suffering are being experienced by your brotherhood throughout the world. (this is common to all believers – you are not being singled out!)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10 – And after you have suffered </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(misfortune, calamity, evil, affliction, externally and inward states of suffering and afflictions)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a little while, the God of all grace, who has called </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(named you, invited you to participate)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you to his eternal glory in Christ, will himself restore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perfect, render sound &amp; complete, to make one what she ought to be),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confirm </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(establish, make stable, place firmly, render constant-confidence of the mind), strengthen (soul strong, spiritual fortitude)</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 and establish </a:t>
            </a:r>
            <a:r>
              <a:rPr lang="en-US" sz="1200" b="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(lay a firm foundation, make stable, fortify, settle) </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you. </a:t>
            </a: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11 – To him be the dominion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(power, might, great power, force, strength, “might of His strength” Eph 1:19, 6:10, Col 1:11, “mightily with great power” - Act 19:20)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forever and ever. Amen. </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A4A3BBD-35F1-58D0-8335-8538B40D88FC}"/>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2227285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B8B366-D5C3-43CC-C97A-002E531EC2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716656-3A85-FB09-0AF9-0DDF4A38F1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658D83-0F09-374E-3559-5405DE205716}"/>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12 – </a:t>
            </a:r>
            <a:r>
              <a:rPr lang="en-US" sz="1200" b="1" i="1" kern="100" dirty="0">
                <a:effectLst/>
                <a:latin typeface="Calibri" panose="020F0502020204030204" pitchFamily="34" charset="0"/>
                <a:ea typeface="Aptos" panose="020B0004020202020204" pitchFamily="34" charset="0"/>
                <a:cs typeface="Times New Roman" panose="02020603050405020304" pitchFamily="18" charset="0"/>
              </a:rPr>
              <a:t>By</a:t>
            </a:r>
            <a:r>
              <a:rPr lang="en-US" sz="1200" i="1" kern="100" dirty="0">
                <a:effectLst/>
                <a:latin typeface="Calibri" panose="020F0502020204030204" pitchFamily="34" charset="0"/>
                <a:ea typeface="Aptos" panose="020B0004020202020204" pitchFamily="34" charset="0"/>
                <a:cs typeface="Times New Roman" panose="02020603050405020304" pitchFamily="18" charset="0"/>
              </a:rPr>
              <a:t> Silvanus </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(AKS SILAS-Acts 15:23, Acts 15:22, 16:19, 17:4; 2 Cor 1:19; 1 Thes 1:1)</a:t>
            </a:r>
            <a:r>
              <a:rPr lang="en-US" sz="1200" i="1" kern="100" dirty="0">
                <a:effectLst/>
                <a:latin typeface="Calibri" panose="020F0502020204030204" pitchFamily="34" charset="0"/>
                <a:ea typeface="Aptos" panose="020B0004020202020204" pitchFamily="34" charset="0"/>
                <a:cs typeface="Times New Roman" panose="02020603050405020304" pitchFamily="18" charset="0"/>
              </a:rPr>
              <a:t>, a faithful brother as I regard him </a:t>
            </a:r>
            <a:r>
              <a:rPr lang="en-US" sz="1200" i="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either Silas acted as Peter’s scribe/secretary taking Peter’s dictation OR he’s the one who delivered the letter)</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I have written briefly to you, exhorting and declaring </a:t>
            </a:r>
            <a:r>
              <a:rPr lang="en-US" sz="1200" b="1" u="sng" kern="100" dirty="0">
                <a:effectLst/>
                <a:latin typeface="Calibri" panose="020F0502020204030204" pitchFamily="34" charset="0"/>
                <a:ea typeface="Aptos" panose="020B0004020202020204" pitchFamily="34" charset="0"/>
                <a:cs typeface="Times New Roman" panose="02020603050405020304" pitchFamily="18" charset="0"/>
              </a:rPr>
              <a:t>that this is the true grace of God. STAND FIRM IN IT.</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- 1 Peter 5:12 ESV</a:t>
            </a:r>
          </a:p>
          <a:p>
            <a:pPr marL="0" marR="0">
              <a:lnSpc>
                <a:spcPct val="115000"/>
              </a:lnSpc>
              <a:spcAft>
                <a:spcPts val="800"/>
              </a:spcAft>
            </a:pP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VERSE 13 – </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She who is at Babylon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(the church in Rome</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Babylon refers to the center of world power), who is likewise chosen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(chosen like you are),</a:t>
            </a:r>
            <a:r>
              <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sends you greetings, and so does </a:t>
            </a:r>
            <a:r>
              <a:rPr lang="en-US" sz="1200" b="1" u="sng" kern="100" dirty="0">
                <a:effectLst/>
                <a:latin typeface="Calibri" panose="020F0502020204030204" pitchFamily="34" charset="0"/>
                <a:ea typeface="Aptos" panose="020B0004020202020204" pitchFamily="34" charset="0"/>
                <a:cs typeface="Times New Roman" panose="02020603050405020304" pitchFamily="18" charset="0"/>
              </a:rPr>
              <a:t>Mark, my son </a:t>
            </a:r>
            <a:r>
              <a:rPr lang="en-US" sz="12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(spiritual son – Mark’s inclusion in this closing salutations is a reminder of God’s grace, thank You, God of Second Chances! Reminder of God’s grace)</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- 1 Peter 5:13 ESV</a:t>
            </a:r>
          </a:p>
          <a:p>
            <a:pPr marL="0" marR="0">
              <a:lnSpc>
                <a:spcPct val="115000"/>
              </a:lnSpc>
              <a:spcAft>
                <a:spcPts val="800"/>
              </a:spcAft>
            </a:pP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JOHN Mark </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cousin of Barnabas, wrote the Gospel of Mark-recounting Peter’s stories of Jesus, Mark was Peter’s scribe</a:t>
            </a: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Peter was asleep in prison</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chained to two guards, an angel frees and walked him out of prison – freed, Peter headed to the place where a prayer meeting for his release was taking place – Rhoda, the servant girl, answer the door and in her excitement leaves him standing outside</a:t>
            </a: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Times New Roman" panose="02020603050405020304" pitchFamily="18" charset="0"/>
              </a:rPr>
              <a:t>-“When he (Peter) realized this, he went to the house of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Mary, the mother of John whose other name was Mark</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where many were gathered together and were praying. ... And Barnabas and Saul returned from Jerusalem when they had completed their service, bringing with them John, whose other name was Mark. - Acts 12:12, 25 ESV</a:t>
            </a: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Times New Roman" panose="02020603050405020304" pitchFamily="18" charset="0"/>
              </a:rPr>
              <a:t>When they arrived at Salamis, they proclaimed the word of God in the synagogues of the Jews. And they had John to assist them. ... Now Paul and his companions set sail from </a:t>
            </a:r>
            <a:r>
              <a:rPr lang="en-US" sz="1200" kern="100" dirty="0" err="1">
                <a:effectLst/>
                <a:latin typeface="Calibri" panose="020F0502020204030204" pitchFamily="34" charset="0"/>
                <a:ea typeface="Aptos" panose="020B0004020202020204" pitchFamily="34" charset="0"/>
                <a:cs typeface="Times New Roman" panose="02020603050405020304" pitchFamily="18" charset="0"/>
              </a:rPr>
              <a:t>Paphos</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and came to Perga in Pamphylia. And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John (Mark) left them and returned to Jerusalem</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Acts 13:5, 13 </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ESV</a:t>
            </a:r>
          </a:p>
          <a:p>
            <a:pPr marL="0" marR="0">
              <a:lnSpc>
                <a:spcPct val="115000"/>
              </a:lnSpc>
              <a:spcAft>
                <a:spcPts val="800"/>
              </a:spcAft>
            </a:pP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Paul &amp; Barnabas split over disagreement regarding John Mark.</a:t>
            </a: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Times New Roman" panose="02020603050405020304" pitchFamily="18" charset="0"/>
              </a:rPr>
              <a:t>And after some days Paul said to Barnabas, "Let us return and visit the brothers in every city where we proclaimed the word of the Lord, and see how they are." Now Barnabas wanted to take with them John called Mark. But Paul thought best not to take with them one who had withdrawn from them in Pamphylia and had not gone with them to the work. And there arose a sharp disagreement, so that they separated from each other.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Barnabas took Mark with him and sailed away to Cyprus</a:t>
            </a:r>
            <a:r>
              <a:rPr lang="en-US" sz="1200" kern="100" dirty="0">
                <a:effectLst/>
                <a:latin typeface="Calibri" panose="020F0502020204030204" pitchFamily="34" charset="0"/>
                <a:ea typeface="Aptos" panose="020B0004020202020204" pitchFamily="34" charset="0"/>
                <a:cs typeface="Times New Roman" panose="02020603050405020304" pitchFamily="18" charset="0"/>
              </a:rPr>
              <a:t>, - </a:t>
            </a: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Acts 15:36-39 ESV</a:t>
            </a:r>
          </a:p>
          <a:p>
            <a:pPr marL="0" marR="0">
              <a:lnSpc>
                <a:spcPct val="115000"/>
              </a:lnSpc>
              <a:spcAft>
                <a:spcPts val="800"/>
              </a:spcAft>
            </a:pPr>
            <a:endParaRPr lang="en-US" sz="12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Paul and Mark have reunited – Mark is serving imprisoned Paul</a:t>
            </a: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Times New Roman" panose="02020603050405020304" pitchFamily="18" charset="0"/>
              </a:rPr>
              <a:t>Aristarchus my fellow prisoner greets you, and Mark the cousin of Barnabas (concerning whom you have received instructions--if he comes to you, welcome him), - Colossians 4:10 ESV</a:t>
            </a:r>
          </a:p>
          <a:p>
            <a:pPr marL="0" marR="0">
              <a:lnSpc>
                <a:spcPct val="115000"/>
              </a:lnSpc>
              <a:spcAft>
                <a:spcPts val="800"/>
              </a:spcAft>
            </a:pP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200" b="1" kern="100" dirty="0">
                <a:effectLst/>
                <a:latin typeface="Calibri" panose="020F0502020204030204" pitchFamily="34" charset="0"/>
                <a:ea typeface="Aptos" panose="020B0004020202020204" pitchFamily="34" charset="0"/>
                <a:cs typeface="Times New Roman" panose="02020603050405020304" pitchFamily="18" charset="0"/>
              </a:rPr>
              <a:t>Mark is useful says Paul!</a:t>
            </a:r>
          </a:p>
          <a:p>
            <a:pPr marL="0" marR="0">
              <a:lnSpc>
                <a:spcPct val="115000"/>
              </a:lnSpc>
              <a:spcAft>
                <a:spcPts val="800"/>
              </a:spcAft>
            </a:pPr>
            <a:r>
              <a:rPr lang="en-US" sz="1200" kern="100" dirty="0">
                <a:effectLst/>
                <a:latin typeface="Calibri" panose="020F0502020204030204" pitchFamily="34" charset="0"/>
                <a:ea typeface="Aptos" panose="020B0004020202020204" pitchFamily="34" charset="0"/>
                <a:cs typeface="Times New Roman" panose="02020603050405020304" pitchFamily="18" charset="0"/>
              </a:rPr>
              <a:t>Luke alone is with me. Get Mark and bring him with you, for he is very useful to me for ministry. - 2 Timothy 4:11 ESV</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5AB0552-7888-B94A-BFF2-8112DD0CF5C3}"/>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3301778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2/21/2025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2/21/2025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2/21/2025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2/21/2025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29432-FAF4-1327-B805-1BD9A25E51A8}"/>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617CE4D-7791-C3B1-D5E9-CC0551F99DD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E8359224-4AA0-C10D-2E44-05B59069BF7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0F72A497-B4C7-EF8E-F241-0FED01B1EBA7}"/>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D31F91AB-863D-8F82-1DB8-7087C909FFE2}"/>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7" name="Picture 6" descr="A person sitting on a boat&#10;&#10;Description automatically generated">
            <a:extLst>
              <a:ext uri="{FF2B5EF4-FFF2-40B4-BE49-F238E27FC236}">
                <a16:creationId xmlns:a16="http://schemas.microsoft.com/office/drawing/2014/main" id="{CDB0FB6B-9C0E-5C00-67BD-E6DDFCAFEF9D}"/>
              </a:ext>
            </a:extLst>
          </p:cNvPr>
          <p:cNvPicPr>
            <a:picLocks noChangeAspect="1"/>
          </p:cNvPicPr>
          <p:nvPr/>
        </p:nvPicPr>
        <p:blipFill>
          <a:blip r:embed="rId3">
            <a:extLst>
              <a:ext uri="{28A0092B-C50C-407E-A947-70E740481C1C}">
                <a14:useLocalDpi xmlns:a14="http://schemas.microsoft.com/office/drawing/2010/main" val="0"/>
              </a:ext>
            </a:extLst>
          </a:blip>
          <a:srcRect b="60617"/>
          <a:stretch/>
        </p:blipFill>
        <p:spPr>
          <a:xfrm>
            <a:off x="762000" y="761998"/>
            <a:ext cx="17145000" cy="8763003"/>
          </a:xfrm>
          <a:prstGeom prst="rect">
            <a:avLst/>
          </a:prstGeom>
        </p:spPr>
      </p:pic>
      <p:sp>
        <p:nvSpPr>
          <p:cNvPr id="5" name="Footer Placeholder 4">
            <a:extLst>
              <a:ext uri="{FF2B5EF4-FFF2-40B4-BE49-F238E27FC236}">
                <a16:creationId xmlns:a16="http://schemas.microsoft.com/office/drawing/2014/main" id="{B77FB405-B272-B05E-F084-837343B9EEEE}"/>
              </a:ext>
            </a:extLst>
          </p:cNvPr>
          <p:cNvSpPr>
            <a:spLocks noGrp="1"/>
          </p:cNvSpPr>
          <p:nvPr>
            <p:ph type="ftr" sz="quarter" idx="11"/>
          </p:nvPr>
        </p:nvSpPr>
        <p:spPr>
          <a:xfrm>
            <a:off x="762000" y="9627287"/>
            <a:ext cx="3810000" cy="446353"/>
          </a:xfrm>
        </p:spPr>
        <p:txBody>
          <a:bodyPr/>
          <a:lstStyle/>
          <a:p>
            <a:r>
              <a:rPr lang="en-US" sz="1800" dirty="0"/>
              <a:t>Strangers In A Strange Land © 2025  </a:t>
            </a:r>
          </a:p>
        </p:txBody>
      </p:sp>
    </p:spTree>
    <p:extLst>
      <p:ext uri="{BB962C8B-B14F-4D97-AF65-F5344CB8AC3E}">
        <p14:creationId xmlns:p14="http://schemas.microsoft.com/office/powerpoint/2010/main" val="80209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B5DFA-E46D-8E21-B899-98D467CDFB1F}"/>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17462C49-563C-6B05-33ED-45C9A25B0210}"/>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12710F1F-D548-D07A-2700-CE629578DC45}"/>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2424387E-2FA1-A536-09E4-AFAD1CD98CA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9C19C0FB-DCE3-6A3E-1F91-1AA04F0A960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0574A6DB-AA2C-A80D-D531-674B5D9919AC}"/>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12A2DD38-527F-4DD6-4CAB-63150F4BE17A}"/>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D86F227F-4124-6907-E924-13A8DDA3A3A5}"/>
              </a:ext>
            </a:extLst>
          </p:cNvPr>
          <p:cNvSpPr txBox="1"/>
          <p:nvPr/>
        </p:nvSpPr>
        <p:spPr>
          <a:xfrm>
            <a:off x="518380" y="374392"/>
            <a:ext cx="16759538" cy="9756517"/>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Our Perfect Shepherd</a:t>
            </a:r>
          </a:p>
          <a:p>
            <a:pPr lvl="1">
              <a:spcAft>
                <a:spcPts val="600"/>
              </a:spcAft>
            </a:pPr>
            <a:r>
              <a:rPr lang="en-US" sz="3200" b="1" i="1" dirty="0">
                <a:solidFill>
                  <a:srgbClr val="C00000"/>
                </a:solidFill>
                <a:latin typeface="Arial" panose="020B0604020202020204" pitchFamily="34" charset="0"/>
                <a:cs typeface="Arial" panose="020B0604020202020204" pitchFamily="34" charset="0"/>
              </a:rPr>
              <a:t>We have a spiritual heritage of shepherds:</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Abel (Genesis 4:2-4</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Abraham (Genesis 12:16, 13:2)</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Jacob &amp; His Sons (Genesis 30:43, 37:2)</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Moses (Exodus 3:1)</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David – Shepherd and King of Israel (1 Samuel 16:11, 17:28-37)</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The Kings of Israel (Judah and Israel) were instructed to </a:t>
            </a:r>
          </a:p>
          <a:p>
            <a:pPr lvl="4">
              <a:spcAft>
                <a:spcPts val="600"/>
              </a:spcAft>
            </a:pPr>
            <a:r>
              <a:rPr lang="en-US" sz="2800" dirty="0">
                <a:latin typeface="Arial" panose="020B0604020202020204" pitchFamily="34" charset="0"/>
                <a:cs typeface="Arial" panose="020B0604020202020204" pitchFamily="34" charset="0"/>
              </a:rPr>
              <a:t>shepherd their people, most failed (Jeremiah 13:17, 23:2, 25:35-36;</a:t>
            </a:r>
          </a:p>
          <a:p>
            <a:pPr lvl="4">
              <a:spcAft>
                <a:spcPts val="600"/>
              </a:spcAft>
            </a:pPr>
            <a:r>
              <a:rPr lang="en-US" sz="2800" dirty="0">
                <a:latin typeface="Arial" panose="020B0604020202020204" pitchFamily="34" charset="0"/>
                <a:cs typeface="Arial" panose="020B0604020202020204" pitchFamily="34" charset="0"/>
              </a:rPr>
              <a:t>Zechariah 10:2-3)</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The prophet Amos (Amos 1:1)</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The Great Shepherd foretold (Micah 5:4-5a)</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Angels announce Christ’s arrival to shepherds tending their flock</a:t>
            </a:r>
          </a:p>
          <a:p>
            <a:pPr lvl="4">
              <a:spcAft>
                <a:spcPts val="600"/>
              </a:spcAft>
            </a:pPr>
            <a:r>
              <a:rPr lang="en-US" sz="2800" dirty="0">
                <a:latin typeface="Arial" panose="020B0604020202020204" pitchFamily="34" charset="0"/>
                <a:cs typeface="Arial" panose="020B0604020202020204" pitchFamily="34" charset="0"/>
              </a:rPr>
              <a:t>(Luke 2:8-20)</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Shepherds first visitors to greet the baby Jesus (Luke 2:8-20)</a:t>
            </a:r>
          </a:p>
          <a:p>
            <a:pPr marL="1828800" lvl="3" indent="-457200">
              <a:spcAft>
                <a:spcPts val="600"/>
              </a:spcAft>
              <a:buFont typeface="Arial" panose="020B0604020202020204" pitchFamily="34" charset="0"/>
              <a:buChar char="•"/>
            </a:pPr>
            <a:r>
              <a:rPr lang="en-US" sz="2800" dirty="0">
                <a:latin typeface="Arial" panose="020B0604020202020204" pitchFamily="34" charset="0"/>
                <a:cs typeface="Arial" panose="020B0604020202020204" pitchFamily="34" charset="0"/>
              </a:rPr>
              <a:t>Jesus The Good Shepherd (John 10:11-17)</a:t>
            </a:r>
          </a:p>
          <a:p>
            <a:pPr marL="1828800" lvl="3" indent="-457200">
              <a:spcAft>
                <a:spcPts val="600"/>
              </a:spcAft>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498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059C5-90A5-FCD0-7243-4488476827E2}"/>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0C2966CD-ECD0-5931-2751-0B0AE4C1DD0B}"/>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7C6D359B-D20C-E6CB-BE2A-80E64C956CC8}"/>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AFE1624A-CAC6-7D1E-4241-240CBF09A640}"/>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2FE6B607-BDAC-7A28-744F-6141F2CE789C}"/>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822EF9A3-FA4A-0DDE-90C3-722937146BD2}"/>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EA59AFE9-5CC9-215A-C8AD-4D3435CBFDF8}"/>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6161DC5F-2514-C7BB-BB37-2D7F83D62543}"/>
              </a:ext>
            </a:extLst>
          </p:cNvPr>
          <p:cNvSpPr txBox="1"/>
          <p:nvPr/>
        </p:nvSpPr>
        <p:spPr>
          <a:xfrm>
            <a:off x="518380" y="374392"/>
            <a:ext cx="16759538" cy="863313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Our Perfect Shepherd</a:t>
            </a:r>
          </a:p>
          <a:p>
            <a:pPr>
              <a:spcAft>
                <a:spcPts val="1800"/>
              </a:spcAft>
            </a:pPr>
            <a:r>
              <a:rPr lang="en-US" sz="3200" b="1" i="1" dirty="0">
                <a:solidFill>
                  <a:srgbClr val="C00000"/>
                </a:solidFill>
                <a:latin typeface="Arial" panose="020B0604020202020204" pitchFamily="34" charset="0"/>
                <a:cs typeface="Arial" panose="020B0604020202020204" pitchFamily="34" charset="0"/>
              </a:rPr>
              <a:t>John 10:11-17 – Jesus says, “I am the Good Shepherd.”</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Good Shepherd is willing to give His life for His flock – v.11, 15</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Good Shepherd never runs in the face of danger or deserts His flock. He</a:t>
            </a:r>
          </a:p>
          <a:p>
            <a:pPr lvl="1">
              <a:spcAft>
                <a:spcPts val="1200"/>
              </a:spcAft>
            </a:pPr>
            <a:r>
              <a:rPr lang="en-US" sz="3200" dirty="0">
                <a:latin typeface="Arial" panose="020B0604020202020204" pitchFamily="34" charset="0"/>
                <a:cs typeface="Arial" panose="020B0604020202020204" pitchFamily="34" charset="0"/>
              </a:rPr>
              <a:t>stands firm to fight the “wolves” who attack the flock – v.12</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Good Shepherd loves His flock – v.13</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Good Shepherd knows His flock by name, and His flock knows Him – v.14</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God The Father knows and is known by the Good Shepherd – v.15</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Good Shepherd welcomes all sheep into His fold – He is </a:t>
            </a:r>
          </a:p>
          <a:p>
            <a:pPr lvl="1">
              <a:spcAft>
                <a:spcPts val="1200"/>
              </a:spcAft>
            </a:pPr>
            <a:r>
              <a:rPr lang="en-US" sz="3200" dirty="0">
                <a:latin typeface="Arial" panose="020B0604020202020204" pitchFamily="34" charset="0"/>
                <a:cs typeface="Arial" panose="020B0604020202020204" pitchFamily="34" charset="0"/>
              </a:rPr>
              <a:t>The Only Good Shepherd. There Is Only One Flock v. 16</a:t>
            </a:r>
          </a:p>
          <a:p>
            <a:pPr marL="457200"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God The Father dearly loves the Good Shepherd for His </a:t>
            </a:r>
          </a:p>
          <a:p>
            <a:pPr lvl="1">
              <a:spcAft>
                <a:spcPts val="1200"/>
              </a:spcAft>
            </a:pPr>
            <a:r>
              <a:rPr lang="en-US" sz="3200" dirty="0">
                <a:latin typeface="Arial" panose="020B0604020202020204" pitchFamily="34" charset="0"/>
                <a:cs typeface="Arial" panose="020B0604020202020204" pitchFamily="34" charset="0"/>
              </a:rPr>
              <a:t>obedience even to His death – v.17</a:t>
            </a:r>
          </a:p>
        </p:txBody>
      </p:sp>
    </p:spTree>
    <p:extLst>
      <p:ext uri="{BB962C8B-B14F-4D97-AF65-F5344CB8AC3E}">
        <p14:creationId xmlns:p14="http://schemas.microsoft.com/office/powerpoint/2010/main" val="363878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07925-08B1-B7CA-A946-A1C825E5AAC6}"/>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FAD67971-2791-05AE-BE9D-4E6FD2F520A5}"/>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7CFF60EB-4D6F-7D2C-3A87-0576A2428951}"/>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18047CAA-01AC-D995-F4EE-C3706504E8D3}"/>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C5EBB0A5-55FC-F53F-C385-20801618660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69D3CD18-0771-B183-6D1D-506C19084CF3}"/>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821286E-8B4A-6A66-B885-D2E0CC58B008}"/>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74F61C93-C556-F6DA-3FFE-BB1CA53527EE}"/>
              </a:ext>
            </a:extLst>
          </p:cNvPr>
          <p:cNvSpPr txBox="1"/>
          <p:nvPr/>
        </p:nvSpPr>
        <p:spPr>
          <a:xfrm>
            <a:off x="518380" y="374392"/>
            <a:ext cx="16245620" cy="943335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Our Perfect Shepherd</a:t>
            </a:r>
          </a:p>
          <a:p>
            <a:pPr lvl="2" algn="ctr"/>
            <a:endParaRPr lang="en-US" sz="1400"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Peter’s early morning conversation with Jesus while walking</a:t>
            </a:r>
          </a:p>
          <a:p>
            <a:pPr lvl="2" algn="ctr"/>
            <a:r>
              <a:rPr lang="en-US" sz="3400" i="1" dirty="0">
                <a:latin typeface="Arial" panose="020B0604020202020204" pitchFamily="34" charset="0"/>
                <a:cs typeface="Arial" panose="020B0604020202020204" pitchFamily="34" charset="0"/>
              </a:rPr>
              <a:t>along the shore of the Sea of Galilee.</a:t>
            </a:r>
          </a:p>
          <a:p>
            <a:pPr lvl="2" algn="ctr"/>
            <a:r>
              <a:rPr lang="en-US" sz="3400" i="1" dirty="0">
                <a:latin typeface="Arial" panose="020B0604020202020204" pitchFamily="34" charset="0"/>
                <a:cs typeface="Arial" panose="020B0604020202020204" pitchFamily="34" charset="0"/>
              </a:rPr>
              <a:t>John 21:1-19</a:t>
            </a:r>
          </a:p>
          <a:p>
            <a:pPr lvl="2" algn="ctr"/>
            <a:endParaRPr lang="en-US"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Do you love me?</a:t>
            </a:r>
          </a:p>
          <a:p>
            <a:pPr lvl="2" algn="ctr"/>
            <a:r>
              <a:rPr lang="en-US" sz="3400" i="1" dirty="0">
                <a:latin typeface="Arial" panose="020B0604020202020204" pitchFamily="34" charset="0"/>
                <a:cs typeface="Arial" panose="020B0604020202020204" pitchFamily="34" charset="0"/>
              </a:rPr>
              <a:t>Feed my lambs.</a:t>
            </a:r>
          </a:p>
          <a:p>
            <a:pPr lvl="2" algn="ctr"/>
            <a:endParaRPr lang="en-US"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Do you love me?</a:t>
            </a:r>
          </a:p>
          <a:p>
            <a:pPr lvl="2" algn="ctr"/>
            <a:r>
              <a:rPr lang="en-US" sz="3400" i="1" dirty="0">
                <a:latin typeface="Arial" panose="020B0604020202020204" pitchFamily="34" charset="0"/>
                <a:cs typeface="Arial" panose="020B0604020202020204" pitchFamily="34" charset="0"/>
              </a:rPr>
              <a:t>Tend my Sheep.</a:t>
            </a:r>
          </a:p>
          <a:p>
            <a:pPr lvl="2" algn="ctr"/>
            <a:endParaRPr lang="en-US"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Do you love me?</a:t>
            </a:r>
          </a:p>
          <a:p>
            <a:pPr lvl="2" algn="ctr"/>
            <a:r>
              <a:rPr lang="en-US" sz="3400" i="1" dirty="0">
                <a:latin typeface="Arial" panose="020B0604020202020204" pitchFamily="34" charset="0"/>
                <a:cs typeface="Arial" panose="020B0604020202020204" pitchFamily="34" charset="0"/>
              </a:rPr>
              <a:t>Feed my Sheep.</a:t>
            </a:r>
          </a:p>
          <a:p>
            <a:pPr lvl="2" algn="ctr"/>
            <a:endParaRPr lang="en-US"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Follow Me.</a:t>
            </a:r>
          </a:p>
          <a:p>
            <a:pPr lvl="2" algn="ctr"/>
            <a:endParaRPr lang="en-US" sz="1400" i="1" dirty="0">
              <a:latin typeface="Arial" panose="020B0604020202020204" pitchFamily="34" charset="0"/>
              <a:cs typeface="Arial" panose="020B0604020202020204" pitchFamily="34" charset="0"/>
            </a:endParaRPr>
          </a:p>
          <a:p>
            <a:pPr lvl="2" algn="ctr"/>
            <a:endParaRPr lang="en-US" sz="3400" i="1" dirty="0">
              <a:latin typeface="Arial" panose="020B0604020202020204" pitchFamily="34" charset="0"/>
              <a:cs typeface="Arial" panose="020B0604020202020204" pitchFamily="34" charset="0"/>
            </a:endParaRPr>
          </a:p>
          <a:p>
            <a:pPr lvl="2" algn="ctr"/>
            <a:endParaRPr lang="en-US" sz="3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9418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1D85D-E747-4B07-2F30-D580454ADDFC}"/>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DF5DDC2E-783F-79C5-D7A4-990A3EBE85EA}"/>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7CF44C21-3D63-F735-33EB-A975D4E7040F}"/>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A1D3299C-E29A-58C1-2617-2142EB55196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B309D6A6-1A9F-48F8-4468-FCB76B95073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0FD5479D-7EE3-A918-3F04-5782E15553E6}"/>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372538C-5A5C-D889-724D-5444E4549681}"/>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23EA648A-386D-4B09-E7C0-CDD3D7126B63}"/>
              </a:ext>
            </a:extLst>
          </p:cNvPr>
          <p:cNvSpPr txBox="1"/>
          <p:nvPr/>
        </p:nvSpPr>
        <p:spPr>
          <a:xfrm>
            <a:off x="518380" y="374392"/>
            <a:ext cx="16245620" cy="969496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Our Perfect Shepherd</a:t>
            </a:r>
          </a:p>
          <a:p>
            <a:pPr lvl="2" algn="ctr">
              <a:spcAft>
                <a:spcPts val="600"/>
              </a:spcAft>
            </a:pPr>
            <a:endParaRPr lang="en-US" sz="1400" dirty="0">
              <a:latin typeface="Arial" panose="020B0604020202020204" pitchFamily="34" charset="0"/>
              <a:cs typeface="Arial" panose="020B0604020202020204" pitchFamily="34" charset="0"/>
            </a:endParaRPr>
          </a:p>
          <a:p>
            <a:pPr lvl="2" algn="ctr"/>
            <a:endParaRPr lang="en-US" sz="3000" i="1" dirty="0">
              <a:latin typeface="Arial" panose="020B0604020202020204" pitchFamily="34" charset="0"/>
              <a:cs typeface="Arial" panose="020B0604020202020204" pitchFamily="34" charset="0"/>
            </a:endParaRPr>
          </a:p>
          <a:p>
            <a:pPr lvl="2" algn="ctr"/>
            <a:endParaRPr lang="en-US" sz="3400"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“Now may the God of peace who brought again from the dead our Lord Jesus, </a:t>
            </a:r>
          </a:p>
          <a:p>
            <a:pPr lvl="2" algn="ctr"/>
            <a:r>
              <a:rPr lang="en-US" sz="3400" i="1" dirty="0">
                <a:latin typeface="Arial" panose="020B0604020202020204" pitchFamily="34" charset="0"/>
                <a:cs typeface="Arial" panose="020B0604020202020204" pitchFamily="34" charset="0"/>
              </a:rPr>
              <a:t>the Great Shepherd of the sheep, by the blood of the eternal covenant,</a:t>
            </a:r>
          </a:p>
          <a:p>
            <a:pPr lvl="2" algn="ctr"/>
            <a:r>
              <a:rPr lang="en-US" sz="3400" i="1" dirty="0">
                <a:latin typeface="Arial" panose="020B0604020202020204" pitchFamily="34" charset="0"/>
                <a:cs typeface="Arial" panose="020B0604020202020204" pitchFamily="34" charset="0"/>
              </a:rPr>
              <a:t> equip you with everything good that you may do His will, </a:t>
            </a:r>
          </a:p>
          <a:p>
            <a:pPr lvl="2" algn="ctr"/>
            <a:r>
              <a:rPr lang="en-US" sz="3400" i="1" dirty="0">
                <a:latin typeface="Arial" panose="020B0604020202020204" pitchFamily="34" charset="0"/>
                <a:cs typeface="Arial" panose="020B0604020202020204" pitchFamily="34" charset="0"/>
              </a:rPr>
              <a:t>working in us that which is pleasing in His sight, through Jesus Christ, </a:t>
            </a:r>
          </a:p>
          <a:p>
            <a:pPr lvl="2" algn="ctr"/>
            <a:r>
              <a:rPr lang="en-US" sz="3400" i="1" dirty="0">
                <a:latin typeface="Arial" panose="020B0604020202020204" pitchFamily="34" charset="0"/>
                <a:cs typeface="Arial" panose="020B0604020202020204" pitchFamily="34" charset="0"/>
              </a:rPr>
              <a:t>to whom be glory forever and ever. Amen.</a:t>
            </a:r>
          </a:p>
          <a:p>
            <a:pPr lvl="2" algn="ctr"/>
            <a:r>
              <a:rPr lang="en-US" sz="3400" i="1" dirty="0">
                <a:latin typeface="Arial" panose="020B0604020202020204" pitchFamily="34" charset="0"/>
                <a:cs typeface="Arial" panose="020B0604020202020204" pitchFamily="34" charset="0"/>
              </a:rPr>
              <a:t> Hebrews 13:20 ESV</a:t>
            </a:r>
          </a:p>
          <a:p>
            <a:pPr lvl="2" algn="ctr"/>
            <a:endParaRPr lang="en-US" sz="3400" i="1" dirty="0">
              <a:latin typeface="Arial" panose="020B0604020202020204" pitchFamily="34" charset="0"/>
              <a:cs typeface="Arial" panose="020B0604020202020204" pitchFamily="34" charset="0"/>
            </a:endParaRPr>
          </a:p>
          <a:p>
            <a:pPr lvl="2" algn="ctr"/>
            <a:r>
              <a:rPr lang="en-US" sz="3400" i="1" dirty="0">
                <a:latin typeface="Arial" panose="020B0604020202020204" pitchFamily="34" charset="0"/>
                <a:cs typeface="Arial" panose="020B0604020202020204" pitchFamily="34" charset="0"/>
              </a:rPr>
              <a:t>Two questions we must ask ourselves...</a:t>
            </a:r>
          </a:p>
          <a:p>
            <a:pPr lvl="2" algn="ctr"/>
            <a:r>
              <a:rPr lang="en-US" sz="3400" i="1" dirty="0">
                <a:latin typeface="Arial" panose="020B0604020202020204" pitchFamily="34" charset="0"/>
                <a:cs typeface="Arial" panose="020B0604020202020204" pitchFamily="34" charset="0"/>
              </a:rPr>
              <a:t>“Do I love Him?</a:t>
            </a:r>
          </a:p>
          <a:p>
            <a:pPr lvl="2" algn="ctr"/>
            <a:r>
              <a:rPr lang="en-US" sz="3400" i="1" dirty="0">
                <a:latin typeface="Arial" panose="020B0604020202020204" pitchFamily="34" charset="0"/>
                <a:cs typeface="Arial" panose="020B0604020202020204" pitchFamily="34" charset="0"/>
              </a:rPr>
              <a:t>Am I feeding His Sheep?</a:t>
            </a:r>
          </a:p>
          <a:p>
            <a:pPr lvl="2" algn="ctr"/>
            <a:endParaRPr lang="en-US" sz="3400" i="1" dirty="0">
              <a:latin typeface="Arial" panose="020B0604020202020204" pitchFamily="34" charset="0"/>
              <a:cs typeface="Arial" panose="020B0604020202020204" pitchFamily="34" charset="0"/>
            </a:endParaRPr>
          </a:p>
          <a:p>
            <a:pPr lvl="2" algn="ctr"/>
            <a:endParaRPr lang="en-US" sz="3400" i="1" dirty="0">
              <a:latin typeface="Arial" panose="020B0604020202020204" pitchFamily="34" charset="0"/>
              <a:cs typeface="Arial" panose="020B0604020202020204" pitchFamily="34" charset="0"/>
            </a:endParaRPr>
          </a:p>
          <a:p>
            <a:pPr lvl="2" algn="ctr"/>
            <a:endParaRPr lang="en-US" sz="3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399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9EE0F-E01E-7690-29A4-66C51A15E2B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D09B597-FB33-FB97-B562-DE0EFEB49BE9}"/>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C32DD8A9-2701-16C0-7A83-43C10E61C98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B198820F-9357-2AEC-8A7C-0E020342267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1AC4EBF-2013-013D-98D0-B6DB0BC875AE}"/>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0E1998A-BA62-B692-E467-3AFD284549BC}"/>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9" name="Picture 8" descr="A person in a white dress holding a boat&#10;&#10;AI-generated content may be incorrect.">
            <a:extLst>
              <a:ext uri="{FF2B5EF4-FFF2-40B4-BE49-F238E27FC236}">
                <a16:creationId xmlns:a16="http://schemas.microsoft.com/office/drawing/2014/main" id="{BFFBAF3A-8CF3-856E-4560-CDFE20D6FB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5325" y="723900"/>
            <a:ext cx="9767255" cy="8187869"/>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8543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2DC60-3385-DAEA-8672-3605235F731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C8E4616-93A8-680F-0DCA-9A759201C25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615D244D-2D46-968A-4DE8-73724765763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479BA0CD-521A-1492-05C9-883709A0F4F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3D31F61-6810-86FD-4184-F273241CB63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9A88689-30C5-2800-2737-D68F63246B6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7" name="Picture 6" descr="A person sitting on a boat&#10;&#10;Description automatically generated">
            <a:extLst>
              <a:ext uri="{FF2B5EF4-FFF2-40B4-BE49-F238E27FC236}">
                <a16:creationId xmlns:a16="http://schemas.microsoft.com/office/drawing/2014/main" id="{C442947D-68A0-3AFB-7C00-614C4F2B36AA}"/>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7B875011-7933-849C-7EF6-6D5FB7A5BBC0}"/>
              </a:ext>
            </a:extLst>
          </p:cNvPr>
          <p:cNvSpPr txBox="1"/>
          <p:nvPr/>
        </p:nvSpPr>
        <p:spPr>
          <a:xfrm>
            <a:off x="690671" y="408931"/>
            <a:ext cx="16225730" cy="967957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6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RECAP: Session 5 – Courage In A Strange Land</a:t>
            </a:r>
          </a:p>
          <a:p>
            <a:pPr>
              <a:spcAft>
                <a:spcPts val="1200"/>
              </a:spcAft>
            </a:pPr>
            <a:r>
              <a:rPr lang="en-US" sz="2800" b="1" dirty="0">
                <a:latin typeface="Arial" panose="020B0604020202020204" pitchFamily="34" charset="0"/>
                <a:cs typeface="Arial" panose="020B0604020202020204" pitchFamily="34" charset="0"/>
              </a:rPr>
              <a:t>Esther: Rising to the Challenge</a:t>
            </a:r>
          </a:p>
          <a:p>
            <a:pPr marL="914400" lvl="1" indent="-457200">
              <a:spcAft>
                <a:spcPts val="1200"/>
              </a:spcAft>
              <a:buFont typeface="Arial" panose="020B0604020202020204" pitchFamily="34" charset="0"/>
              <a:buChar char="•"/>
            </a:pPr>
            <a:r>
              <a:rPr lang="en-US" sz="2800" i="1" dirty="0">
                <a:latin typeface="Arial" panose="020B0604020202020204" pitchFamily="34" charset="0"/>
                <a:cs typeface="Arial" panose="020B0604020202020204" pitchFamily="34" charset="0"/>
              </a:rPr>
              <a:t>Identified with God’s people </a:t>
            </a:r>
          </a:p>
          <a:p>
            <a:pPr marL="914400" lvl="1" indent="-457200">
              <a:spcAft>
                <a:spcPts val="1200"/>
              </a:spcAft>
              <a:buFont typeface="Arial" panose="020B0604020202020204" pitchFamily="34" charset="0"/>
              <a:buChar char="•"/>
            </a:pPr>
            <a:r>
              <a:rPr lang="en-US" sz="2800" i="1" dirty="0">
                <a:latin typeface="Arial" panose="020B0604020202020204" pitchFamily="34" charset="0"/>
                <a:cs typeface="Arial" panose="020B0604020202020204" pitchFamily="34" charset="0"/>
              </a:rPr>
              <a:t>Emboldened by her calling </a:t>
            </a:r>
          </a:p>
          <a:p>
            <a:pPr marL="914400" lvl="1" indent="-457200">
              <a:spcAft>
                <a:spcPts val="1200"/>
              </a:spcAft>
              <a:buFont typeface="Arial" panose="020B0604020202020204" pitchFamily="34" charset="0"/>
              <a:buChar char="•"/>
            </a:pPr>
            <a:r>
              <a:rPr lang="en-US" sz="2800" i="1" dirty="0">
                <a:latin typeface="Arial" panose="020B0604020202020204" pitchFamily="34" charset="0"/>
                <a:cs typeface="Arial" panose="020B0604020202020204" pitchFamily="34" charset="0"/>
              </a:rPr>
              <a:t>Strengthened by prayer</a:t>
            </a:r>
          </a:p>
          <a:p>
            <a:pPr>
              <a:spcAft>
                <a:spcPts val="1200"/>
              </a:spcAft>
            </a:pPr>
            <a:r>
              <a:rPr lang="en-US" sz="2800" b="1" dirty="0">
                <a:latin typeface="Arial" panose="020B0604020202020204" pitchFamily="34" charset="0"/>
                <a:cs typeface="Arial" panose="020B0604020202020204" pitchFamily="34" charset="0"/>
              </a:rPr>
              <a:t>First Peter Chapter Four</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We are to think like Jesus, the Perfect Stranger who suffered for us</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Enough Already! The season of sin is past!</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The end of all things is near – trials will come – be ready!</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Be self-controlled – Love one another – Live in harmony</a:t>
            </a:r>
          </a:p>
          <a:p>
            <a:pPr marL="1371600" lvl="2"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Give Glory to God in all things</a:t>
            </a:r>
          </a:p>
          <a:p>
            <a:pPr marL="1371600" lvl="2"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Blessed &amp; Unashamed if our obedience to God results in trials</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Judgment is Coming</a:t>
            </a:r>
          </a:p>
          <a:p>
            <a:pPr marL="1371600" lvl="2"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Be Ready. Be Courageous. Accept the Challenge. Trust Jesus.</a:t>
            </a:r>
          </a:p>
          <a:p>
            <a:pPr marL="1371600" lvl="2" indent="-457200">
              <a:spcAft>
                <a:spcPts val="1200"/>
              </a:spcAft>
              <a:buFont typeface="Arial" panose="020B0604020202020204" pitchFamily="34" charset="0"/>
              <a:buChar char="•"/>
            </a:pPr>
            <a:endParaRPr lang="en-US" sz="2800" i="1" kern="100" dirty="0">
              <a:latin typeface="Arial" panose="020B0604020202020204" pitchFamily="34" charset="0"/>
              <a:ea typeface="Aptos" panose="020B0004020202020204" pitchFamily="34" charset="0"/>
              <a:cs typeface="Arial" panose="020B0604020202020204" pitchFamily="34" charset="0"/>
            </a:endParaRPr>
          </a:p>
        </p:txBody>
      </p:sp>
      <p:sp>
        <p:nvSpPr>
          <p:cNvPr id="10" name="Callout: Bent Line 9">
            <a:extLst>
              <a:ext uri="{FF2B5EF4-FFF2-40B4-BE49-F238E27FC236}">
                <a16:creationId xmlns:a16="http://schemas.microsoft.com/office/drawing/2014/main" id="{725775F2-34DA-03FE-4B14-CC2C9FC7FC5C}"/>
              </a:ext>
            </a:extLst>
          </p:cNvPr>
          <p:cNvSpPr/>
          <p:nvPr/>
        </p:nvSpPr>
        <p:spPr>
          <a:xfrm>
            <a:off x="12898016" y="847001"/>
            <a:ext cx="4990460" cy="4419600"/>
          </a:xfrm>
          <a:prstGeom prst="borderCallout2">
            <a:avLst>
              <a:gd name="adj1" fmla="val 18750"/>
              <a:gd name="adj2" fmla="val -8333"/>
              <a:gd name="adj3" fmla="val 18750"/>
              <a:gd name="adj4" fmla="val -16667"/>
              <a:gd name="adj5" fmla="val 88010"/>
              <a:gd name="adj6" fmla="val -29276"/>
            </a:avLst>
          </a:prstGeom>
          <a:solidFill>
            <a:schemeClr val="bg1">
              <a:lumMod val="85000"/>
            </a:schemeClr>
          </a:solidFill>
          <a:ln w="38100">
            <a:solidFill>
              <a:schemeClr val="bg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spcAft>
                <a:spcPts val="600"/>
              </a:spcAft>
            </a:pPr>
            <a:r>
              <a:rPr lang="en-US" sz="2600" kern="100" dirty="0">
                <a:ln w="38100">
                  <a:noFill/>
                </a:ln>
                <a:solidFill>
                  <a:srgbClr val="C00000"/>
                </a:solidFill>
                <a:latin typeface="Arial" panose="020B0604020202020204" pitchFamily="34" charset="0"/>
                <a:ea typeface="Aptos" panose="020B0004020202020204" pitchFamily="34" charset="0"/>
                <a:cs typeface="Arial" panose="020B0604020202020204" pitchFamily="34" charset="0"/>
              </a:rPr>
              <a:t>“P</a:t>
            </a:r>
            <a:r>
              <a:rPr lang="en-US" sz="2600" kern="100" dirty="0">
                <a:ln w="38100">
                  <a:noFill/>
                </a:ln>
                <a:solidFill>
                  <a:srgbClr val="C00000"/>
                </a:solidFill>
                <a:effectLst/>
                <a:latin typeface="Arial" panose="020B0604020202020204" pitchFamily="34" charset="0"/>
                <a:ea typeface="Aptos" panose="020B0004020202020204" pitchFamily="34" charset="0"/>
                <a:cs typeface="Arial" panose="020B0604020202020204" pitchFamily="34" charset="0"/>
              </a:rPr>
              <a:t>hysical suffering has a morally strengthening effect on our lives, it commits us more firmly than ever before to a pattern of action where obedience is even more important than our desire to avoid pain.“</a:t>
            </a:r>
            <a:r>
              <a:rPr lang="en-US" sz="2600" kern="100" dirty="0">
                <a:ln w="38100">
                  <a:noFill/>
                </a:ln>
                <a:solidFill>
                  <a:srgbClr val="C00000"/>
                </a:solidFill>
                <a:latin typeface="Arial" panose="020B0604020202020204" pitchFamily="34" charset="0"/>
                <a:ea typeface="Aptos" panose="020B0004020202020204" pitchFamily="34" charset="0"/>
                <a:cs typeface="Arial" panose="020B0604020202020204" pitchFamily="34" charset="0"/>
              </a:rPr>
              <a:t> </a:t>
            </a:r>
          </a:p>
          <a:p>
            <a:pPr lvl="1" algn="r">
              <a:spcAft>
                <a:spcPts val="600"/>
              </a:spcAft>
            </a:pPr>
            <a:r>
              <a:rPr lang="en-US" sz="2600" kern="100" dirty="0">
                <a:ln w="38100">
                  <a:noFill/>
                </a:ln>
                <a:solidFill>
                  <a:srgbClr val="C00000"/>
                </a:solidFill>
                <a:latin typeface="Arial" panose="020B0604020202020204" pitchFamily="34" charset="0"/>
                <a:ea typeface="Aptos" panose="020B0004020202020204" pitchFamily="34" charset="0"/>
                <a:cs typeface="Arial" panose="020B0604020202020204" pitchFamily="34" charset="0"/>
              </a:rPr>
              <a:t> -- Wayne Grudem </a:t>
            </a:r>
          </a:p>
        </p:txBody>
      </p:sp>
    </p:spTree>
    <p:extLst>
      <p:ext uri="{BB962C8B-B14F-4D97-AF65-F5344CB8AC3E}">
        <p14:creationId xmlns:p14="http://schemas.microsoft.com/office/powerpoint/2010/main" val="116700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B1A81-5CB5-616C-E36D-EE3CED966285}"/>
            </a:ext>
          </a:extLst>
        </p:cNvPr>
        <p:cNvGrpSpPr/>
        <p:nvPr/>
      </p:nvGrpSpPr>
      <p:grpSpPr>
        <a:xfrm>
          <a:off x="0" y="0"/>
          <a:ext cx="0" cy="0"/>
          <a:chOff x="0" y="0"/>
          <a:chExt cx="0" cy="0"/>
        </a:xfrm>
      </p:grpSpPr>
      <p:pic>
        <p:nvPicPr>
          <p:cNvPr id="8" name="Picture 7" descr="A person sitting on a boat&#10;&#10;Description automatically generated">
            <a:extLst>
              <a:ext uri="{FF2B5EF4-FFF2-40B4-BE49-F238E27FC236}">
                <a16:creationId xmlns:a16="http://schemas.microsoft.com/office/drawing/2014/main" id="{4461E191-DF7F-4CE1-669D-DB62729767B7}"/>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EA8FBFE9-161E-6010-BD75-4CD4C5CAB73F}"/>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83DD178D-D300-26E2-4B91-F2E8528EB1FC}"/>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C3096EF1-487E-8C85-4CE0-A2406EF8A796}"/>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7E9EF20-8472-36C5-2FC0-57BAA0BB429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BEEB6256-A87A-6843-2BC2-8041DE27A8EB}"/>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32033200-2C82-A771-FB0A-7BE63A0A3B34}"/>
              </a:ext>
            </a:extLst>
          </p:cNvPr>
          <p:cNvSpPr txBox="1"/>
          <p:nvPr/>
        </p:nvSpPr>
        <p:spPr>
          <a:xfrm>
            <a:off x="518380" y="374392"/>
            <a:ext cx="16169420" cy="5709255"/>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Prelude: The Rally Cry – Deborah’s Story</a:t>
            </a:r>
          </a:p>
          <a:p>
            <a:pPr marL="1371600" lvl="2"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Deborah was a stranger living among God’s chosen people – a hard-hearted, hard-headed, &amp; disobedient people</a:t>
            </a:r>
          </a:p>
          <a:p>
            <a:pPr marL="1371600" lvl="2"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Prophet to God’s people</a:t>
            </a:r>
          </a:p>
          <a:p>
            <a:pPr marL="1371600" lvl="2"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Judge in the Promised Land </a:t>
            </a:r>
          </a:p>
          <a:p>
            <a:pPr marL="1371600" lvl="2"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Co-leader of the Israeli Army</a:t>
            </a:r>
          </a:p>
          <a:p>
            <a:pPr marL="1371600" lvl="2"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She was a stranger in every aspect of her life – in her God-given non-traditional roles, but Deborah was willing, obedient, and faithful to God’s calling</a:t>
            </a:r>
          </a:p>
        </p:txBody>
      </p:sp>
      <p:sp>
        <p:nvSpPr>
          <p:cNvPr id="11" name="TextBox 10">
            <a:extLst>
              <a:ext uri="{FF2B5EF4-FFF2-40B4-BE49-F238E27FC236}">
                <a16:creationId xmlns:a16="http://schemas.microsoft.com/office/drawing/2014/main" id="{630772B6-BF93-C64C-17D0-D9A7A5050EFB}"/>
              </a:ext>
            </a:extLst>
          </p:cNvPr>
          <p:cNvSpPr txBox="1"/>
          <p:nvPr/>
        </p:nvSpPr>
        <p:spPr>
          <a:xfrm>
            <a:off x="2103232" y="6313706"/>
            <a:ext cx="10058400" cy="3570208"/>
          </a:xfrm>
          <a:prstGeom prst="rect">
            <a:avLst/>
          </a:prstGeom>
          <a:noFill/>
        </p:spPr>
        <p:txBody>
          <a:bodyPr wrap="square" rtlCol="0">
            <a:spAutoFit/>
          </a:bodyPr>
          <a:lstStyle/>
          <a:p>
            <a:pPr lvl="2" algn="ctr">
              <a:spcAft>
                <a:spcPts val="600"/>
              </a:spcAft>
            </a:pPr>
            <a:r>
              <a:rPr lang="en-US" sz="2800" b="1" i="1" dirty="0">
                <a:solidFill>
                  <a:srgbClr val="C00000"/>
                </a:solidFill>
                <a:latin typeface="Arial" panose="020B0604020202020204" pitchFamily="34" charset="0"/>
                <a:cs typeface="Arial" panose="020B0604020202020204" pitchFamily="34" charset="0"/>
              </a:rPr>
              <a:t>No matter how ordinary, difficult, or </a:t>
            </a:r>
          </a:p>
          <a:p>
            <a:pPr lvl="2" algn="ctr">
              <a:spcAft>
                <a:spcPts val="1800"/>
              </a:spcAft>
            </a:pPr>
            <a:r>
              <a:rPr lang="en-US" sz="2800" b="1" i="1" dirty="0">
                <a:solidFill>
                  <a:srgbClr val="C00000"/>
                </a:solidFill>
                <a:latin typeface="Arial" panose="020B0604020202020204" pitchFamily="34" charset="0"/>
                <a:cs typeface="Arial" panose="020B0604020202020204" pitchFamily="34" charset="0"/>
              </a:rPr>
              <a:t>strange the calling,</a:t>
            </a:r>
          </a:p>
          <a:p>
            <a:pPr lvl="2" algn="ctr">
              <a:spcAft>
                <a:spcPts val="600"/>
              </a:spcAft>
            </a:pPr>
            <a:r>
              <a:rPr lang="en-US" sz="2800" b="1" i="1" dirty="0">
                <a:solidFill>
                  <a:srgbClr val="C00000"/>
                </a:solidFill>
                <a:latin typeface="Arial" panose="020B0604020202020204" pitchFamily="34" charset="0"/>
                <a:cs typeface="Arial" panose="020B0604020202020204" pitchFamily="34" charset="0"/>
              </a:rPr>
              <a:t>When God calls us to serve Him,</a:t>
            </a:r>
          </a:p>
          <a:p>
            <a:pPr lvl="2" algn="ctr">
              <a:spcAft>
                <a:spcPts val="600"/>
              </a:spcAft>
            </a:pPr>
            <a:r>
              <a:rPr lang="en-US" sz="2800" b="1" i="1" dirty="0">
                <a:solidFill>
                  <a:srgbClr val="C00000"/>
                </a:solidFill>
                <a:latin typeface="Arial" panose="020B0604020202020204" pitchFamily="34" charset="0"/>
                <a:cs typeface="Arial" panose="020B0604020202020204" pitchFamily="34" charset="0"/>
              </a:rPr>
              <a:t>We can be confident He will give us what is </a:t>
            </a:r>
          </a:p>
          <a:p>
            <a:pPr lvl="2" algn="ctr">
              <a:spcAft>
                <a:spcPts val="600"/>
              </a:spcAft>
            </a:pPr>
            <a:r>
              <a:rPr lang="en-US" sz="2800" b="1" i="1" dirty="0">
                <a:solidFill>
                  <a:srgbClr val="C00000"/>
                </a:solidFill>
                <a:latin typeface="Arial" panose="020B0604020202020204" pitchFamily="34" charset="0"/>
                <a:cs typeface="Arial" panose="020B0604020202020204" pitchFamily="34" charset="0"/>
              </a:rPr>
              <a:t>needed to do the job,</a:t>
            </a:r>
          </a:p>
          <a:p>
            <a:pPr lvl="2" algn="ctr">
              <a:spcAft>
                <a:spcPts val="600"/>
              </a:spcAft>
            </a:pPr>
            <a:r>
              <a:rPr lang="en-US" sz="2800" b="1" i="1" dirty="0">
                <a:solidFill>
                  <a:srgbClr val="C00000"/>
                </a:solidFill>
                <a:latin typeface="Arial" panose="020B0604020202020204" pitchFamily="34" charset="0"/>
                <a:cs typeface="Arial" panose="020B0604020202020204" pitchFamily="34" charset="0"/>
              </a:rPr>
              <a:t>If we are willing and obedient. </a:t>
            </a:r>
          </a:p>
          <a:p>
            <a:endParaRPr lang="en-US" dirty="0"/>
          </a:p>
        </p:txBody>
      </p:sp>
    </p:spTree>
    <p:extLst>
      <p:ext uri="{BB962C8B-B14F-4D97-AF65-F5344CB8AC3E}">
        <p14:creationId xmlns:p14="http://schemas.microsoft.com/office/powerpoint/2010/main" val="742181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A4AC2-8779-45DA-4E3C-F4C45A10A1BB}"/>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22C89AA0-C181-28B7-200C-F1F1A154B420}"/>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1E87E4C2-AFF7-6E2F-DDCE-B6492F456431}"/>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9F4B007B-6AF7-6F50-A6AF-0424D3099148}"/>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dirty="0"/>
            </a:p>
          </p:txBody>
        </p:sp>
        <p:sp>
          <p:nvSpPr>
            <p:cNvPr id="4" name="TextBox 4">
              <a:extLst>
                <a:ext uri="{FF2B5EF4-FFF2-40B4-BE49-F238E27FC236}">
                  <a16:creationId xmlns:a16="http://schemas.microsoft.com/office/drawing/2014/main" id="{1CA46DE1-8745-F144-BA66-80859B990F3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5FC9C75-C9DE-42D7-8DD9-432E52502146}"/>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94A23C7-C84A-A8C9-662F-09F355FD817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E8DF5B0F-1397-2E12-7B61-6C553FD82033}"/>
              </a:ext>
            </a:extLst>
          </p:cNvPr>
          <p:cNvSpPr txBox="1"/>
          <p:nvPr/>
        </p:nvSpPr>
        <p:spPr>
          <a:xfrm>
            <a:off x="518380" y="374392"/>
            <a:ext cx="16759538" cy="837620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5:1</a:t>
            </a:r>
          </a:p>
          <a:p>
            <a:pPr>
              <a:lnSpc>
                <a:spcPct val="115000"/>
              </a:lnSpc>
            </a:pPr>
            <a:r>
              <a:rPr lang="en-US" sz="3400" i="1" kern="100" dirty="0">
                <a:effectLst/>
                <a:latin typeface="Arial" panose="020B0604020202020204" pitchFamily="34" charset="0"/>
                <a:ea typeface="Aptos" panose="020B0004020202020204" pitchFamily="34" charset="0"/>
                <a:cs typeface="Arial" panose="020B0604020202020204" pitchFamily="34" charset="0"/>
              </a:rPr>
              <a:t>"</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a:t>
            </a:r>
            <a:r>
              <a:rPr lang="en-US" sz="3200" i="1" kern="100" dirty="0">
                <a:effectLst/>
                <a:latin typeface="Arial" panose="020B0604020202020204" pitchFamily="34" charset="0"/>
                <a:ea typeface="Aptos" panose="020B0004020202020204" pitchFamily="34" charset="0"/>
                <a:cs typeface="Arial" panose="020B0604020202020204" pitchFamily="34" charset="0"/>
              </a:rPr>
              <a:t> So I exhort the elders among you, as a fellow elder and a witness of the sufferings of Christ, as well as a partaker in the glory that is going to be revealed:</a:t>
            </a:r>
          </a:p>
          <a:p>
            <a:pPr>
              <a:lnSpc>
                <a:spcPct val="115000"/>
              </a:lnSpc>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“SO” </a:t>
            </a:r>
            <a:r>
              <a:rPr lang="en-US" sz="3200" i="1" kern="100" dirty="0">
                <a:effectLst/>
                <a:latin typeface="Arial" panose="020B0604020202020204" pitchFamily="34" charset="0"/>
                <a:ea typeface="Aptos" panose="020B0004020202020204" pitchFamily="34" charset="0"/>
                <a:cs typeface="Arial" panose="020B0604020202020204" pitchFamily="34" charset="0"/>
              </a:rPr>
              <a:t>= Therefore, accordingly, consequently – refers back to 1 Peter 4:17-19</a:t>
            </a:r>
          </a:p>
          <a:p>
            <a:pPr algn="ctr">
              <a:lnSpc>
                <a:spcPct val="115000"/>
              </a:lnSpc>
            </a:pPr>
            <a:r>
              <a:rPr lang="en-US" sz="3200" i="1" kern="100" dirty="0">
                <a:latin typeface="Arial" panose="020B0604020202020204" pitchFamily="34" charset="0"/>
                <a:ea typeface="Aptos" panose="020B0004020202020204" pitchFamily="34" charset="0"/>
                <a:cs typeface="Arial" panose="020B0604020202020204" pitchFamily="34" charset="0"/>
              </a:rPr>
              <a:t>Judgment is coming – be ready, live obediently, spread the gospel, and expect suffering</a:t>
            </a:r>
          </a:p>
          <a:p>
            <a:pPr>
              <a:lnSpc>
                <a:spcPct val="115000"/>
              </a:lnSpc>
            </a:pP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marL="457200" indent="-457200">
              <a:lnSpc>
                <a:spcPct val="115000"/>
              </a:lnSpc>
              <a:spcAft>
                <a:spcPts val="800"/>
              </a:spcAft>
              <a:buFont typeface="Arial" panose="020B0604020202020204" pitchFamily="34" charset="0"/>
              <a:buChar char="•"/>
            </a:pPr>
            <a:r>
              <a:rPr lang="en-US" sz="3200" kern="100" dirty="0">
                <a:effectLst/>
                <a:latin typeface="Arial" panose="020B0604020202020204" pitchFamily="34" charset="0"/>
                <a:ea typeface="Aptos" panose="020B0004020202020204" pitchFamily="34" charset="0"/>
                <a:cs typeface="Arial" panose="020B0604020202020204" pitchFamily="34" charset="0"/>
              </a:rPr>
              <a:t>Peter humbly identifies with the Elders</a:t>
            </a:r>
          </a:p>
          <a:p>
            <a:pPr marL="457200" indent="-457200">
              <a:lnSpc>
                <a:spcPct val="115000"/>
              </a:lnSpc>
              <a:spcAft>
                <a:spcPts val="800"/>
              </a:spcAft>
              <a:buFont typeface="Arial" panose="020B0604020202020204" pitchFamily="34" charset="0"/>
              <a:buChar char="•"/>
            </a:pPr>
            <a:r>
              <a:rPr lang="en-US" sz="3200" kern="100" dirty="0">
                <a:latin typeface="Arial" panose="020B0604020202020204" pitchFamily="34" charset="0"/>
                <a:ea typeface="Aptos" panose="020B0004020202020204" pitchFamily="34" charset="0"/>
                <a:cs typeface="Arial" panose="020B0604020202020204" pitchFamily="34" charset="0"/>
              </a:rPr>
              <a:t>Peter prepares the Elders for an </a:t>
            </a:r>
            <a:r>
              <a:rPr lang="en-US" sz="3200" b="1" i="1" kern="100" dirty="0">
                <a:latin typeface="Arial" panose="020B0604020202020204" pitchFamily="34" charset="0"/>
                <a:ea typeface="Aptos" panose="020B0004020202020204" pitchFamily="34" charset="0"/>
                <a:cs typeface="Arial" panose="020B0604020202020204" pitchFamily="34" charset="0"/>
              </a:rPr>
              <a:t>EXHORTATION</a:t>
            </a:r>
            <a:endParaRPr lang="en-US" sz="3200" b="1" i="1" kern="100" dirty="0">
              <a:effectLst/>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800"/>
              </a:spcAft>
            </a:pP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EXHORT = Strong’s G3870 </a:t>
            </a:r>
            <a:r>
              <a:rPr lang="en-US" sz="3200" b="0" i="1" kern="100" dirty="0">
                <a:effectLst/>
                <a:latin typeface="Arial" panose="020B0604020202020204" pitchFamily="34" charset="0"/>
                <a:ea typeface="Aptos" panose="020B0004020202020204" pitchFamily="34" charset="0"/>
                <a:cs typeface="Arial" panose="020B0604020202020204" pitchFamily="34" charset="0"/>
              </a:rPr>
              <a:t>parakaleō: </a:t>
            </a:r>
            <a:r>
              <a:rPr lang="en-US" sz="3200" b="0" kern="100" dirty="0">
                <a:effectLst/>
                <a:latin typeface="Arial" panose="020B0604020202020204" pitchFamily="34" charset="0"/>
                <a:ea typeface="Aptos" panose="020B0004020202020204" pitchFamily="34" charset="0"/>
                <a:cs typeface="Arial" panose="020B0604020202020204" pitchFamily="34" charset="0"/>
              </a:rPr>
              <a:t>to call to one’s side, call for,</a:t>
            </a:r>
          </a:p>
          <a:p>
            <a:pPr>
              <a:lnSpc>
                <a:spcPct val="115000"/>
              </a:lnSpc>
              <a:spcAft>
                <a:spcPts val="800"/>
              </a:spcAft>
            </a:pPr>
            <a:r>
              <a:rPr lang="en-US" sz="3200" kern="100" dirty="0">
                <a:latin typeface="Arial" panose="020B0604020202020204" pitchFamily="34" charset="0"/>
                <a:ea typeface="Aptos" panose="020B0004020202020204" pitchFamily="34" charset="0"/>
                <a:cs typeface="Arial" panose="020B0604020202020204" pitchFamily="34" charset="0"/>
              </a:rPr>
              <a:t>  summon, entreat, admonish, instruct, encourage, incite to action</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39261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12765-BC97-2FF4-DD0C-5ADF880C76D4}"/>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C3094078-B58C-DD02-7410-9F902BD8C9AB}"/>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884A1AA1-7EDF-26AE-39A0-CD6DC1A7C048}"/>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43520339-DACE-FA74-5F00-E3F0A229B2C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59C9590F-2CBE-6653-BA16-647E06E599C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60FB9B47-1A6A-721B-2250-4907C90C4286}"/>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9E52B630-323E-3F6A-82B3-889E92418A53}"/>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96E51E37-D68F-1814-4081-999243ECD075}"/>
              </a:ext>
            </a:extLst>
          </p:cNvPr>
          <p:cNvSpPr txBox="1"/>
          <p:nvPr/>
        </p:nvSpPr>
        <p:spPr>
          <a:xfrm>
            <a:off x="518380" y="374392"/>
            <a:ext cx="16759538" cy="950170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8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5:2-4</a:t>
            </a:r>
          </a:p>
          <a:p>
            <a:pPr>
              <a:lnSpc>
                <a:spcPct val="115000"/>
              </a:lnSpc>
              <a:spcAft>
                <a:spcPts val="1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“Shepherd the flock of God that is among you, exercising oversight, not under compulsion, but willingly, as God would have you; not for shameful gain, but eagerly;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3</a:t>
            </a:r>
            <a:r>
              <a:rPr lang="en-US" sz="3200" i="1" kern="100" dirty="0">
                <a:effectLst/>
                <a:latin typeface="Arial" panose="020B0604020202020204" pitchFamily="34" charset="0"/>
                <a:ea typeface="Aptos" panose="020B0004020202020204" pitchFamily="34" charset="0"/>
                <a:cs typeface="Arial" panose="020B0604020202020204" pitchFamily="34" charset="0"/>
              </a:rPr>
              <a:t> not domineering over those in your charge, but being examples to the flock.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3200" i="1" kern="100" dirty="0">
                <a:effectLst/>
                <a:latin typeface="Arial" panose="020B0604020202020204" pitchFamily="34" charset="0"/>
                <a:ea typeface="Aptos" panose="020B0004020202020204" pitchFamily="34" charset="0"/>
                <a:cs typeface="Arial" panose="020B0604020202020204" pitchFamily="34" charset="0"/>
              </a:rPr>
              <a:t> When the Chief Shepherd appears, you will receive the unfading crown of glory.</a:t>
            </a:r>
            <a:r>
              <a:rPr lang="en-US" sz="3200" i="1" kern="100" dirty="0">
                <a:latin typeface="Arial" panose="020B0604020202020204" pitchFamily="34" charset="0"/>
                <a:ea typeface="Aptos" panose="020B0004020202020204" pitchFamily="34" charset="0"/>
                <a:cs typeface="Arial" panose="020B0604020202020204" pitchFamily="34" charset="0"/>
              </a:rPr>
              <a:t> </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Shepherd and Oversee the flock</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Shepherd from a willing heart</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Eager to serve – not looking for gain</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Serve humbly – not domineering or controlling</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Your life should model Christ – you are the living example</a:t>
            </a:r>
          </a:p>
          <a:p>
            <a:pPr marL="914400" lvl="1" indent="-457200">
              <a:spcAft>
                <a:spcPts val="800"/>
              </a:spcAft>
              <a:buFont typeface="Arial" panose="020B0604020202020204" pitchFamily="34" charset="0"/>
              <a:buChar char="•"/>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Don’t expect accolades now. Your reward will come from</a:t>
            </a:r>
          </a:p>
          <a:p>
            <a:pPr lvl="1">
              <a:spcAft>
                <a:spcPts val="800"/>
              </a:spcAft>
            </a:pPr>
            <a:r>
              <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rPr>
              <a:t>	the Chief Shepherd Himself, Jesus Christ</a:t>
            </a:r>
          </a:p>
          <a:p>
            <a:pPr marL="914400" lvl="1" indent="-457200">
              <a:lnSpc>
                <a:spcPct val="115000"/>
              </a:lnSpc>
              <a:buFont typeface="Arial" panose="020B0604020202020204" pitchFamily="34" charset="0"/>
              <a:buChar char="•"/>
            </a:pPr>
            <a:endPar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endParaRPr lang="en-US" sz="34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19672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C32DF-808D-8BD3-57D0-8C6A33765405}"/>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5C28EE5D-93D5-C786-2980-F434261C2710}"/>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918DCD72-1344-D8D4-4B5B-935809A6D5B7}"/>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D03A3108-2DA2-88B4-AE7B-7FBC4CEB705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AA182DB-87CB-099B-DF9C-5294AD63ACF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04D7DADE-7B44-C24A-85AD-DBF94509BEF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2DE95D5-613B-F4F4-4C7B-E1B9EE422EE9}"/>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8288CD52-5E8B-8C73-A73E-EDD1CE918E24}"/>
              </a:ext>
            </a:extLst>
          </p:cNvPr>
          <p:cNvSpPr txBox="1"/>
          <p:nvPr/>
        </p:nvSpPr>
        <p:spPr>
          <a:xfrm>
            <a:off x="518380" y="374392"/>
            <a:ext cx="16759538" cy="8331127"/>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8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5:5</a:t>
            </a:r>
          </a:p>
          <a:p>
            <a:pPr>
              <a:spcAft>
                <a:spcPts val="12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200" i="1" kern="100" dirty="0">
                <a:effectLst/>
                <a:latin typeface="Arial" panose="020B0604020202020204" pitchFamily="34" charset="0"/>
                <a:ea typeface="Aptos" panose="020B0004020202020204" pitchFamily="34" charset="0"/>
                <a:cs typeface="Arial" panose="020B0604020202020204" pitchFamily="34" charset="0"/>
              </a:rPr>
              <a:t> Likewise, you who are younger, be subject to the elders. </a:t>
            </a:r>
          </a:p>
          <a:p>
            <a:pPr>
              <a:spcAft>
                <a:spcPts val="12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Clothe yourselves, all of you, with humility toward one another, for ‘God opposes the proud but gives grace to the humble.’”</a:t>
            </a:r>
          </a:p>
          <a:p>
            <a:pPr>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“Clothe yourselves” Strong’s G1463-egkomboomai</a:t>
            </a:r>
          </a:p>
          <a:p>
            <a:pPr algn="ctr">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Literally: wear the sign of the slave</a:t>
            </a:r>
          </a:p>
          <a:p>
            <a:pPr lvl="1">
              <a:lnSpc>
                <a:spcPct val="115000"/>
              </a:lnSpc>
            </a:pPr>
            <a:endParaRPr lang="en-US" sz="3200"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lvl="1">
              <a:lnSpc>
                <a:spcPct val="115000"/>
              </a:lnSpc>
            </a:pPr>
            <a:r>
              <a:rPr lang="en-US" sz="3200" i="1" dirty="0">
                <a:effectLst/>
                <a:latin typeface="Arial" panose="020B0604020202020204" pitchFamily="34" charset="0"/>
                <a:ea typeface="Aptos" panose="020B0004020202020204" pitchFamily="34" charset="0"/>
                <a:cs typeface="Arial" panose="020B0604020202020204" pitchFamily="34" charset="0"/>
              </a:rPr>
              <a:t>“He gives more grace. Therefore, it says, </a:t>
            </a:r>
          </a:p>
          <a:p>
            <a:pPr lvl="1">
              <a:lnSpc>
                <a:spcPct val="115000"/>
              </a:lnSpc>
            </a:pPr>
            <a:r>
              <a:rPr lang="en-US" sz="3200" i="1" dirty="0">
                <a:latin typeface="Arial" panose="020B0604020202020204" pitchFamily="34" charset="0"/>
                <a:ea typeface="Aptos" panose="020B0004020202020204" pitchFamily="34" charset="0"/>
                <a:cs typeface="Arial" panose="020B0604020202020204" pitchFamily="34" charset="0"/>
              </a:rPr>
              <a:t>‘</a:t>
            </a:r>
            <a:r>
              <a:rPr lang="en-US" sz="3200" i="1" dirty="0">
                <a:effectLst/>
                <a:latin typeface="Arial" panose="020B0604020202020204" pitchFamily="34" charset="0"/>
                <a:ea typeface="Aptos" panose="020B0004020202020204" pitchFamily="34" charset="0"/>
                <a:cs typeface="Arial" panose="020B0604020202020204" pitchFamily="34" charset="0"/>
              </a:rPr>
              <a:t>God opposes the proud but gives grace to the humble.’”</a:t>
            </a:r>
          </a:p>
          <a:p>
            <a:pPr lvl="1">
              <a:lnSpc>
                <a:spcPct val="115000"/>
              </a:lnSpc>
            </a:pPr>
            <a:r>
              <a:rPr lang="en-US" sz="3200" i="1" kern="100" dirty="0">
                <a:latin typeface="Arial" panose="020B0604020202020204" pitchFamily="34" charset="0"/>
                <a:ea typeface="Aptos" panose="020B0004020202020204" pitchFamily="34" charset="0"/>
                <a:cs typeface="Arial" panose="020B0604020202020204" pitchFamily="34" charset="0"/>
              </a:rPr>
              <a:t>James 4:6</a:t>
            </a:r>
          </a:p>
          <a:p>
            <a:pPr marL="0" marR="0">
              <a:lnSpc>
                <a:spcPct val="115000"/>
              </a:lnSpc>
              <a:spcAft>
                <a:spcPts val="800"/>
              </a:spcAft>
            </a:pPr>
            <a:endParaRPr lang="en-US" sz="34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760028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11794-63BB-60C4-4BD9-688A4388250A}"/>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2B9C3C63-7BA3-E2BA-2D06-C15A8D3AED81}"/>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CB1EF83A-6F49-D626-14BF-D9EC32DB549A}"/>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B491A7DC-817F-0696-1C37-97749A2CABAE}"/>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2C994083-2497-DA48-2216-4FA005C886CF}"/>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9E9E745-B083-0A45-C9A1-CE82A1464C7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4CDFB7E-75BF-0A73-7D33-3E4266C8841B}"/>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016A4650-11AF-57E8-CD14-EC32CE835636}"/>
              </a:ext>
            </a:extLst>
          </p:cNvPr>
          <p:cNvSpPr txBox="1"/>
          <p:nvPr/>
        </p:nvSpPr>
        <p:spPr>
          <a:xfrm>
            <a:off x="518380" y="374392"/>
            <a:ext cx="17007620" cy="9509911"/>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8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5:6 – 7</a:t>
            </a:r>
          </a:p>
          <a:p>
            <a:pPr marL="0" marR="0">
              <a:lnSpc>
                <a:spcPct val="115000"/>
              </a:lnSpc>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3200" i="1" kern="100" dirty="0">
                <a:effectLst/>
                <a:latin typeface="Arial" panose="020B0604020202020204" pitchFamily="34" charset="0"/>
                <a:ea typeface="Aptos" panose="020B0004020202020204" pitchFamily="34" charset="0"/>
                <a:cs typeface="Arial" panose="020B0604020202020204" pitchFamily="34" charset="0"/>
              </a:rPr>
              <a:t> Humble yourselves, therefore, under the mighty hand of God so that at the proper time </a:t>
            </a:r>
            <a:r>
              <a:rPr lang="en-US" sz="3200" i="1" kern="100" dirty="0">
                <a:latin typeface="Arial" panose="020B0604020202020204" pitchFamily="34" charset="0"/>
                <a:ea typeface="Aptos" panose="020B0004020202020204" pitchFamily="34" charset="0"/>
                <a:cs typeface="Arial" panose="020B0604020202020204" pitchFamily="34" charset="0"/>
              </a:rPr>
              <a:t>H</a:t>
            </a:r>
            <a:r>
              <a:rPr lang="en-US" sz="3200" i="1" kern="100" dirty="0">
                <a:effectLst/>
                <a:latin typeface="Arial" panose="020B0604020202020204" pitchFamily="34" charset="0"/>
                <a:ea typeface="Aptos" panose="020B0004020202020204" pitchFamily="34" charset="0"/>
                <a:cs typeface="Arial" panose="020B0604020202020204" pitchFamily="34" charset="0"/>
              </a:rPr>
              <a:t>e may exalt you,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3200" i="1" kern="100" dirty="0">
                <a:effectLst/>
                <a:latin typeface="Arial" panose="020B0604020202020204" pitchFamily="34" charset="0"/>
                <a:ea typeface="Aptos" panose="020B0004020202020204" pitchFamily="34" charset="0"/>
                <a:cs typeface="Arial" panose="020B0604020202020204" pitchFamily="34" charset="0"/>
              </a:rPr>
              <a:t> casting all your anxieties on Him, because He cares for you.</a:t>
            </a:r>
          </a:p>
          <a:p>
            <a:pPr marL="0" marR="0"/>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Humble: </a:t>
            </a:r>
            <a:r>
              <a:rPr lang="en-US" sz="3200" kern="100" dirty="0">
                <a:latin typeface="Arial" panose="020B0604020202020204" pitchFamily="34" charset="0"/>
                <a:ea typeface="Aptos" panose="020B0004020202020204" pitchFamily="34" charset="0"/>
                <a:cs typeface="Arial" panose="020B0604020202020204" pitchFamily="34" charset="0"/>
              </a:rPr>
              <a:t>to have a modest opinion of oneself, behave in an unassuming manner, not haughty</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dirty="0">
                <a:latin typeface="Arial" panose="020B0604020202020204" pitchFamily="34" charset="0"/>
                <a:ea typeface="Aptos" panose="020B0004020202020204" pitchFamily="34" charset="0"/>
                <a:cs typeface="Arial" panose="020B0604020202020204" pitchFamily="34" charset="0"/>
              </a:rPr>
              <a:t>	</a:t>
            </a:r>
            <a:r>
              <a:rPr lang="en-US" sz="2800" b="1" i="1" kern="100" dirty="0">
                <a:latin typeface="Arial" panose="020B0604020202020204" pitchFamily="34" charset="0"/>
                <a:ea typeface="Aptos" panose="020B0004020202020204" pitchFamily="34" charset="0"/>
                <a:cs typeface="Arial" panose="020B0604020202020204" pitchFamily="34" charset="0"/>
              </a:rPr>
              <a:t>Matthew 18:4 </a:t>
            </a:r>
            <a:r>
              <a:rPr lang="en-US" sz="2800" i="1" kern="100" dirty="0">
                <a:latin typeface="Arial" panose="020B0604020202020204" pitchFamily="34" charset="0"/>
                <a:ea typeface="Aptos" panose="020B0004020202020204" pitchFamily="34" charset="0"/>
                <a:cs typeface="Arial" panose="020B0604020202020204" pitchFamily="34" charset="0"/>
              </a:rPr>
              <a:t>– humble yourself like a little child</a:t>
            </a:r>
          </a:p>
          <a:p>
            <a:pPr marL="0" marR="0">
              <a:lnSpc>
                <a:spcPct val="115000"/>
              </a:lnSpc>
            </a:pPr>
            <a:r>
              <a:rPr lang="en-US" sz="2800" i="1" kern="100" dirty="0">
                <a:latin typeface="Arial" panose="020B0604020202020204" pitchFamily="34" charset="0"/>
                <a:ea typeface="Aptos" panose="020B0004020202020204" pitchFamily="34" charset="0"/>
                <a:cs typeface="Arial" panose="020B0604020202020204" pitchFamily="34" charset="0"/>
              </a:rPr>
              <a:t>	</a:t>
            </a:r>
            <a:r>
              <a:rPr lang="en-US" sz="2800" b="1" i="1" kern="100" dirty="0">
                <a:latin typeface="Arial" panose="020B0604020202020204" pitchFamily="34" charset="0"/>
                <a:ea typeface="Aptos" panose="020B0004020202020204" pitchFamily="34" charset="0"/>
                <a:cs typeface="Arial" panose="020B0604020202020204" pitchFamily="34" charset="0"/>
              </a:rPr>
              <a:t>Luke 14:7-11 </a:t>
            </a:r>
            <a:r>
              <a:rPr lang="en-US" sz="2800" i="1" kern="100" dirty="0">
                <a:latin typeface="Arial" panose="020B0604020202020204" pitchFamily="34" charset="0"/>
                <a:ea typeface="Aptos" panose="020B0004020202020204" pitchFamily="34" charset="0"/>
                <a:cs typeface="Arial" panose="020B0604020202020204" pitchFamily="34" charset="0"/>
              </a:rPr>
              <a:t>– the parable of the wedding guest seeking the seat of honor</a:t>
            </a:r>
          </a:p>
          <a:p>
            <a:pPr marL="0" marR="0">
              <a:lnSpc>
                <a:spcPct val="115000"/>
              </a:lnSpc>
            </a:pPr>
            <a:endParaRPr lang="en-US" i="1" kern="100" dirty="0">
              <a:latin typeface="Arial" panose="020B0604020202020204" pitchFamily="34" charset="0"/>
              <a:ea typeface="Aptos" panose="020B0004020202020204" pitchFamily="34" charset="0"/>
              <a:cs typeface="Arial" panose="020B0604020202020204" pitchFamily="34" charset="0"/>
            </a:endParaRPr>
          </a:p>
          <a:p>
            <a:pPr marL="0" marR="0" algn="ctr"/>
            <a:r>
              <a:rPr lang="en-US" sz="2800" b="1" i="1" kern="100" dirty="0">
                <a:solidFill>
                  <a:srgbClr val="C00000"/>
                </a:solidFill>
                <a:latin typeface="Arial" panose="020B0604020202020204" pitchFamily="34" charset="0"/>
                <a:ea typeface="Aptos" panose="020B0004020202020204" pitchFamily="34" charset="0"/>
                <a:cs typeface="Arial" panose="020B0604020202020204" pitchFamily="34" charset="0"/>
              </a:rPr>
              <a:t>“For everyone who exalts himself will be humbled, and he who humbles himself will be exalted.“ Luke 14:11 ESV</a:t>
            </a:r>
          </a:p>
          <a:p>
            <a:pPr marL="0" marR="0">
              <a:lnSpc>
                <a:spcPct val="115000"/>
              </a:lnSpc>
            </a:pPr>
            <a:endParaRPr lang="en-US"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marL="0" marR="0"/>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Exalt: </a:t>
            </a:r>
            <a:r>
              <a:rPr lang="en-US" sz="3200" kern="100" dirty="0">
                <a:latin typeface="Arial" panose="020B0604020202020204" pitchFamily="34" charset="0"/>
                <a:ea typeface="Aptos" panose="020B0004020202020204" pitchFamily="34" charset="0"/>
                <a:cs typeface="Arial" panose="020B0604020202020204" pitchFamily="34" charset="0"/>
              </a:rPr>
              <a:t>to lift up, raise up to dignity, honor, and happiness</a:t>
            </a:r>
          </a:p>
          <a:p>
            <a:pPr marL="0" marR="0"/>
            <a:endParaRPr lang="en-US" kern="100" dirty="0">
              <a:latin typeface="Arial" panose="020B0604020202020204" pitchFamily="34" charset="0"/>
              <a:ea typeface="Aptos" panose="020B0004020202020204" pitchFamily="34" charset="0"/>
              <a:cs typeface="Arial" panose="020B0604020202020204" pitchFamily="34" charset="0"/>
            </a:endParaRPr>
          </a:p>
          <a:p>
            <a:pPr marL="0" marR="0"/>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Casting: </a:t>
            </a:r>
            <a:r>
              <a:rPr lang="en-US" sz="3200" kern="100" dirty="0">
                <a:latin typeface="Arial" panose="020B0604020202020204" pitchFamily="34" charset="0"/>
                <a:ea typeface="Aptos" panose="020B0004020202020204" pitchFamily="34" charset="0"/>
                <a:cs typeface="Arial" panose="020B0604020202020204" pitchFamily="34" charset="0"/>
              </a:rPr>
              <a:t>to throw it upon</a:t>
            </a:r>
          </a:p>
          <a:p>
            <a:pPr marL="0" marR="0"/>
            <a:endParaRPr lang="en-US" kern="100" dirty="0">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Anxieties: </a:t>
            </a:r>
            <a:r>
              <a:rPr lang="en-US" sz="3200" kern="100" dirty="0">
                <a:latin typeface="Arial" panose="020B0604020202020204" pitchFamily="34" charset="0"/>
                <a:ea typeface="Aptos" panose="020B0004020202020204" pitchFamily="34" charset="0"/>
                <a:cs typeface="Arial" panose="020B0604020202020204" pitchFamily="34" charset="0"/>
              </a:rPr>
              <a:t>cares, worries, distractions, anything weighing you down</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endParaRPr lang="en-US" sz="34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9711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0A8EF-BE05-4A68-037E-3D6F66BEF434}"/>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F2DC8A00-5E87-7B6B-5925-C90DB0A5C8C5}"/>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605F805A-FB79-05BF-28CC-84656329ABA7}"/>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7152F5EE-E478-9174-9D42-86F9900B1F9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4D62AD50-E16E-935B-D26B-1923760B57D8}"/>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5B7A013-206F-8DA7-8FBA-2AA07CDF2B90}"/>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C6A752E-7CBD-C3BA-0FA4-677B99C4BF25}"/>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FF672EF4-7026-D0AA-C652-B11442EB9FD7}"/>
              </a:ext>
            </a:extLst>
          </p:cNvPr>
          <p:cNvSpPr txBox="1"/>
          <p:nvPr/>
        </p:nvSpPr>
        <p:spPr>
          <a:xfrm>
            <a:off x="518380" y="374392"/>
            <a:ext cx="17160020" cy="943437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8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5:8-11</a:t>
            </a:r>
          </a:p>
          <a:p>
            <a:pPr marL="0" marR="0"/>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3200" i="1" kern="100" dirty="0">
                <a:effectLst/>
                <a:latin typeface="Arial" panose="020B0604020202020204" pitchFamily="34" charset="0"/>
                <a:ea typeface="Aptos" panose="020B0004020202020204" pitchFamily="34" charset="0"/>
                <a:cs typeface="Arial" panose="020B0604020202020204" pitchFamily="34" charset="0"/>
              </a:rPr>
              <a:t> Be sober-minded; be watchful. Your adversary the devil prowls around like a roaring lion, seeking someone to devour.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3200" i="1" kern="100" dirty="0">
                <a:effectLst/>
                <a:latin typeface="Arial" panose="020B0604020202020204" pitchFamily="34" charset="0"/>
                <a:ea typeface="Aptos" panose="020B0004020202020204" pitchFamily="34" charset="0"/>
                <a:cs typeface="Arial" panose="020B0604020202020204" pitchFamily="34" charset="0"/>
              </a:rPr>
              <a:t> Resist him, firm in your faith, knowing that the same kinds of suffering are being experienced by your brotherhood throughout the world.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3200" i="1" kern="100" dirty="0">
                <a:effectLst/>
                <a:latin typeface="Arial" panose="020B0604020202020204" pitchFamily="34" charset="0"/>
                <a:ea typeface="Aptos" panose="020B0004020202020204" pitchFamily="34" charset="0"/>
                <a:cs typeface="Arial" panose="020B0604020202020204" pitchFamily="34" charset="0"/>
              </a:rPr>
              <a:t> And after you have suffered a little while, the God of all grace, who has called you to his eternal glory in Christ, will himself restore, confirm, strengthen, and establish you.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3200" i="1" kern="100" dirty="0">
                <a:effectLst/>
                <a:latin typeface="Arial" panose="020B0604020202020204" pitchFamily="34" charset="0"/>
                <a:ea typeface="Aptos" panose="020B0004020202020204" pitchFamily="34" charset="0"/>
                <a:cs typeface="Arial" panose="020B0604020202020204" pitchFamily="34" charset="0"/>
              </a:rPr>
              <a:t> To Him be the dominion forever and ever. Amen.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 </a:t>
            </a:r>
          </a:p>
          <a:p>
            <a:pPr marL="0" marR="0">
              <a:lnSpc>
                <a:spcPct val="115000"/>
              </a:lnSpc>
              <a:spcAft>
                <a:spcPts val="800"/>
              </a:spcAft>
            </a:pPr>
            <a:endParaRPr lang="en-US" sz="1200" i="1" kern="100" baseline="30000" dirty="0">
              <a:effectLst/>
              <a:latin typeface="Arial" panose="020B0604020202020204" pitchFamily="34" charset="0"/>
              <a:ea typeface="Aptos" panose="020B0004020202020204" pitchFamily="34" charset="0"/>
              <a:cs typeface="Arial" panose="020B0604020202020204" pitchFamily="34" charset="0"/>
            </a:endParaRPr>
          </a:p>
          <a:p>
            <a:pPr lvl="2">
              <a:lnSpc>
                <a:spcPct val="115000"/>
              </a:lnSpc>
              <a:spcAft>
                <a:spcPts val="800"/>
              </a:spcAft>
            </a:pPr>
            <a:r>
              <a:rPr lang="en-US" sz="2800" b="1" i="1" kern="100" dirty="0">
                <a:latin typeface="Arial" panose="020B0604020202020204" pitchFamily="34" charset="0"/>
                <a:ea typeface="Aptos" panose="020B0004020202020204" pitchFamily="34" charset="0"/>
                <a:cs typeface="Arial" panose="020B0604020202020204" pitchFamily="34" charset="0"/>
              </a:rPr>
              <a:t>INSTRUCTIONS  FOR THE BELIEVER</a:t>
            </a:r>
            <a:r>
              <a:rPr lang="en-US" sz="2800" b="1" i="1" kern="100" baseline="30000" dirty="0">
                <a:latin typeface="Arial" panose="020B0604020202020204" pitchFamily="34" charset="0"/>
                <a:ea typeface="Aptos" panose="020B0004020202020204" pitchFamily="34" charset="0"/>
                <a:cs typeface="Arial" panose="020B0604020202020204" pitchFamily="34" charset="0"/>
              </a:rPr>
              <a:t>:</a:t>
            </a:r>
          </a:p>
          <a:p>
            <a:pPr marL="1371600" lvl="2" indent="-457200">
              <a:lnSpc>
                <a:spcPct val="115000"/>
              </a:lnSpc>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Be Sober-minded</a:t>
            </a:r>
          </a:p>
          <a:p>
            <a:pPr marL="1371600" lvl="2" indent="-457200">
              <a:lnSpc>
                <a:spcPct val="115000"/>
              </a:lnSpc>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Be Watchful</a:t>
            </a:r>
          </a:p>
          <a:p>
            <a:pPr marL="1371600" lvl="2" indent="-457200">
              <a:lnSpc>
                <a:spcPct val="115000"/>
              </a:lnSpc>
              <a:buFont typeface="Arial" panose="020B0604020202020204" pitchFamily="34" charset="0"/>
              <a:buChar char="•"/>
            </a:pPr>
            <a:r>
              <a:rPr lang="en-US" sz="2800" kern="100" dirty="0">
                <a:latin typeface="Arial" panose="020B0604020202020204" pitchFamily="34" charset="0"/>
                <a:ea typeface="Aptos" panose="020B0004020202020204" pitchFamily="34" charset="0"/>
                <a:cs typeface="Arial" panose="020B0604020202020204" pitchFamily="34" charset="0"/>
              </a:rPr>
              <a:t>Know Your Enemy &amp; His Tactics</a:t>
            </a:r>
          </a:p>
          <a:p>
            <a:pPr marL="1371600" lvl="2" indent="-457200">
              <a:lnSpc>
                <a:spcPct val="115000"/>
              </a:lnSpc>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R</a:t>
            </a:r>
            <a:r>
              <a:rPr lang="en-US" sz="2800" kern="100" dirty="0">
                <a:latin typeface="Arial" panose="020B0604020202020204" pitchFamily="34" charset="0"/>
                <a:ea typeface="Aptos" panose="020B0004020202020204" pitchFamily="34" charset="0"/>
                <a:cs typeface="Arial" panose="020B0604020202020204" pitchFamily="34" charset="0"/>
              </a:rPr>
              <a:t>esist – Be Ready to Say “NO”</a:t>
            </a:r>
          </a:p>
          <a:p>
            <a:pPr marL="1371600" lvl="2" indent="-457200">
              <a:lnSpc>
                <a:spcPct val="115000"/>
              </a:lnSpc>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Stand Firm</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God Promises: To Restore, Confirm, </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Strengthen, &amp; Establish </a:t>
            </a:r>
          </a:p>
        </p:txBody>
      </p:sp>
    </p:spTree>
    <p:extLst>
      <p:ext uri="{BB962C8B-B14F-4D97-AF65-F5344CB8AC3E}">
        <p14:creationId xmlns:p14="http://schemas.microsoft.com/office/powerpoint/2010/main" val="2889235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417B4-645A-86A2-50E2-B49F4223699B}"/>
            </a:ext>
          </a:extLst>
        </p:cNvPr>
        <p:cNvGrpSpPr/>
        <p:nvPr/>
      </p:nvGrpSpPr>
      <p:grpSpPr>
        <a:xfrm>
          <a:off x="0" y="0"/>
          <a:ext cx="0" cy="0"/>
          <a:chOff x="0" y="0"/>
          <a:chExt cx="0" cy="0"/>
        </a:xfrm>
      </p:grpSpPr>
      <p:pic>
        <p:nvPicPr>
          <p:cNvPr id="10" name="Picture 9" descr="A person sitting on a boat&#10;&#10;Description automatically generated">
            <a:extLst>
              <a:ext uri="{FF2B5EF4-FFF2-40B4-BE49-F238E27FC236}">
                <a16:creationId xmlns:a16="http://schemas.microsoft.com/office/drawing/2014/main" id="{8313932C-50D0-1B32-4E2E-A904A87C8B70}"/>
              </a:ext>
            </a:extLst>
          </p:cNvPr>
          <p:cNvPicPr>
            <a:picLocks noChangeAspect="1"/>
          </p:cNvPicPr>
          <p:nvPr/>
        </p:nvPicPr>
        <p:blipFill>
          <a:blip r:embed="rId3" cstate="print">
            <a:extLst>
              <a:ext uri="{28A0092B-C50C-407E-A947-70E740481C1C}">
                <a14:useLocalDpi xmlns:a14="http://schemas.microsoft.com/office/drawing/2010/main" val="0"/>
              </a:ext>
            </a:extLst>
          </a:blip>
          <a:srcRect b="60617"/>
          <a:stretch/>
        </p:blipFill>
        <p:spPr>
          <a:xfrm>
            <a:off x="13156096" y="7182325"/>
            <a:ext cx="4729270" cy="2761775"/>
          </a:xfrm>
          <a:prstGeom prst="rect">
            <a:avLst/>
          </a:prstGeom>
          <a:ln w="38100">
            <a:solidFill>
              <a:schemeClr val="tx1"/>
            </a:solidFill>
          </a:ln>
          <a:effectLst>
            <a:outerShdw blurRad="50800" dist="38100" dir="5400000" algn="t" rotWithShape="0">
              <a:prstClr val="black">
                <a:alpha val="40000"/>
              </a:prstClr>
            </a:outerShdw>
          </a:effectLst>
        </p:spPr>
      </p:pic>
      <p:grpSp>
        <p:nvGrpSpPr>
          <p:cNvPr id="2" name="Group 2">
            <a:extLst>
              <a:ext uri="{FF2B5EF4-FFF2-40B4-BE49-F238E27FC236}">
                <a16:creationId xmlns:a16="http://schemas.microsoft.com/office/drawing/2014/main" id="{478D7E6C-B240-CBC2-9688-FE010E2D09A0}"/>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B6D27761-034E-6A13-D786-B8EF70CFE89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FC0BB21-F920-4016-411E-3F046CFEA94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8BF4E6D-0823-C15A-4395-24D5398DE61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86B9D26-E8D0-0B95-BE8F-89E0A2E269C3}"/>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6EF19854-83ED-754E-CC99-59EC91AE698E}"/>
              </a:ext>
            </a:extLst>
          </p:cNvPr>
          <p:cNvSpPr txBox="1"/>
          <p:nvPr/>
        </p:nvSpPr>
        <p:spPr>
          <a:xfrm>
            <a:off x="518380" y="374392"/>
            <a:ext cx="16759538" cy="802027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SIX – Leading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Shepherding In A Strange Land – 1 Peter 5:8</a:t>
            </a:r>
          </a:p>
          <a:p>
            <a:pPr>
              <a:spcAft>
                <a:spcPts val="1200"/>
              </a:spcAft>
            </a:pPr>
            <a:endParaRPr lang="en-US" sz="3400" b="1" i="1" dirty="0">
              <a:solidFill>
                <a:srgbClr val="C00000"/>
              </a:solidFill>
              <a:latin typeface="Arial" panose="020B0604020202020204" pitchFamily="34" charset="0"/>
              <a:cs typeface="Arial" panose="020B0604020202020204" pitchFamily="34" charset="0"/>
            </a:endParaRP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3200" i="1" kern="100" dirty="0">
                <a:effectLst/>
                <a:latin typeface="Arial" panose="020B0604020202020204" pitchFamily="34" charset="0"/>
                <a:ea typeface="Aptos" panose="020B0004020202020204" pitchFamily="34" charset="0"/>
                <a:cs typeface="Arial" panose="020B0604020202020204" pitchFamily="34" charset="0"/>
              </a:rPr>
              <a:t> By Silvanus, a faithful brother as I regard him, I have written briefly to you, exhorting and declaring that this is the true grace of God. Stand firm in it.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3200" i="1" kern="100" dirty="0">
                <a:effectLst/>
                <a:latin typeface="Arial" panose="020B0604020202020204" pitchFamily="34" charset="0"/>
                <a:ea typeface="Aptos" panose="020B0004020202020204" pitchFamily="34" charset="0"/>
                <a:cs typeface="Arial" panose="020B0604020202020204" pitchFamily="34" charset="0"/>
              </a:rPr>
              <a:t> She who is at Babylon, who is likewise chosen, sends you greetings, and so does Mark, my son.</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14</a:t>
            </a:r>
            <a:r>
              <a:rPr lang="en-US" sz="3200" i="1" kern="100" dirty="0">
                <a:effectLst/>
                <a:latin typeface="Arial" panose="020B0604020202020204" pitchFamily="34" charset="0"/>
                <a:ea typeface="Aptos" panose="020B0004020202020204" pitchFamily="34" charset="0"/>
                <a:cs typeface="Arial" panose="020B0604020202020204" pitchFamily="34" charset="0"/>
              </a:rPr>
              <a:t> Greet one another with the kiss of love. Peace to all of you who are in Christ.“</a:t>
            </a: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gn="ctr">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“This is the true grace of God. Stand firm in it.”</a:t>
            </a: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400" i="1" kern="100" dirty="0">
                <a:effectLst/>
                <a:latin typeface="Arial" panose="020B0604020202020204" pitchFamily="34" charset="0"/>
                <a:ea typeface="Aptos" panose="020B0004020202020204" pitchFamily="34" charset="0"/>
                <a:cs typeface="Arial" panose="020B0604020202020204" pitchFamily="34" charset="0"/>
              </a:rPr>
              <a:t>.</a:t>
            </a:r>
            <a:endParaRPr lang="en-US" sz="34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77915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33753</TotalTime>
  <Words>5648</Words>
  <Application>Microsoft Office PowerPoint</Application>
  <PresentationFormat>Custom</PresentationFormat>
  <Paragraphs>275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Aptos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33</cp:revision>
  <cp:lastPrinted>2025-02-14T22:24:14Z</cp:lastPrinted>
  <dcterms:created xsi:type="dcterms:W3CDTF">2006-08-16T00:00:00Z</dcterms:created>
  <dcterms:modified xsi:type="dcterms:W3CDTF">2025-02-21T19:12:08Z</dcterms:modified>
  <dc:identifier>DAGZsXVysbY</dc:identifier>
</cp:coreProperties>
</file>