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4"/>
  </p:notesMasterIdLst>
  <p:sldIdLst>
    <p:sldId id="261" r:id="rId2"/>
    <p:sldId id="368" r:id="rId3"/>
    <p:sldId id="369" r:id="rId4"/>
    <p:sldId id="378" r:id="rId5"/>
    <p:sldId id="381" r:id="rId6"/>
    <p:sldId id="382" r:id="rId7"/>
    <p:sldId id="379" r:id="rId8"/>
    <p:sldId id="380" r:id="rId9"/>
    <p:sldId id="384" r:id="rId10"/>
    <p:sldId id="383" r:id="rId11"/>
    <p:sldId id="385" r:id="rId12"/>
    <p:sldId id="371" r:id="rId13"/>
  </p:sldIdLst>
  <p:sldSz cx="18288000" cy="10287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99" autoAdjust="0"/>
    <p:restoredTop sz="61757" autoAdjust="0"/>
  </p:normalViewPr>
  <p:slideViewPr>
    <p:cSldViewPr>
      <p:cViewPr varScale="1">
        <p:scale>
          <a:sx n="29" d="100"/>
          <a:sy n="29" d="100"/>
        </p:scale>
        <p:origin x="3102" y="3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7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EFAC9D96-50D2-4ED0-89C0-F564433DCADE}" type="datetimeFigureOut">
              <a:rPr lang="en-US" smtClean="0"/>
              <a:t>2/7/2025</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3D321568-D943-4C90-93D2-82904CD4BF7B}" type="slidenum">
              <a:rPr lang="en-US" smtClean="0"/>
              <a:t>‹#›</a:t>
            </a:fld>
            <a:endParaRPr lang="en-US"/>
          </a:p>
        </p:txBody>
      </p:sp>
    </p:spTree>
    <p:extLst>
      <p:ext uri="{BB962C8B-B14F-4D97-AF65-F5344CB8AC3E}">
        <p14:creationId xmlns:p14="http://schemas.microsoft.com/office/powerpoint/2010/main" val="4114718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D321568-D943-4C90-93D2-82904CD4BF7B}" type="slidenum">
              <a:rPr lang="en-US" smtClean="0"/>
              <a:t>1</a:t>
            </a:fld>
            <a:endParaRPr lang="en-US"/>
          </a:p>
        </p:txBody>
      </p:sp>
    </p:spTree>
    <p:extLst>
      <p:ext uri="{BB962C8B-B14F-4D97-AF65-F5344CB8AC3E}">
        <p14:creationId xmlns:p14="http://schemas.microsoft.com/office/powerpoint/2010/main" val="27986733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F2BC1C-4B9B-C6A4-D593-66E4EB1B715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C38CBD4-6513-8A8C-AA67-8ED3F99C09F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2727CEA-1D49-7CB2-5F6F-054F6EC1FB8B}"/>
              </a:ext>
            </a:extLst>
          </p:cNvPr>
          <p:cNvSpPr>
            <a:spLocks noGrp="1"/>
          </p:cNvSpPr>
          <p:nvPr>
            <p:ph type="body" idx="1"/>
          </p:nvPr>
        </p:nvSpPr>
        <p:spPr/>
        <p:txBody>
          <a:bodyPr/>
          <a:lstStyle/>
          <a:p>
            <a:r>
              <a:rPr lang="en-US" sz="1200" i="1" kern="100" baseline="30000" dirty="0">
                <a:effectLst/>
                <a:latin typeface="Calibri" panose="020F0502020204030204" pitchFamily="34" charset="0"/>
                <a:ea typeface="Calibri" panose="020F0502020204030204" pitchFamily="34" charset="0"/>
                <a:cs typeface="Calibri" panose="020F0502020204030204" pitchFamily="34" charset="0"/>
              </a:rPr>
              <a:t>17</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a:t>
            </a:r>
            <a:r>
              <a:rPr lang="en-US" sz="1200" i="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For it is </a:t>
            </a:r>
            <a:r>
              <a:rPr lang="en-US" sz="1200" b="1" i="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“time”</a:t>
            </a:r>
            <a:r>
              <a:rPr lang="en-US" sz="1200" i="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 </a:t>
            </a:r>
            <a:r>
              <a:rPr lang="en-US" sz="1200" b="1" i="1" kern="10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(set time – opportune time, proper time, season of judgment, a fixed and definite time – just as there is a time for salvation-</a:t>
            </a:r>
          </a:p>
          <a:p>
            <a:pPr lvl="1"/>
            <a:r>
              <a:rPr lang="en-US" sz="1200" b="1" i="1" kern="10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“2 Corinthians 6:2 ESV - For he says, "In a favorable time I listened to you, and in a day of salvation I have helped you." Behold, now is the favorable time; behold, now is the day of salvation.”  --God alone knows the exact, fixed time</a:t>
            </a:r>
            <a:endParaRPr lang="en-US" sz="1200" i="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endParaRPr>
          </a:p>
          <a:p>
            <a:r>
              <a:rPr lang="en-US" sz="1200" i="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for judgment </a:t>
            </a:r>
            <a:r>
              <a:rPr lang="en-US" sz="1200" b="1" i="1" kern="10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(G2917-krimato: go to law, judgment, condemnation, damnation. </a:t>
            </a:r>
          </a:p>
          <a:p>
            <a:endParaRPr lang="en-US" sz="1200" b="1" i="1" kern="10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endParaRPr>
          </a:p>
          <a:p>
            <a:pPr lvl="1"/>
            <a:r>
              <a:rPr lang="en-US" sz="1200" b="1" i="1" u="none" kern="10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Jesus - Matthew 7:2 For with the judgment you pronounce you will be judged, and with the measure you use it will be measured to you.</a:t>
            </a:r>
            <a:r>
              <a:rPr lang="en-US" sz="1200" i="1" u="none"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 </a:t>
            </a:r>
          </a:p>
          <a:p>
            <a:pPr lvl="1"/>
            <a:endParaRPr lang="en-US" sz="1200" i="1" u="none"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endParaRPr>
          </a:p>
          <a:p>
            <a:r>
              <a:rPr lang="en-US" sz="1200" i="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To begin at the household of God; and if it begins with us,</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what will be the outcome for those who do not obey </a:t>
            </a: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(believers? Unsaved?)</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r>
              <a:rPr lang="en-US" sz="1200" i="1" kern="100" dirty="0">
                <a:effectLst/>
                <a:latin typeface="Calibri" panose="020F0502020204030204" pitchFamily="34" charset="0"/>
                <a:ea typeface="Calibri" panose="020F0502020204030204" pitchFamily="34" charset="0"/>
                <a:cs typeface="Calibri" panose="020F0502020204030204" pitchFamily="34" charset="0"/>
              </a:rPr>
              <a:t>the gospel of God? </a:t>
            </a:r>
            <a:r>
              <a:rPr lang="en-US" sz="1200" i="1" kern="100" baseline="30000" dirty="0">
                <a:effectLst/>
                <a:latin typeface="Calibri" panose="020F0502020204030204" pitchFamily="34" charset="0"/>
                <a:ea typeface="Calibri" panose="020F0502020204030204" pitchFamily="34" charset="0"/>
                <a:cs typeface="Calibri" panose="020F0502020204030204" pitchFamily="34" charset="0"/>
              </a:rPr>
              <a:t>1</a:t>
            </a:r>
          </a:p>
          <a:p>
            <a:endParaRPr lang="en-US" sz="1200" i="1" kern="100" baseline="30000" dirty="0">
              <a:effectLst/>
              <a:latin typeface="Calibri" panose="020F0502020204030204" pitchFamily="34" charset="0"/>
              <a:ea typeface="Calibri" panose="020F0502020204030204" pitchFamily="34" charset="0"/>
              <a:cs typeface="Calibri" panose="020F0502020204030204" pitchFamily="34" charset="0"/>
            </a:endParaRPr>
          </a:p>
          <a:p>
            <a:r>
              <a:rPr lang="en-US" sz="1200" i="1" kern="100" baseline="30000" dirty="0">
                <a:effectLst/>
                <a:latin typeface="Calibri" panose="020F0502020204030204" pitchFamily="34" charset="0"/>
                <a:ea typeface="Calibri" panose="020F0502020204030204" pitchFamily="34" charset="0"/>
                <a:cs typeface="Calibri" panose="020F0502020204030204" pitchFamily="34" charset="0"/>
              </a:rPr>
              <a:t>8</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And "If the righteous is scarcely saved </a:t>
            </a: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(Scarcely: G3433-molis: with difficulty, hardly, not easily, very rarely, with much work)</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what will become of the ungodly and the sinner?" </a:t>
            </a:r>
            <a:r>
              <a:rPr lang="en-US" sz="1200" i="1" kern="100" baseline="300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19</a:t>
            </a:r>
            <a:r>
              <a:rPr lang="en-US" sz="1200" i="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 </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Therefore</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let those who suffer (to undergo evils or afflictions)  according to God's will (purpose, or determination that it shall be done) trust their souls to a faithful Creator while doing good </a:t>
            </a: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(what is right, well doing, acting with virtue)</a:t>
            </a:r>
            <a:r>
              <a:rPr lang="en-US" sz="1200" i="1" kern="100" dirty="0">
                <a:effectLst/>
                <a:latin typeface="Calibri" panose="020F0502020204030204" pitchFamily="34" charset="0"/>
                <a:ea typeface="Calibri" panose="020F0502020204030204" pitchFamily="34" charset="0"/>
                <a:cs typeface="Calibri" panose="020F0502020204030204" pitchFamily="34" charset="0"/>
              </a:rPr>
              <a:t>.“</a:t>
            </a:r>
          </a:p>
          <a:p>
            <a:endParaRPr lang="en-US" sz="1200" i="1" kern="100" dirty="0">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In Peter’s day, they were looking for Christ to return – Peter is saying be ready – </a:t>
            </a:r>
            <a:r>
              <a:rPr lang="en-US" sz="1200" b="1" i="1"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live courageously</a:t>
            </a:r>
          </a:p>
          <a:p>
            <a:endParaRPr lang="en-US" sz="1200" i="1"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endParaRPr>
          </a:p>
          <a:p>
            <a:r>
              <a:rPr lang="en-US" sz="1200" i="1"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Peter stressed the shortness of time remaining – to be saved, to live for God, to serve one another, to use the gifts you’ve been given, to tell others the Gospel Message that Jesus saves</a:t>
            </a:r>
          </a:p>
          <a:p>
            <a:endParaRPr lang="en-US" sz="1200" i="1"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en-US" sz="1200" b="1" i="1" kern="100" dirty="0">
                <a:effectLst/>
                <a:latin typeface="Times New Roman" panose="02020603050405020304" pitchFamily="18" charset="0"/>
                <a:ea typeface="Aptos" panose="020B0004020202020204" pitchFamily="34" charset="0"/>
                <a:cs typeface="Times New Roman" panose="02020603050405020304" pitchFamily="18" charset="0"/>
              </a:rPr>
              <a:t>Rise to the challenge of living for Christ – you have been born again for such a time as this</a:t>
            </a:r>
          </a:p>
          <a:p>
            <a:endParaRPr lang="en-US" sz="1200" i="1" kern="100" dirty="0">
              <a:effectLst/>
              <a:latin typeface="Times New Roman" panose="02020603050405020304" pitchFamily="18" charset="0"/>
              <a:ea typeface="Aptos" panose="020B0004020202020204" pitchFamily="34" charset="0"/>
              <a:cs typeface="Times New Roman" panose="02020603050405020304" pitchFamily="18" charset="0"/>
            </a:endParaRPr>
          </a:p>
          <a:p>
            <a:endParaRPr lang="en-US" sz="1200" dirty="0">
              <a:latin typeface="Calibri" panose="020F0502020204030204" pitchFamily="34" charset="0"/>
              <a:ea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E5C123AC-5B0F-AFC0-1D69-DE48DFF9453A}"/>
              </a:ext>
            </a:extLst>
          </p:cNvPr>
          <p:cNvSpPr>
            <a:spLocks noGrp="1"/>
          </p:cNvSpPr>
          <p:nvPr>
            <p:ph type="sldNum" sz="quarter" idx="5"/>
          </p:nvPr>
        </p:nvSpPr>
        <p:spPr/>
        <p:txBody>
          <a:bodyPr/>
          <a:lstStyle/>
          <a:p>
            <a:fld id="{3D321568-D943-4C90-93D2-82904CD4BF7B}" type="slidenum">
              <a:rPr lang="en-US" smtClean="0"/>
              <a:t>10</a:t>
            </a:fld>
            <a:endParaRPr lang="en-US"/>
          </a:p>
        </p:txBody>
      </p:sp>
    </p:spTree>
    <p:extLst>
      <p:ext uri="{BB962C8B-B14F-4D97-AF65-F5344CB8AC3E}">
        <p14:creationId xmlns:p14="http://schemas.microsoft.com/office/powerpoint/2010/main" val="35903508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8F7365-419B-52FF-15C9-6806C3C4E1F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010A0A3-A4D3-3338-69AB-7495618950D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756A70-10C8-E6E8-46E6-46D5C8B4E26D}"/>
              </a:ext>
            </a:extLst>
          </p:cNvPr>
          <p:cNvSpPr>
            <a:spLocks noGrp="1"/>
          </p:cNvSpPr>
          <p:nvPr>
            <p:ph type="body" idx="1"/>
          </p:nvPr>
        </p:nvSpPr>
        <p:spPr/>
        <p:txBody>
          <a:bodyPr/>
          <a:lstStyle/>
          <a:p>
            <a:r>
              <a:rPr lang="en-US" sz="1400" b="1" i="1" kern="100" dirty="0">
                <a:effectLst/>
                <a:latin typeface="Calibri" panose="020F0502020204030204" pitchFamily="34" charset="0"/>
                <a:ea typeface="Calibri" panose="020F0502020204030204" pitchFamily="34" charset="0"/>
                <a:cs typeface="Calibri" panose="020F0502020204030204" pitchFamily="34" charset="0"/>
              </a:rPr>
              <a:t>“The Savior –</a:t>
            </a:r>
          </a:p>
          <a:p>
            <a:endParaRPr lang="en-US" sz="1400" b="1" i="1" kern="100" dirty="0">
              <a:effectLst/>
              <a:latin typeface="Calibri" panose="020F0502020204030204" pitchFamily="34" charset="0"/>
              <a:ea typeface="Calibri" panose="020F0502020204030204" pitchFamily="34" charset="0"/>
              <a:cs typeface="Calibri" panose="020F0502020204030204" pitchFamily="34" charset="0"/>
            </a:endParaRPr>
          </a:p>
          <a:p>
            <a:r>
              <a:rPr lang="en-US" sz="1200" i="1" kern="100" dirty="0">
                <a:effectLst/>
                <a:latin typeface="Calibri" panose="020F0502020204030204" pitchFamily="34" charset="0"/>
                <a:ea typeface="Calibri" panose="020F0502020204030204" pitchFamily="34" charset="0"/>
                <a:cs typeface="Calibri" panose="020F0502020204030204" pitchFamily="34" charset="0"/>
              </a:rPr>
              <a:t>Thou God of all grace, </a:t>
            </a:r>
          </a:p>
          <a:p>
            <a:endParaRPr lang="en-US" sz="1200" i="1" kern="100" dirty="0">
              <a:effectLst/>
              <a:latin typeface="Calibri" panose="020F0502020204030204" pitchFamily="34" charset="0"/>
              <a:ea typeface="Calibri" panose="020F0502020204030204" pitchFamily="34" charset="0"/>
              <a:cs typeface="Calibri" panose="020F0502020204030204" pitchFamily="34" charset="0"/>
            </a:endParaRPr>
          </a:p>
          <a:p>
            <a:r>
              <a:rPr lang="en-US" sz="1200" i="1" kern="100" dirty="0">
                <a:effectLst/>
                <a:latin typeface="Calibri" panose="020F0502020204030204" pitchFamily="34" charset="0"/>
                <a:ea typeface="Calibri" panose="020F0502020204030204" pitchFamily="34" charset="0"/>
                <a:cs typeface="Calibri" panose="020F0502020204030204" pitchFamily="34" charset="0"/>
              </a:rPr>
              <a:t>Thou hast given me a Savior, </a:t>
            </a:r>
          </a:p>
          <a:p>
            <a:r>
              <a:rPr lang="en-US" sz="1200" i="1" kern="100" dirty="0">
                <a:effectLst/>
                <a:latin typeface="Calibri" panose="020F0502020204030204" pitchFamily="34" charset="0"/>
                <a:ea typeface="Calibri" panose="020F0502020204030204" pitchFamily="34" charset="0"/>
                <a:cs typeface="Calibri" panose="020F0502020204030204" pitchFamily="34" charset="0"/>
              </a:rPr>
              <a:t>  produce in me a faith to live by Him, </a:t>
            </a:r>
          </a:p>
          <a:p>
            <a:r>
              <a:rPr lang="en-US" sz="1200" i="1" kern="100" dirty="0">
                <a:effectLst/>
                <a:latin typeface="Calibri" panose="020F0502020204030204" pitchFamily="34" charset="0"/>
                <a:ea typeface="Calibri" panose="020F0502020204030204" pitchFamily="34" charset="0"/>
                <a:cs typeface="Calibri" panose="020F0502020204030204" pitchFamily="34" charset="0"/>
              </a:rPr>
              <a:t>  to make Him all my desire, </a:t>
            </a:r>
          </a:p>
          <a:p>
            <a:r>
              <a:rPr lang="en-US" sz="1200" i="1" kern="100" dirty="0">
                <a:effectLst/>
                <a:latin typeface="Calibri" panose="020F0502020204030204" pitchFamily="34" charset="0"/>
                <a:ea typeface="Calibri" panose="020F0502020204030204" pitchFamily="34" charset="0"/>
                <a:cs typeface="Calibri" panose="020F0502020204030204" pitchFamily="34" charset="0"/>
              </a:rPr>
              <a:t>  all my hope,</a:t>
            </a:r>
          </a:p>
          <a:p>
            <a:r>
              <a:rPr lang="en-US" sz="1200" i="1" kern="100" dirty="0">
                <a:effectLst/>
                <a:latin typeface="Calibri" panose="020F0502020204030204" pitchFamily="34" charset="0"/>
                <a:ea typeface="Calibri" panose="020F0502020204030204" pitchFamily="34" charset="0"/>
                <a:cs typeface="Calibri" panose="020F0502020204030204" pitchFamily="34" charset="0"/>
              </a:rPr>
              <a:t>   all my glory. </a:t>
            </a:r>
          </a:p>
          <a:p>
            <a:endParaRPr lang="en-US" sz="1200" i="1" kern="100" dirty="0">
              <a:effectLst/>
              <a:latin typeface="Calibri" panose="020F0502020204030204" pitchFamily="34" charset="0"/>
              <a:ea typeface="Calibri" panose="020F0502020204030204" pitchFamily="34" charset="0"/>
              <a:cs typeface="Calibri" panose="020F0502020204030204" pitchFamily="34" charset="0"/>
            </a:endParaRPr>
          </a:p>
          <a:p>
            <a:r>
              <a:rPr lang="en-US" sz="1200" i="1" kern="100" dirty="0">
                <a:effectLst/>
                <a:latin typeface="Calibri" panose="020F0502020204030204" pitchFamily="34" charset="0"/>
                <a:ea typeface="Calibri" panose="020F0502020204030204" pitchFamily="34" charset="0"/>
                <a:cs typeface="Calibri" panose="020F0502020204030204" pitchFamily="34" charset="0"/>
              </a:rPr>
              <a:t>May I enter Him as my refuge, </a:t>
            </a:r>
          </a:p>
          <a:p>
            <a:r>
              <a:rPr lang="en-US" sz="1200" i="1" kern="100" dirty="0">
                <a:effectLst/>
                <a:latin typeface="Calibri" panose="020F0502020204030204" pitchFamily="34" charset="0"/>
                <a:ea typeface="Calibri" panose="020F0502020204030204" pitchFamily="34" charset="0"/>
                <a:cs typeface="Calibri" panose="020F0502020204030204" pitchFamily="34" charset="0"/>
              </a:rPr>
              <a:t>  build on Him as my foundation, </a:t>
            </a:r>
          </a:p>
          <a:p>
            <a:r>
              <a:rPr lang="en-US" sz="1200" i="1" kern="100" dirty="0">
                <a:effectLst/>
                <a:latin typeface="Calibri" panose="020F0502020204030204" pitchFamily="34" charset="0"/>
                <a:ea typeface="Calibri" panose="020F0502020204030204" pitchFamily="34" charset="0"/>
                <a:cs typeface="Calibri" panose="020F0502020204030204" pitchFamily="34" charset="0"/>
              </a:rPr>
              <a:t>  walk in Him as my way, </a:t>
            </a:r>
          </a:p>
          <a:p>
            <a:r>
              <a:rPr lang="en-US" sz="1200" i="1" kern="100" dirty="0">
                <a:effectLst/>
                <a:latin typeface="Calibri" panose="020F0502020204030204" pitchFamily="34" charset="0"/>
                <a:ea typeface="Calibri" panose="020F0502020204030204" pitchFamily="34" charset="0"/>
                <a:cs typeface="Calibri" panose="020F0502020204030204" pitchFamily="34" charset="0"/>
              </a:rPr>
              <a:t>  follow Him as my guide, </a:t>
            </a:r>
          </a:p>
          <a:p>
            <a:r>
              <a:rPr lang="en-US" sz="1200" i="1" kern="100" dirty="0">
                <a:effectLst/>
                <a:latin typeface="Calibri" panose="020F0502020204030204" pitchFamily="34" charset="0"/>
                <a:ea typeface="Calibri" panose="020F0502020204030204" pitchFamily="34" charset="0"/>
                <a:cs typeface="Calibri" panose="020F0502020204030204" pitchFamily="34" charset="0"/>
              </a:rPr>
              <a:t>  conform to Him as my example, </a:t>
            </a:r>
          </a:p>
          <a:p>
            <a:r>
              <a:rPr lang="en-US" sz="1200" i="1" kern="100" dirty="0">
                <a:effectLst/>
                <a:latin typeface="Calibri" panose="020F0502020204030204" pitchFamily="34" charset="0"/>
                <a:ea typeface="Calibri" panose="020F0502020204030204" pitchFamily="34" charset="0"/>
                <a:cs typeface="Calibri" panose="020F0502020204030204" pitchFamily="34" charset="0"/>
              </a:rPr>
              <a:t>  receive His instructions as my prophet, </a:t>
            </a:r>
          </a:p>
          <a:p>
            <a:r>
              <a:rPr lang="en-US" sz="1200" i="1" kern="100" dirty="0">
                <a:effectLst/>
                <a:latin typeface="Calibri" panose="020F0502020204030204" pitchFamily="34" charset="0"/>
                <a:ea typeface="Calibri" panose="020F0502020204030204" pitchFamily="34" charset="0"/>
                <a:cs typeface="Calibri" panose="020F0502020204030204" pitchFamily="34" charset="0"/>
              </a:rPr>
              <a:t>  rely on His intercession as my high priest, </a:t>
            </a:r>
          </a:p>
          <a:p>
            <a:r>
              <a:rPr lang="en-US" sz="1200" i="1" kern="100" dirty="0">
                <a:effectLst/>
                <a:latin typeface="Calibri" panose="020F0502020204030204" pitchFamily="34" charset="0"/>
                <a:ea typeface="Calibri" panose="020F0502020204030204" pitchFamily="34" charset="0"/>
                <a:cs typeface="Calibri" panose="020F0502020204030204" pitchFamily="34" charset="0"/>
              </a:rPr>
              <a:t>  obey Him as my king. </a:t>
            </a:r>
          </a:p>
          <a:p>
            <a:endParaRPr lang="en-US" sz="1200" i="1" kern="100" dirty="0">
              <a:effectLst/>
              <a:latin typeface="Calibri" panose="020F0502020204030204" pitchFamily="34" charset="0"/>
              <a:ea typeface="Calibri" panose="020F0502020204030204" pitchFamily="34" charset="0"/>
              <a:cs typeface="Calibri" panose="020F0502020204030204" pitchFamily="34" charset="0"/>
            </a:endParaRPr>
          </a:p>
          <a:p>
            <a:r>
              <a:rPr lang="en-US" sz="1200" i="1" kern="100" dirty="0">
                <a:effectLst/>
                <a:latin typeface="Calibri" panose="020F0502020204030204" pitchFamily="34" charset="0"/>
                <a:ea typeface="Calibri" panose="020F0502020204030204" pitchFamily="34" charset="0"/>
                <a:cs typeface="Calibri" panose="020F0502020204030204" pitchFamily="34" charset="0"/>
              </a:rPr>
              <a:t>May I never be ashamed of Him or His words, </a:t>
            </a:r>
          </a:p>
          <a:p>
            <a:r>
              <a:rPr lang="en-US" sz="1200" i="1" kern="100" dirty="0">
                <a:effectLst/>
                <a:latin typeface="Calibri" panose="020F0502020204030204" pitchFamily="34" charset="0"/>
                <a:ea typeface="Calibri" panose="020F0502020204030204" pitchFamily="34" charset="0"/>
                <a:cs typeface="Calibri" panose="020F0502020204030204" pitchFamily="34" charset="0"/>
              </a:rPr>
              <a:t>  but joyfully bear His reproach, </a:t>
            </a:r>
          </a:p>
          <a:p>
            <a:r>
              <a:rPr lang="en-US" sz="1200" i="1" kern="100" dirty="0">
                <a:effectLst/>
                <a:latin typeface="Calibri" panose="020F0502020204030204" pitchFamily="34" charset="0"/>
                <a:ea typeface="Calibri" panose="020F0502020204030204" pitchFamily="34" charset="0"/>
                <a:cs typeface="Calibri" panose="020F0502020204030204" pitchFamily="34" charset="0"/>
              </a:rPr>
              <a:t>  never displease Him by unholy or imprudent conduct, </a:t>
            </a:r>
          </a:p>
          <a:p>
            <a:r>
              <a:rPr lang="en-US" sz="1200" i="1" kern="100" dirty="0">
                <a:effectLst/>
                <a:latin typeface="Calibri" panose="020F0502020204030204" pitchFamily="34" charset="0"/>
                <a:ea typeface="Calibri" panose="020F0502020204030204" pitchFamily="34" charset="0"/>
                <a:cs typeface="Calibri" panose="020F0502020204030204" pitchFamily="34" charset="0"/>
              </a:rPr>
              <a:t>  never count it a glory if I take it impatiently when buffeted for a fault, </a:t>
            </a:r>
          </a:p>
          <a:p>
            <a:r>
              <a:rPr lang="en-US" sz="1200" i="1" kern="100" dirty="0">
                <a:effectLst/>
                <a:latin typeface="Calibri" panose="020F0502020204030204" pitchFamily="34" charset="0"/>
                <a:ea typeface="Calibri" panose="020F0502020204030204" pitchFamily="34" charset="0"/>
                <a:cs typeface="Calibri" panose="020F0502020204030204" pitchFamily="34" charset="0"/>
              </a:rPr>
              <a:t>  never make the multitude my model, </a:t>
            </a:r>
          </a:p>
          <a:p>
            <a:r>
              <a:rPr lang="en-US" sz="1200" i="1" kern="100" dirty="0">
                <a:effectLst/>
                <a:latin typeface="Calibri" panose="020F0502020204030204" pitchFamily="34" charset="0"/>
                <a:ea typeface="Calibri" panose="020F0502020204030204" pitchFamily="34" charset="0"/>
                <a:cs typeface="Calibri" panose="020F0502020204030204" pitchFamily="34" charset="0"/>
              </a:rPr>
              <a:t>  never delay when Thy word invites me to advance. </a:t>
            </a:r>
          </a:p>
          <a:p>
            <a:endParaRPr lang="en-US" sz="1200" i="1" kern="100" dirty="0">
              <a:effectLst/>
              <a:latin typeface="Calibri" panose="020F0502020204030204" pitchFamily="34" charset="0"/>
              <a:ea typeface="Calibri" panose="020F0502020204030204" pitchFamily="34" charset="0"/>
              <a:cs typeface="Calibri" panose="020F0502020204030204" pitchFamily="34" charset="0"/>
            </a:endParaRPr>
          </a:p>
          <a:p>
            <a:r>
              <a:rPr lang="en-US" sz="1200" i="1" kern="100" dirty="0">
                <a:effectLst/>
                <a:latin typeface="Calibri" panose="020F0502020204030204" pitchFamily="34" charset="0"/>
                <a:ea typeface="Calibri" panose="020F0502020204030204" pitchFamily="34" charset="0"/>
                <a:cs typeface="Calibri" panose="020F0502020204030204" pitchFamily="34" charset="0"/>
              </a:rPr>
              <a:t>May Thy dear Son preserve me from this present evil world,</a:t>
            </a:r>
          </a:p>
          <a:p>
            <a:r>
              <a:rPr lang="en-US" sz="1200" i="1" kern="100" dirty="0">
                <a:effectLst/>
                <a:latin typeface="Calibri" panose="020F0502020204030204" pitchFamily="34" charset="0"/>
                <a:ea typeface="Calibri" panose="020F0502020204030204" pitchFamily="34" charset="0"/>
                <a:cs typeface="Calibri" panose="020F0502020204030204" pitchFamily="34" charset="0"/>
              </a:rPr>
              <a:t>  so that its smiles never allure,</a:t>
            </a:r>
          </a:p>
          <a:p>
            <a:r>
              <a:rPr lang="en-US" sz="1200" i="1" kern="100" dirty="0">
                <a:effectLst/>
                <a:latin typeface="Calibri" panose="020F0502020204030204" pitchFamily="34" charset="0"/>
                <a:ea typeface="Calibri" panose="020F0502020204030204" pitchFamily="34" charset="0"/>
                <a:cs typeface="Calibri" panose="020F0502020204030204" pitchFamily="34" charset="0"/>
              </a:rPr>
              <a:t>  nor its frowns terrify,</a:t>
            </a:r>
          </a:p>
          <a:p>
            <a:r>
              <a:rPr lang="en-US" sz="1200" i="1" kern="100" dirty="0">
                <a:effectLst/>
                <a:latin typeface="Calibri" panose="020F0502020204030204" pitchFamily="34" charset="0"/>
                <a:ea typeface="Calibri" panose="020F0502020204030204" pitchFamily="34" charset="0"/>
                <a:cs typeface="Calibri" panose="020F0502020204030204" pitchFamily="34" charset="0"/>
              </a:rPr>
              <a:t>  nor its vices defile, </a:t>
            </a:r>
          </a:p>
          <a:p>
            <a:r>
              <a:rPr lang="en-US" sz="1200" i="1" kern="100" dirty="0">
                <a:effectLst/>
                <a:latin typeface="Calibri" panose="020F0502020204030204" pitchFamily="34" charset="0"/>
                <a:ea typeface="Calibri" panose="020F0502020204030204" pitchFamily="34" charset="0"/>
                <a:cs typeface="Calibri" panose="020F0502020204030204" pitchFamily="34" charset="0"/>
              </a:rPr>
              <a:t>  nor its errors delude me. </a:t>
            </a:r>
          </a:p>
          <a:p>
            <a:endParaRPr lang="en-US" sz="1200" i="1" kern="100" dirty="0">
              <a:effectLst/>
              <a:latin typeface="Calibri" panose="020F0502020204030204" pitchFamily="34" charset="0"/>
              <a:ea typeface="Calibri" panose="020F0502020204030204" pitchFamily="34" charset="0"/>
              <a:cs typeface="Calibri" panose="020F0502020204030204" pitchFamily="34" charset="0"/>
            </a:endParaRPr>
          </a:p>
          <a:p>
            <a:r>
              <a:rPr lang="en-US" sz="1200" i="1" kern="100" dirty="0">
                <a:effectLst/>
                <a:latin typeface="Calibri" panose="020F0502020204030204" pitchFamily="34" charset="0"/>
                <a:ea typeface="Calibri" panose="020F0502020204030204" pitchFamily="34" charset="0"/>
                <a:cs typeface="Calibri" panose="020F0502020204030204" pitchFamily="34" charset="0"/>
              </a:rPr>
              <a:t>May I feel that I am a stranger and a pilgrim on earth, </a:t>
            </a:r>
          </a:p>
          <a:p>
            <a:r>
              <a:rPr lang="en-US" sz="1200" i="1" kern="100" dirty="0">
                <a:effectLst/>
                <a:latin typeface="Calibri" panose="020F0502020204030204" pitchFamily="34" charset="0"/>
                <a:ea typeface="Calibri" panose="020F0502020204030204" pitchFamily="34" charset="0"/>
                <a:cs typeface="Calibri" panose="020F0502020204030204" pitchFamily="34" charset="0"/>
              </a:rPr>
              <a:t>  declaring plainly that I seek a country,</a:t>
            </a:r>
          </a:p>
          <a:p>
            <a:r>
              <a:rPr lang="en-US" sz="1200" i="1" kern="100" dirty="0">
                <a:effectLst/>
                <a:latin typeface="Calibri" panose="020F0502020204030204" pitchFamily="34" charset="0"/>
                <a:ea typeface="Calibri" panose="020F0502020204030204" pitchFamily="34" charset="0"/>
                <a:cs typeface="Calibri" panose="020F0502020204030204" pitchFamily="34" charset="0"/>
              </a:rPr>
              <a:t>  my title to it becoming daily more clear, </a:t>
            </a:r>
          </a:p>
          <a:p>
            <a:r>
              <a:rPr lang="en-US" sz="1200" i="1" kern="100" dirty="0">
                <a:effectLst/>
                <a:latin typeface="Calibri" panose="020F0502020204030204" pitchFamily="34" charset="0"/>
                <a:ea typeface="Calibri" panose="020F0502020204030204" pitchFamily="34" charset="0"/>
                <a:cs typeface="Calibri" panose="020F0502020204030204" pitchFamily="34" charset="0"/>
              </a:rPr>
              <a:t>  my meetness for it more perfect, </a:t>
            </a:r>
          </a:p>
          <a:p>
            <a:r>
              <a:rPr lang="en-US" sz="1200" i="1" kern="100" dirty="0">
                <a:effectLst/>
                <a:latin typeface="Calibri" panose="020F0502020204030204" pitchFamily="34" charset="0"/>
                <a:ea typeface="Calibri" panose="020F0502020204030204" pitchFamily="34" charset="0"/>
                <a:cs typeface="Calibri" panose="020F0502020204030204" pitchFamily="34" charset="0"/>
              </a:rPr>
              <a:t>  my foretastes of it more abundant; </a:t>
            </a:r>
          </a:p>
          <a:p>
            <a:r>
              <a:rPr lang="en-US" sz="1200" i="1" kern="100" dirty="0">
                <a:effectLst/>
                <a:latin typeface="Calibri" panose="020F0502020204030204" pitchFamily="34" charset="0"/>
                <a:ea typeface="Calibri" panose="020F0502020204030204" pitchFamily="34" charset="0"/>
                <a:cs typeface="Calibri" panose="020F0502020204030204" pitchFamily="34" charset="0"/>
              </a:rPr>
              <a:t>  and whatsoever I do may it be done in the Savior's name.”</a:t>
            </a:r>
          </a:p>
          <a:p>
            <a:endParaRPr lang="en-US" sz="1200" i="1" kern="100" dirty="0">
              <a:effectLst/>
              <a:latin typeface="Calibri" panose="020F0502020204030204" pitchFamily="34" charset="0"/>
              <a:ea typeface="Calibri" panose="020F0502020204030204" pitchFamily="34" charset="0"/>
              <a:cs typeface="Calibri" panose="020F0502020204030204" pitchFamily="34" charset="0"/>
            </a:endParaRPr>
          </a:p>
          <a:p>
            <a:r>
              <a:rPr lang="en-US" sz="1200" i="1" kern="100" dirty="0">
                <a:effectLst/>
                <a:latin typeface="Calibri" panose="020F0502020204030204" pitchFamily="34" charset="0"/>
                <a:ea typeface="Calibri" panose="020F0502020204030204" pitchFamily="34" charset="0"/>
                <a:cs typeface="Calibri" panose="020F0502020204030204" pitchFamily="34" charset="0"/>
              </a:rPr>
              <a:t>From </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“The Valley of Vision” </a:t>
            </a:r>
            <a:r>
              <a:rPr lang="en-US" sz="1200" b="0" i="1" kern="100" dirty="0">
                <a:effectLst/>
                <a:latin typeface="Calibri" panose="020F0502020204030204" pitchFamily="34" charset="0"/>
                <a:ea typeface="Calibri" panose="020F0502020204030204" pitchFamily="34" charset="0"/>
                <a:cs typeface="Calibri" panose="020F0502020204030204" pitchFamily="34" charset="0"/>
              </a:rPr>
              <a:t>edited by Arthur Bennet</a:t>
            </a:r>
            <a:endParaRPr lang="en-US" sz="1200" b="1" i="1" kern="100" dirty="0">
              <a:effectLst/>
              <a:latin typeface="Calibri" panose="020F0502020204030204" pitchFamily="34" charset="0"/>
              <a:ea typeface="Calibri" panose="020F0502020204030204" pitchFamily="34" charset="0"/>
              <a:cs typeface="Calibri" panose="020F0502020204030204" pitchFamily="34" charset="0"/>
            </a:endParaRPr>
          </a:p>
          <a:p>
            <a:endParaRPr lang="en-US" sz="1200" dirty="0"/>
          </a:p>
        </p:txBody>
      </p:sp>
      <p:sp>
        <p:nvSpPr>
          <p:cNvPr id="4" name="Slide Number Placeholder 3">
            <a:extLst>
              <a:ext uri="{FF2B5EF4-FFF2-40B4-BE49-F238E27FC236}">
                <a16:creationId xmlns:a16="http://schemas.microsoft.com/office/drawing/2014/main" id="{4B76E43D-EE3F-120C-F415-D6E91E7968BB}"/>
              </a:ext>
            </a:extLst>
          </p:cNvPr>
          <p:cNvSpPr>
            <a:spLocks noGrp="1"/>
          </p:cNvSpPr>
          <p:nvPr>
            <p:ph type="sldNum" sz="quarter" idx="5"/>
          </p:nvPr>
        </p:nvSpPr>
        <p:spPr/>
        <p:txBody>
          <a:bodyPr/>
          <a:lstStyle/>
          <a:p>
            <a:fld id="{3D321568-D943-4C90-93D2-82904CD4BF7B}" type="slidenum">
              <a:rPr lang="en-US" smtClean="0"/>
              <a:t>11</a:t>
            </a:fld>
            <a:endParaRPr lang="en-US"/>
          </a:p>
        </p:txBody>
      </p:sp>
    </p:spTree>
    <p:extLst>
      <p:ext uri="{BB962C8B-B14F-4D97-AF65-F5344CB8AC3E}">
        <p14:creationId xmlns:p14="http://schemas.microsoft.com/office/powerpoint/2010/main" val="3543290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AEE5D9-351B-4BE4-0A40-11B8D17ACB9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4E8999E-A196-2639-D851-5997854B3AC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0957F91-2FC3-A8E6-41CC-5AAD0D90D8B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328ABB5-29FC-0E5A-2DA5-4D36CEB2D9EC}"/>
              </a:ext>
            </a:extLst>
          </p:cNvPr>
          <p:cNvSpPr>
            <a:spLocks noGrp="1"/>
          </p:cNvSpPr>
          <p:nvPr>
            <p:ph type="sldNum" sz="quarter" idx="5"/>
          </p:nvPr>
        </p:nvSpPr>
        <p:spPr/>
        <p:txBody>
          <a:bodyPr/>
          <a:lstStyle/>
          <a:p>
            <a:fld id="{3D321568-D943-4C90-93D2-82904CD4BF7B}" type="slidenum">
              <a:rPr lang="en-US" smtClean="0"/>
              <a:t>12</a:t>
            </a:fld>
            <a:endParaRPr lang="en-US"/>
          </a:p>
        </p:txBody>
      </p:sp>
    </p:spTree>
    <p:extLst>
      <p:ext uri="{BB962C8B-B14F-4D97-AF65-F5344CB8AC3E}">
        <p14:creationId xmlns:p14="http://schemas.microsoft.com/office/powerpoint/2010/main" val="2994858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23B13F-3D8F-1EE7-CA60-ABCA8AB0DEC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DD88F6A-966C-669A-E115-2FDB36BCFA0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1AB78F1-8C09-E026-9227-A1E3F80EDC7B}"/>
              </a:ext>
            </a:extLst>
          </p:cNvPr>
          <p:cNvSpPr>
            <a:spLocks noGrp="1"/>
          </p:cNvSpPr>
          <p:nvPr>
            <p:ph type="body" idx="1"/>
          </p:nvPr>
        </p:nvSpPr>
        <p:spPr/>
        <p:txBody>
          <a:bodyPr/>
          <a:lstStyle/>
          <a:p>
            <a:pPr marL="0" lvl="0" indent="0">
              <a:spcAft>
                <a:spcPts val="0"/>
              </a:spcAft>
              <a:buFont typeface="Arial" panose="020B0604020202020204" pitchFamily="34" charset="0"/>
              <a:buNone/>
            </a:pPr>
            <a:r>
              <a:rPr lang="en-US" sz="1200" i="1" dirty="0">
                <a:latin typeface="Arial" panose="020B0604020202020204" pitchFamily="34" charset="0"/>
                <a:cs typeface="Arial" panose="020B0604020202020204" pitchFamily="34" charset="0"/>
              </a:rPr>
              <a:t>Sarah: </a:t>
            </a:r>
          </a:p>
          <a:p>
            <a:pPr marL="0" lvl="0" indent="0">
              <a:spcAft>
                <a:spcPts val="0"/>
              </a:spcAft>
              <a:buFont typeface="Arial" panose="020B0604020202020204" pitchFamily="34" charset="0"/>
              <a:buNone/>
            </a:pPr>
            <a:r>
              <a:rPr lang="en-US" sz="1200" i="1" dirty="0">
                <a:latin typeface="Arial" panose="020B0604020202020204" pitchFamily="34" charset="0"/>
                <a:cs typeface="Arial" panose="020B0604020202020204" pitchFamily="34" charset="0"/>
              </a:rPr>
              <a:t>A second-hand relationship isn’t enough</a:t>
            </a:r>
          </a:p>
          <a:p>
            <a:pPr marL="0" lvl="0" indent="0">
              <a:spcAft>
                <a:spcPts val="0"/>
              </a:spcAft>
              <a:buFont typeface="Arial" panose="020B0604020202020204" pitchFamily="34" charset="0"/>
              <a:buNone/>
            </a:pPr>
            <a:r>
              <a:rPr lang="en-US" sz="1200" i="1" dirty="0">
                <a:latin typeface="Arial" panose="020B0604020202020204" pitchFamily="34" charset="0"/>
                <a:cs typeface="Arial" panose="020B0604020202020204" pitchFamily="34" charset="0"/>
              </a:rPr>
              <a:t>A submissive exterior can hide a self-serving, controlling interior</a:t>
            </a:r>
          </a:p>
          <a:p>
            <a:pPr marL="0" lvl="0" indent="0">
              <a:spcAft>
                <a:spcPts val="0"/>
              </a:spcAft>
              <a:buFont typeface="Arial" panose="020B0604020202020204" pitchFamily="34" charset="0"/>
              <a:buNone/>
            </a:pPr>
            <a:r>
              <a:rPr lang="en-US" sz="1200" i="1" dirty="0">
                <a:latin typeface="Arial" panose="020B0604020202020204" pitchFamily="34" charset="0"/>
                <a:cs typeface="Arial" panose="020B0604020202020204" pitchFamily="34" charset="0"/>
              </a:rPr>
              <a:t>Second-guessing God and His perfect timing has consequences</a:t>
            </a:r>
          </a:p>
          <a:p>
            <a:pPr marL="0" lvl="0" indent="0">
              <a:spcAft>
                <a:spcPts val="0"/>
              </a:spcAft>
              <a:buFont typeface="Arial" panose="020B0604020202020204" pitchFamily="34" charset="0"/>
              <a:buNone/>
            </a:pPr>
            <a:r>
              <a:rPr lang="en-US" sz="1200" i="1" dirty="0">
                <a:latin typeface="Arial" panose="020B0604020202020204" pitchFamily="34" charset="0"/>
                <a:cs typeface="Arial" panose="020B0604020202020204" pitchFamily="34" charset="0"/>
              </a:rPr>
              <a:t>A surrendered heart and a direct relationship With God</a:t>
            </a:r>
          </a:p>
          <a:p>
            <a:pPr marL="0" lvl="0" indent="0">
              <a:spcAft>
                <a:spcPts val="0"/>
              </a:spcAft>
              <a:buFont typeface="Arial" panose="020B0604020202020204" pitchFamily="34" charset="0"/>
              <a:buNone/>
            </a:pPr>
            <a:endParaRPr lang="en-US" sz="1200" i="1" dirty="0">
              <a:latin typeface="Arial" panose="020B0604020202020204" pitchFamily="34" charset="0"/>
              <a:cs typeface="Arial" panose="020B0604020202020204" pitchFamily="34" charset="0"/>
            </a:endParaRPr>
          </a:p>
          <a:p>
            <a:pPr marR="0">
              <a:lnSpc>
                <a:spcPct val="115000"/>
              </a:lnSpc>
              <a:spcAft>
                <a:spcPts val="800"/>
              </a:spcAft>
            </a:pPr>
            <a:r>
              <a:rPr lang="en-US" sz="1200" b="0" i="0" kern="100" dirty="0">
                <a:solidFill>
                  <a:srgbClr val="C00000"/>
                </a:solidFill>
                <a:latin typeface="Arial" panose="020B0604020202020204" pitchFamily="34" charset="0"/>
                <a:cs typeface="Arial" panose="020B0604020202020204" pitchFamily="34" charset="0"/>
              </a:rPr>
              <a:t>The flood waters were the cleansing agent God used to wash away the wickedness of the world...but it was not the saving agent for Noah and his family – that was the ARK – the ARK symbolizes our Savior</a:t>
            </a:r>
          </a:p>
          <a:p>
            <a:pPr marL="0" marR="0" lvl="0" indent="0" algn="l" defTabSz="914400" rtl="0" eaLnBrk="1" fontAlgn="auto" latinLnBrk="0" hangingPunct="1">
              <a:lnSpc>
                <a:spcPct val="115000"/>
              </a:lnSpc>
              <a:spcBef>
                <a:spcPts val="0"/>
              </a:spcBef>
              <a:spcAft>
                <a:spcPts val="800"/>
              </a:spcAft>
              <a:buClrTx/>
              <a:buSzTx/>
              <a:buFontTx/>
              <a:buNone/>
              <a:tabLst/>
              <a:defRPr/>
            </a:pPr>
            <a:r>
              <a:rPr lang="en-US" sz="1200" b="0" i="0" kern="100" dirty="0">
                <a:solidFill>
                  <a:srgbClr val="C00000"/>
                </a:solidFill>
                <a:latin typeface="Arial" panose="020B0604020202020204" pitchFamily="34" charset="0"/>
                <a:cs typeface="Arial" panose="020B0604020202020204" pitchFamily="34" charset="0"/>
              </a:rPr>
              <a:t>   The waters of Baptism symbolically wash away our sins BUT baptism isn’t the saving agent. Baptism is a picture of the cleansing we receive because Jesus redeemed and saved us through His death, burial, and resurrection.</a:t>
            </a:r>
          </a:p>
          <a:p>
            <a:pPr marR="0">
              <a:lnSpc>
                <a:spcPct val="115000"/>
              </a:lnSpc>
              <a:spcAft>
                <a:spcPts val="800"/>
              </a:spcAft>
            </a:pPr>
            <a:endParaRPr lang="en-US" sz="1200" b="0" i="0" kern="100" dirty="0">
              <a:solidFill>
                <a:srgbClr val="C00000"/>
              </a:solidFill>
              <a:latin typeface="Arial" panose="020B0604020202020204" pitchFamily="34" charset="0"/>
              <a:cs typeface="Arial" panose="020B0604020202020204" pitchFamily="34" charset="0"/>
            </a:endParaRPr>
          </a:p>
          <a:p>
            <a:pPr marL="0" lvl="0" indent="0">
              <a:spcAft>
                <a:spcPts val="0"/>
              </a:spcAft>
              <a:buFont typeface="Arial" panose="020B0604020202020204" pitchFamily="34" charset="0"/>
              <a:buNone/>
            </a:pPr>
            <a:endParaRPr lang="en-US" sz="1200" i="1"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C364613D-0507-C2D3-B0DD-F8D8CC5D8A71}"/>
              </a:ext>
            </a:extLst>
          </p:cNvPr>
          <p:cNvSpPr>
            <a:spLocks noGrp="1"/>
          </p:cNvSpPr>
          <p:nvPr>
            <p:ph type="sldNum" sz="quarter" idx="5"/>
          </p:nvPr>
        </p:nvSpPr>
        <p:spPr/>
        <p:txBody>
          <a:bodyPr/>
          <a:lstStyle/>
          <a:p>
            <a:fld id="{3D321568-D943-4C90-93D2-82904CD4BF7B}" type="slidenum">
              <a:rPr lang="en-US" smtClean="0"/>
              <a:t>2</a:t>
            </a:fld>
            <a:endParaRPr lang="en-US"/>
          </a:p>
        </p:txBody>
      </p:sp>
    </p:spTree>
    <p:extLst>
      <p:ext uri="{BB962C8B-B14F-4D97-AF65-F5344CB8AC3E}">
        <p14:creationId xmlns:p14="http://schemas.microsoft.com/office/powerpoint/2010/main" val="3516566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42A09E-9695-BF4D-D383-984EEE5CB40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A618FB3-1385-29C7-6BF9-1E126B3D79C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2BC0E81-078E-EC92-F385-13BF4FF10AC7}"/>
              </a:ext>
            </a:extLst>
          </p:cNvPr>
          <p:cNvSpPr>
            <a:spLocks noGrp="1"/>
          </p:cNvSpPr>
          <p:nvPr>
            <p:ph type="body" idx="1"/>
          </p:nvPr>
        </p:nvSpPr>
        <p:spPr/>
        <p:txBody>
          <a:bodyPr/>
          <a:lstStyle/>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True identity disguised behind a Persian name </a:t>
            </a:r>
          </a:p>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Hadassah (myrtle – from myrtle tree, a symbol of peace, love, &amp; prosperity – Esther (Persian name: star)</a:t>
            </a:r>
          </a:p>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Haman, the Agagite – descendent of King Agag-king of the Amalekites, Israel’s enemy that was supposed to have been destroyed by Saul’s army – Saul’s disobedience led to this event – long-term consequences (1 Samuel 15:1-33)</a:t>
            </a:r>
          </a:p>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(Exodus 17:8-16 Soon after Israel leaves Egypt, after the first “water from the rock” episode, the Amalekites attack the Jews in the wilderness – Moses- arms held by Aaron &amp; Hur – Joshua leads army – defeats the </a:t>
            </a:r>
            <a:r>
              <a:rPr lang="en-US" dirty="0" err="1">
                <a:latin typeface="Arial" panose="020B0604020202020204" pitchFamily="34" charset="0"/>
                <a:cs typeface="Arial" panose="020B0604020202020204" pitchFamily="34" charset="0"/>
              </a:rPr>
              <a:t>Amalakites</a:t>
            </a:r>
            <a:r>
              <a:rPr lang="en-US" dirty="0">
                <a:latin typeface="Arial" panose="020B0604020202020204" pitchFamily="34" charset="0"/>
                <a:cs typeface="Arial" panose="020B0604020202020204" pitchFamily="34" charset="0"/>
              </a:rPr>
              <a:t>) </a:t>
            </a:r>
          </a:p>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Reveal or try to hide her true identity??</a:t>
            </a:r>
          </a:p>
          <a:p>
            <a:pPr marL="171450" indent="-1714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As believers, it can be easy to be “incognito Christian” fitting into – not standing out – its safe, comfortable, and undemanding – requires no courage, risk-taking, rising to the challenge</a:t>
            </a:r>
          </a:p>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It may be risky and there may be consequences</a:t>
            </a:r>
          </a:p>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The message of Peter is that you cannot be an undercover believer-that is not our calling – it may seem safer – in the end its simply cowardly, and denies our faith – Peter knows about this first hand</a:t>
            </a:r>
          </a:p>
          <a:p>
            <a:pPr marL="171450" indent="-171450">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619CD6F9-2A18-ADA3-661E-B663749C8F3B}"/>
              </a:ext>
            </a:extLst>
          </p:cNvPr>
          <p:cNvSpPr>
            <a:spLocks noGrp="1"/>
          </p:cNvSpPr>
          <p:nvPr>
            <p:ph type="sldNum" sz="quarter" idx="5"/>
          </p:nvPr>
        </p:nvSpPr>
        <p:spPr/>
        <p:txBody>
          <a:bodyPr/>
          <a:lstStyle/>
          <a:p>
            <a:fld id="{3D321568-D943-4C90-93D2-82904CD4BF7B}" type="slidenum">
              <a:rPr lang="en-US" smtClean="0"/>
              <a:t>3</a:t>
            </a:fld>
            <a:endParaRPr lang="en-US"/>
          </a:p>
        </p:txBody>
      </p:sp>
    </p:spTree>
    <p:extLst>
      <p:ext uri="{BB962C8B-B14F-4D97-AF65-F5344CB8AC3E}">
        <p14:creationId xmlns:p14="http://schemas.microsoft.com/office/powerpoint/2010/main" val="33789987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EE6C28-D4FD-164D-4D86-B543753FEEA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D74051F-AF12-1F06-E91D-A57547F645D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21B3DB8-9746-CBC7-5558-4CD5099D3A48}"/>
              </a:ext>
            </a:extLst>
          </p:cNvPr>
          <p:cNvSpPr>
            <a:spLocks noGrp="1"/>
          </p:cNvSpPr>
          <p:nvPr>
            <p:ph type="body" idx="1"/>
          </p:nvPr>
        </p:nvSpPr>
        <p:spPr/>
        <p:txBody>
          <a:bodyPr/>
          <a:lstStyle/>
          <a:p>
            <a:pPr marL="0" marR="0">
              <a:lnSpc>
                <a:spcPct val="100000"/>
              </a:lnSpc>
              <a:spcAft>
                <a:spcPts val="800"/>
              </a:spcAft>
            </a:pPr>
            <a:r>
              <a:rPr lang="en-US" sz="1200" i="1" kern="100" baseline="30000" dirty="0">
                <a:effectLst/>
                <a:latin typeface="Calibri" panose="020F0502020204030204" pitchFamily="34" charset="0"/>
                <a:ea typeface="Calibri" panose="020F0502020204030204" pitchFamily="34" charset="0"/>
                <a:cs typeface="Calibri" panose="020F0502020204030204" pitchFamily="34" charset="0"/>
              </a:rPr>
              <a:t>1</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Since therefore Christ suffered in the flesh</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a:t>
            </a:r>
            <a:r>
              <a:rPr lang="en-US" sz="1200" b="0" i="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Referring to 3:18 "For Christ also suffered once for sins, the righteous for the unrighteous, that He might bring us to God, being put to death in</a:t>
            </a:r>
            <a:endParaRPr lang="en-US" sz="1200" b="0" i="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0000"/>
              </a:lnSpc>
              <a:spcAft>
                <a:spcPts val="800"/>
              </a:spcAft>
            </a:pPr>
            <a:r>
              <a:rPr lang="en-US" sz="1200" b="0" i="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the flesh but made alive in the spirit....</a:t>
            </a:r>
            <a:r>
              <a:rPr lang="en-US" sz="1200" b="0" i="0" kern="100" dirty="0">
                <a:effectLst/>
                <a:latin typeface="Calibri" panose="020F0502020204030204" pitchFamily="34" charset="0"/>
                <a:ea typeface="Calibri" panose="020F0502020204030204" pitchFamily="34" charset="0"/>
                <a:cs typeface="Calibri" panose="020F0502020204030204" pitchFamily="34" charset="0"/>
              </a:rPr>
              <a:t>,</a:t>
            </a:r>
          </a:p>
          <a:p>
            <a:pPr marL="0" marR="0">
              <a:lnSpc>
                <a:spcPct val="100000"/>
              </a:lnSpc>
              <a:spcAft>
                <a:spcPts val="800"/>
              </a:spcAft>
            </a:pPr>
            <a:r>
              <a:rPr lang="en-US" sz="1200" i="1" kern="100" dirty="0">
                <a:effectLst/>
                <a:latin typeface="Calibri" panose="020F0502020204030204" pitchFamily="34" charset="0"/>
                <a:ea typeface="Calibri" panose="020F0502020204030204" pitchFamily="34" charset="0"/>
                <a:cs typeface="Calibri" panose="020F0502020204030204" pitchFamily="34" charset="0"/>
              </a:rPr>
              <a:t> </a:t>
            </a:r>
            <a:r>
              <a:rPr lang="en-US" sz="1200" b="1" i="1" u="sng" kern="100" dirty="0">
                <a:effectLst/>
                <a:latin typeface="Calibri" panose="020F0502020204030204" pitchFamily="34" charset="0"/>
                <a:ea typeface="Calibri" panose="020F0502020204030204" pitchFamily="34" charset="0"/>
                <a:cs typeface="Calibri" panose="020F0502020204030204" pitchFamily="34" charset="0"/>
              </a:rPr>
              <a:t>arm </a:t>
            </a:r>
            <a:r>
              <a:rPr lang="en-US" sz="1200" b="0" i="0" u="sng"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(equip, take on) </a:t>
            </a:r>
            <a:r>
              <a:rPr lang="en-US" sz="1200" b="1" i="1" u="sng" kern="100" dirty="0">
                <a:effectLst/>
                <a:latin typeface="Calibri" panose="020F0502020204030204" pitchFamily="34" charset="0"/>
                <a:ea typeface="Calibri" panose="020F0502020204030204" pitchFamily="34" charset="0"/>
                <a:cs typeface="Calibri" panose="020F0502020204030204" pitchFamily="34" charset="0"/>
              </a:rPr>
              <a:t>yourselves</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 with the same way of thinking,</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a:t>
            </a:r>
            <a:r>
              <a:rPr lang="en-US" sz="1200" b="0" i="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[G1771-ennoia - the same thought, notion, concept, change of mindset and expanded understanding – Prov 3:21 "sound wisdom and discretion," Heb 4:12 – </a:t>
            </a:r>
            <a:r>
              <a:rPr lang="en-US" sz="1200" b="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thinking, consideration, meditation, notion, concept] </a:t>
            </a:r>
          </a:p>
          <a:p>
            <a:pPr marL="0" marR="0" lvl="0" indent="0" algn="l" defTabSz="914400" rtl="0" eaLnBrk="1" fontAlgn="auto" latinLnBrk="0" hangingPunct="1">
              <a:lnSpc>
                <a:spcPct val="100000"/>
              </a:lnSpc>
              <a:spcBef>
                <a:spcPts val="0"/>
              </a:spcBef>
              <a:spcAft>
                <a:spcPts val="800"/>
              </a:spcAft>
              <a:buClrTx/>
              <a:buSzTx/>
              <a:buFontTx/>
              <a:buNone/>
              <a:tabLst/>
              <a:defRPr/>
            </a:pPr>
            <a:r>
              <a:rPr lang="en-US" sz="1200" b="1" i="1" dirty="0">
                <a:latin typeface="Calibri" panose="020F0502020204030204" pitchFamily="34" charset="0"/>
                <a:ea typeface="Calibri" panose="020F0502020204030204" pitchFamily="34" charset="0"/>
                <a:cs typeface="Calibri" panose="020F0502020204030204" pitchFamily="34" charset="0"/>
              </a:rPr>
              <a:t>Philippians 2:5-6 NKJV - Let this mind be in you which was also in Christ Jesus, who, being in the form of God, did not consider it robbery to be equal with God, but made Himself of no reputation, taking the form of a bondservant, [and] coming in the likeness of men. And being found in appearance as a man, He humbled Himself and became obedient to [the point of] death, even the death of the cross.</a:t>
            </a:r>
          </a:p>
          <a:p>
            <a:pPr marL="0" marR="0">
              <a:lnSpc>
                <a:spcPct val="100000"/>
              </a:lnSpc>
              <a:spcAft>
                <a:spcPts val="800"/>
              </a:spcAft>
            </a:pPr>
            <a:endParaRPr lang="en-US" sz="1200" b="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00000"/>
              </a:lnSpc>
              <a:spcAft>
                <a:spcPts val="800"/>
              </a:spcAft>
            </a:pPr>
            <a:r>
              <a:rPr lang="en-US" sz="1200" b="1" i="1" kern="100" dirty="0">
                <a:effectLst/>
                <a:latin typeface="Calibri" panose="020F0502020204030204" pitchFamily="34" charset="0"/>
                <a:ea typeface="Calibri" panose="020F0502020204030204" pitchFamily="34" charset="0"/>
                <a:cs typeface="Calibri" panose="020F0502020204030204" pitchFamily="34" charset="0"/>
              </a:rPr>
              <a:t>for whoever has suffered in the flesh has ceased </a:t>
            </a:r>
            <a:r>
              <a:rPr lang="en-US" sz="1200" b="0" i="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(G3973-pauō: restrain, quit, desist, come to an end-cease, leave, refrain- NO LONGER STIRRED BY ITS INCITEMENTS AND SEDUCTIONS) </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from</a:t>
            </a: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sin.</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panose="020F0502020204030204" pitchFamily="34" charset="0"/>
                <a:ea typeface="Calibri" panose="020F0502020204030204" pitchFamily="34" charset="0"/>
                <a:cs typeface="Calibri" panose="020F0502020204030204" pitchFamily="34" charset="0"/>
              </a:rPr>
              <a:t>Doesn’t mean never sin again – not practicing a sinful lifestyle</a:t>
            </a:r>
          </a:p>
          <a:p>
            <a:pPr>
              <a:lnSpc>
                <a:spcPct val="100000"/>
              </a:lnSpc>
            </a:pPr>
            <a:r>
              <a:rPr lang="en-US" sz="1200" i="1">
                <a:effectLst/>
                <a:latin typeface="Calibri" panose="020F0502020204030204" pitchFamily="34" charset="0"/>
                <a:ea typeface="Calibri" panose="020F0502020204030204" pitchFamily="34" charset="0"/>
                <a:cs typeface="Calibri" panose="020F0502020204030204" pitchFamily="34" charset="0"/>
              </a:rPr>
              <a:t>1 </a:t>
            </a:r>
            <a:r>
              <a:rPr lang="en-US" sz="1200" i="1" dirty="0">
                <a:effectLst/>
                <a:latin typeface="Calibri" panose="020F0502020204030204" pitchFamily="34" charset="0"/>
                <a:ea typeface="Calibri" panose="020F0502020204030204" pitchFamily="34" charset="0"/>
                <a:cs typeface="Calibri" panose="020F0502020204030204" pitchFamily="34" charset="0"/>
              </a:rPr>
              <a:t>Kings 8:46 ESV - "If they sin against you--</a:t>
            </a:r>
            <a:r>
              <a:rPr lang="en-US" sz="1200" b="1" i="1" dirty="0">
                <a:effectLst/>
                <a:latin typeface="Calibri" panose="020F0502020204030204" pitchFamily="34" charset="0"/>
                <a:ea typeface="Calibri" panose="020F0502020204030204" pitchFamily="34" charset="0"/>
                <a:cs typeface="Calibri" panose="020F0502020204030204" pitchFamily="34" charset="0"/>
              </a:rPr>
              <a:t>for there is no one who does not sin</a:t>
            </a:r>
          </a:p>
          <a:p>
            <a:pPr>
              <a:lnSpc>
                <a:spcPct val="100000"/>
              </a:lnSpc>
            </a:pPr>
            <a:r>
              <a:rPr lang="en-US" sz="1200" i="1" kern="100" dirty="0">
                <a:effectLst/>
                <a:latin typeface="Calibri" panose="020F0502020204030204" pitchFamily="34" charset="0"/>
                <a:ea typeface="Calibri" panose="020F0502020204030204" pitchFamily="34" charset="0"/>
                <a:cs typeface="Calibri" panose="020F0502020204030204" pitchFamily="34" charset="0"/>
              </a:rPr>
              <a:t>Proverbs 20:9 ESV - </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Who can say</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"I have made my heart pure; I am clean from my sin"?</a:t>
            </a:r>
            <a:endParaRPr lang="en-US" sz="1200" i="0" kern="100" dirty="0">
              <a:effectLst/>
              <a:latin typeface="Calibri" panose="020F0502020204030204" pitchFamily="34" charset="0"/>
              <a:ea typeface="Calibri" panose="020F0502020204030204" pitchFamily="34" charset="0"/>
              <a:cs typeface="Calibri" panose="020F0502020204030204" pitchFamily="34" charset="0"/>
            </a:endParaRPr>
          </a:p>
          <a:p>
            <a:pPr>
              <a:lnSpc>
                <a:spcPct val="100000"/>
              </a:lnSpc>
            </a:pPr>
            <a:r>
              <a:rPr lang="en-US" sz="1200" i="1" kern="100" dirty="0">
                <a:effectLst/>
                <a:latin typeface="Calibri" panose="020F0502020204030204" pitchFamily="34" charset="0"/>
                <a:ea typeface="Calibri" panose="020F0502020204030204" pitchFamily="34" charset="0"/>
                <a:cs typeface="Calibri" panose="020F0502020204030204" pitchFamily="34" charset="0"/>
              </a:rPr>
              <a:t>Ecclesiastes 7:20 ESV - </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Surely there is not a righteous man on earth who does good and never sins.</a:t>
            </a:r>
            <a:endParaRPr lang="en-US" sz="1200" b="1" i="0" kern="100" dirty="0">
              <a:effectLst/>
              <a:latin typeface="Calibri" panose="020F0502020204030204" pitchFamily="34" charset="0"/>
              <a:ea typeface="Calibri" panose="020F0502020204030204" pitchFamily="34" charset="0"/>
              <a:cs typeface="Calibri" panose="020F0502020204030204" pitchFamily="34" charset="0"/>
            </a:endParaRPr>
          </a:p>
          <a:p>
            <a:pPr>
              <a:lnSpc>
                <a:spcPct val="100000"/>
              </a:lnSpc>
            </a:pPr>
            <a:r>
              <a:rPr lang="en-US" sz="1200" i="1" kern="100" dirty="0">
                <a:effectLst/>
                <a:latin typeface="Calibri" panose="020F0502020204030204" pitchFamily="34" charset="0"/>
                <a:ea typeface="Calibri" panose="020F0502020204030204" pitchFamily="34" charset="0"/>
                <a:cs typeface="Calibri" panose="020F0502020204030204" pitchFamily="34" charset="0"/>
              </a:rPr>
              <a:t>James 3:2 ESV - </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For we all stumble in many ways</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And if anyone does not stumble in what he says, he is a perfect man, able also to bridle his whole body.</a:t>
            </a:r>
            <a:endParaRPr lang="en-US" sz="1200" i="0" kern="100" dirty="0">
              <a:effectLst/>
              <a:latin typeface="Calibri" panose="020F0502020204030204" pitchFamily="34" charset="0"/>
              <a:ea typeface="Calibri" panose="020F0502020204030204" pitchFamily="34" charset="0"/>
              <a:cs typeface="Calibri" panose="020F0502020204030204" pitchFamily="34" charset="0"/>
            </a:endParaRPr>
          </a:p>
          <a:p>
            <a:pPr>
              <a:lnSpc>
                <a:spcPct val="100000"/>
              </a:lnSpc>
            </a:pPr>
            <a:r>
              <a:rPr lang="en-US" sz="1200" i="1" kern="100" dirty="0">
                <a:effectLst/>
                <a:latin typeface="Calibri" panose="020F0502020204030204" pitchFamily="34" charset="0"/>
                <a:ea typeface="Calibri" panose="020F0502020204030204" pitchFamily="34" charset="0"/>
                <a:cs typeface="Calibri" panose="020F0502020204030204" pitchFamily="34" charset="0"/>
              </a:rPr>
              <a:t>1 John 1:8 ESV - </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If we say we have no sin, we deceive ourselves, and the truth is not in us.</a:t>
            </a:r>
          </a:p>
          <a:p>
            <a:pPr>
              <a:lnSpc>
                <a:spcPct val="100000"/>
              </a:lnSpc>
            </a:pPr>
            <a:r>
              <a:rPr lang="en-US" sz="1200" b="1" i="1" kern="100" dirty="0">
                <a:effectLst/>
                <a:latin typeface="Calibri" panose="020F0502020204030204" pitchFamily="34" charset="0"/>
                <a:ea typeface="Calibri" panose="020F0502020204030204" pitchFamily="34" charset="0"/>
                <a:cs typeface="Calibri" panose="020F0502020204030204" pitchFamily="34" charset="0"/>
              </a:rPr>
              <a:t>----------</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Aft>
                <a:spcPts val="800"/>
              </a:spcAft>
            </a:pPr>
            <a:r>
              <a:rPr lang="en-US" sz="1200" b="1" i="1" kern="100" baseline="30000" dirty="0">
                <a:effectLst/>
                <a:latin typeface="Calibri" panose="020F0502020204030204" pitchFamily="34" charset="0"/>
                <a:ea typeface="Calibri" panose="020F0502020204030204" pitchFamily="34" charset="0"/>
                <a:cs typeface="Calibri" panose="020F0502020204030204" pitchFamily="34" charset="0"/>
              </a:rPr>
              <a:t>2</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 so as to live for the rest of the time in the flesh no longer for human passions but for the will of God</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a:t>
            </a:r>
            <a:r>
              <a:rPr lang="en-US" sz="1200" i="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When we repent and surrender in faith to Jesus Christ as our Lord and Savior, the initial act of regeneration, the work of the Holy Spirit breathes new life into the walking dead, and pronounces us washed clean – freeing us from the bondage of sin. However, the </a:t>
            </a:r>
            <a:r>
              <a:rPr lang="en-US" sz="1200" b="1" i="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ongoing</a:t>
            </a:r>
            <a:r>
              <a:rPr lang="en-US" sz="1200" i="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sanctifying work of the Holy Spirit continues the transformation process and convicts, encourages, and equips us to turn loose of the sins we've chosen to cling to. The work of the Holy Spirit is to transform us into the image of Jesus.</a:t>
            </a:r>
            <a:endParaRPr lang="en-US" sz="1200" b="0" i="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Aft>
                <a:spcPts val="800"/>
              </a:spcAft>
            </a:pPr>
            <a:endParaRPr lang="en-US" sz="1200" b="0" i="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Aft>
                <a:spcPts val="800"/>
              </a:spcAft>
            </a:pPr>
            <a:r>
              <a:rPr lang="en-US" sz="1200" b="0" i="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a:t>
            </a:r>
            <a:r>
              <a:rPr lang="en-US" sz="1200" b="1" i="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postle Paul suffered repeatedly and still mourned that his flesh – the old man continued to rear its head – Romans 7:13-25</a:t>
            </a:r>
            <a:endParaRPr lang="en-US" sz="1200" b="0" i="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Aft>
                <a:spcPts val="800"/>
              </a:spcAft>
            </a:pPr>
            <a:r>
              <a:rPr lang="en-US" sz="1200" b="0" i="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Are you willing to give up your sin – your precious passions? </a:t>
            </a:r>
          </a:p>
          <a:p>
            <a:pPr marL="0" marR="0">
              <a:lnSpc>
                <a:spcPct val="115000"/>
              </a:lnSpc>
              <a:spcAft>
                <a:spcPts val="800"/>
              </a:spcAft>
            </a:pPr>
            <a:r>
              <a:rPr lang="en-US" sz="1200" b="0" i="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Are you willing to suffer (be persecuted, ridiculed, scorned because you are no longer willing to participate in the sins of your past</a:t>
            </a:r>
            <a:r>
              <a:rPr lang="en-US" sz="1200" b="1" i="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t>
            </a:r>
            <a:endParaRPr lang="en-US" sz="1200" i="0" kern="100" dirty="0">
              <a:effectLst/>
              <a:latin typeface="Calibri" panose="020F0502020204030204" pitchFamily="34" charset="0"/>
              <a:ea typeface="Calibri" panose="020F0502020204030204" pitchFamily="34" charset="0"/>
              <a:cs typeface="Calibri" panose="020F0502020204030204" pitchFamily="34" charset="0"/>
            </a:endParaRPr>
          </a:p>
          <a:p>
            <a:pPr marL="457200" marR="0">
              <a:lnSpc>
                <a:spcPct val="115000"/>
              </a:lnSpc>
              <a:spcAft>
                <a:spcPts val="800"/>
              </a:spcAft>
            </a:pP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a:lnSpc>
                <a:spcPct val="100000"/>
              </a:lnSpc>
            </a:pPr>
            <a:endParaRPr lang="en-US" sz="1200" b="1" dirty="0">
              <a:latin typeface="Calibri" panose="020F0502020204030204" pitchFamily="34" charset="0"/>
              <a:ea typeface="Calibri" panose="020F0502020204030204" pitchFamily="34" charset="0"/>
              <a:cs typeface="Calibri" panose="020F050202020403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37076E83-9D3D-1C57-AA70-563C4A38FA11}"/>
              </a:ext>
            </a:extLst>
          </p:cNvPr>
          <p:cNvSpPr>
            <a:spLocks noGrp="1"/>
          </p:cNvSpPr>
          <p:nvPr>
            <p:ph type="sldNum" sz="quarter" idx="5"/>
          </p:nvPr>
        </p:nvSpPr>
        <p:spPr/>
        <p:txBody>
          <a:bodyPr/>
          <a:lstStyle/>
          <a:p>
            <a:fld id="{3D321568-D943-4C90-93D2-82904CD4BF7B}" type="slidenum">
              <a:rPr lang="en-US" smtClean="0"/>
              <a:t>4</a:t>
            </a:fld>
            <a:endParaRPr lang="en-US"/>
          </a:p>
        </p:txBody>
      </p:sp>
    </p:spTree>
    <p:extLst>
      <p:ext uri="{BB962C8B-B14F-4D97-AF65-F5344CB8AC3E}">
        <p14:creationId xmlns:p14="http://schemas.microsoft.com/office/powerpoint/2010/main" val="1607921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4ADA6D-F790-C3C2-A274-F86F6FC5BBF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3CB4623-71A2-E1C2-EDE9-6AC8612873B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540B533-BA93-2EEA-78A5-AE6EC0722914}"/>
              </a:ext>
            </a:extLst>
          </p:cNvPr>
          <p:cNvSpPr>
            <a:spLocks noGrp="1"/>
          </p:cNvSpPr>
          <p:nvPr>
            <p:ph type="body" idx="1"/>
          </p:nvPr>
        </p:nvSpPr>
        <p:spPr/>
        <p:txBody>
          <a:bodyPr/>
          <a:lstStyle/>
          <a:p>
            <a:pPr marL="0" marR="0">
              <a:lnSpc>
                <a:spcPct val="115000"/>
              </a:lnSpc>
              <a:spcAft>
                <a:spcPts val="800"/>
              </a:spcAft>
            </a:pPr>
            <a:r>
              <a:rPr lang="en-US" sz="1200" i="1" kern="100" baseline="30000" dirty="0">
                <a:effectLst/>
                <a:latin typeface="Calibri" panose="020F0502020204030204" pitchFamily="34" charset="0"/>
                <a:ea typeface="Calibri" panose="020F0502020204030204" pitchFamily="34" charset="0"/>
                <a:cs typeface="Calibri" panose="020F0502020204030204" pitchFamily="34" charset="0"/>
              </a:rPr>
              <a:t>3</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a:t>
            </a:r>
            <a:r>
              <a:rPr lang="en-US" sz="1200" i="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For the time that is past suffices for doing what the Gentiles </a:t>
            </a:r>
            <a:r>
              <a:rPr lang="en-US" sz="1200" b="0" i="1" kern="10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(the unsaved) </a:t>
            </a:r>
            <a:r>
              <a:rPr lang="en-US" sz="1200" i="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want to do</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a:t>
            </a:r>
            <a:r>
              <a:rPr lang="en-US" sz="1200" b="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(ENOUGH ALREADY! The season of sin is over, done with, no more!)</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living in sensuality, passions, drunkenness, orgies, drinking parties, and lawless idolatry. </a:t>
            </a:r>
            <a:r>
              <a:rPr lang="en-US" sz="1200" b="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(sensual, reprobate, unbridled idolatry – beyond the limits of allowed by civil laws – truly abhorrent) </a:t>
            </a:r>
          </a:p>
          <a:p>
            <a:pPr marL="0" marR="0">
              <a:lnSpc>
                <a:spcPct val="115000"/>
              </a:lnSpc>
              <a:spcAft>
                <a:spcPts val="800"/>
              </a:spcAft>
            </a:pPr>
            <a:endParaRPr lang="en-US" sz="1200" b="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Aft>
                <a:spcPts val="800"/>
              </a:spcAft>
            </a:pPr>
            <a:r>
              <a:rPr lang="en-US" sz="1200" i="1" kern="100" baseline="30000" dirty="0">
                <a:effectLst/>
                <a:latin typeface="Calibri" panose="020F0502020204030204" pitchFamily="34" charset="0"/>
                <a:ea typeface="Calibri" panose="020F0502020204030204" pitchFamily="34" charset="0"/>
                <a:cs typeface="Calibri" panose="020F0502020204030204" pitchFamily="34" charset="0"/>
              </a:rPr>
              <a:t>4</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a:t>
            </a:r>
            <a:r>
              <a:rPr lang="en-US" sz="1200" i="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With respect to this they are surprised when you do not </a:t>
            </a:r>
            <a:r>
              <a:rPr lang="en-US" sz="1200" b="1" i="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join them</a:t>
            </a:r>
            <a:r>
              <a:rPr lang="en-US" sz="1200" i="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 </a:t>
            </a:r>
            <a:r>
              <a:rPr lang="en-US" sz="1200" b="0" i="1" kern="10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(G4936-syntrechō -literally means "run with them")</a:t>
            </a:r>
            <a:r>
              <a:rPr lang="en-US" sz="1200" i="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 in the same flood of debauchery </a:t>
            </a:r>
            <a:r>
              <a:rPr lang="en-US" sz="1200" b="0" i="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(unrestrained immorality and dissipation), and they malign you</a:t>
            </a:r>
            <a:r>
              <a:rPr lang="en-US" sz="1200" b="0" i="1" kern="100" dirty="0">
                <a:effectLst/>
                <a:latin typeface="Calibri" panose="020F0502020204030204" pitchFamily="34" charset="0"/>
                <a:ea typeface="Calibri" panose="020F0502020204030204" pitchFamily="34" charset="0"/>
                <a:cs typeface="Calibri" panose="020F0502020204030204" pitchFamily="34" charset="0"/>
              </a:rPr>
              <a:t> </a:t>
            </a:r>
            <a:r>
              <a:rPr lang="en-US" sz="1200" b="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(why won't you join us anymore, too spiritual? Too self-righteous? What's up with that?)</a:t>
            </a:r>
            <a:r>
              <a:rPr lang="en-US" sz="1200" b="0" i="1" kern="100" dirty="0">
                <a:effectLst/>
                <a:latin typeface="Calibri" panose="020F0502020204030204" pitchFamily="34" charset="0"/>
                <a:ea typeface="Calibri" panose="020F0502020204030204" pitchFamily="34" charset="0"/>
                <a:cs typeface="Calibri" panose="020F0502020204030204" pitchFamily="34" charset="0"/>
              </a:rPr>
              <a:t>;</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a:t>
            </a:r>
          </a:p>
          <a:p>
            <a:pPr marL="0" marR="0">
              <a:lnSpc>
                <a:spcPct val="115000"/>
              </a:lnSpc>
              <a:spcAft>
                <a:spcPts val="800"/>
              </a:spcAft>
            </a:pPr>
            <a:r>
              <a:rPr lang="en-US" sz="1200" i="1" kern="100" baseline="30000" dirty="0">
                <a:effectLst/>
                <a:latin typeface="Calibri" panose="020F0502020204030204" pitchFamily="34" charset="0"/>
                <a:ea typeface="Calibri" panose="020F0502020204030204" pitchFamily="34" charset="0"/>
                <a:cs typeface="Calibri" panose="020F0502020204030204" pitchFamily="34" charset="0"/>
              </a:rPr>
              <a:t>5</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but </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they will give account </a:t>
            </a:r>
            <a:r>
              <a:rPr lang="en-US" sz="1200" b="0" i="1" kern="10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(as reporting to a employer boss, reckoning, </a:t>
            </a:r>
            <a:r>
              <a:rPr lang="en-US" sz="1200" b="1" i="1" kern="10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accounting for your activities-work done- </a:t>
            </a:r>
          </a:p>
          <a:p>
            <a:pPr marL="0" marR="0">
              <a:lnSpc>
                <a:spcPct val="115000"/>
              </a:lnSpc>
              <a:spcAft>
                <a:spcPts val="800"/>
              </a:spcAft>
            </a:pPr>
            <a:r>
              <a:rPr lang="en-US" sz="1200" b="1" i="1" kern="10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   Matthew</a:t>
            </a:r>
            <a:r>
              <a:rPr lang="en-US" sz="1200" b="1" i="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 </a:t>
            </a:r>
            <a:r>
              <a:rPr lang="en-US" sz="1200" b="1" i="1" kern="10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12:36 “But I say unto you, that every idle word that men shall speak, they shall give account thereof in the day of judgment.” – also, </a:t>
            </a:r>
          </a:p>
          <a:p>
            <a:pPr marL="0" marR="0">
              <a:lnSpc>
                <a:spcPct val="115000"/>
              </a:lnSpc>
              <a:spcAft>
                <a:spcPts val="800"/>
              </a:spcAft>
            </a:pPr>
            <a:r>
              <a:rPr lang="en-US" sz="1200" b="1" i="1" kern="10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   Matthew 18:23-servant giving an account to the king, </a:t>
            </a:r>
          </a:p>
          <a:p>
            <a:pPr marL="0" marR="0">
              <a:lnSpc>
                <a:spcPct val="115000"/>
              </a:lnSpc>
              <a:spcAft>
                <a:spcPts val="800"/>
              </a:spcAft>
            </a:pPr>
            <a:r>
              <a:rPr lang="en-US" sz="1200" b="1" i="1" kern="10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   Luke 16:2-steward giving a report of how he has managed his employers accounts, </a:t>
            </a:r>
          </a:p>
          <a:p>
            <a:pPr marL="0" marR="0">
              <a:lnSpc>
                <a:spcPct val="115000"/>
              </a:lnSpc>
              <a:spcAft>
                <a:spcPts val="800"/>
              </a:spcAft>
            </a:pPr>
            <a:r>
              <a:rPr lang="en-US" sz="1200" b="1" i="1" kern="10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V.5 </a:t>
            </a:r>
            <a:r>
              <a:rPr lang="en-US" sz="1200" b="0" i="1" kern="100" dirty="0">
                <a:solidFill>
                  <a:srgbClr val="FF0000"/>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But they will give account </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to Him</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who is ready to judge the living and </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the dead</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a:t>
            </a: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(the dead – all people; judgment is coming -Revelation 20:11-15)</a:t>
            </a:r>
          </a:p>
          <a:p>
            <a:pPr marL="171450" marR="0" indent="-171450">
              <a:lnSpc>
                <a:spcPct val="115000"/>
              </a:lnSpc>
              <a:spcAft>
                <a:spcPts val="800"/>
              </a:spcAft>
              <a:buFont typeface="Arial" panose="020B0604020202020204" pitchFamily="34" charset="0"/>
              <a:buChar char="•"/>
            </a:pPr>
            <a:r>
              <a:rPr lang="en-US" sz="1200" b="0" i="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God is seated on His throne – the earth and sky are no more</a:t>
            </a:r>
          </a:p>
          <a:p>
            <a:pPr marL="171450" marR="0" indent="-171450">
              <a:lnSpc>
                <a:spcPct val="115000"/>
              </a:lnSpc>
              <a:spcAft>
                <a:spcPts val="800"/>
              </a:spcAft>
              <a:buFont typeface="Arial" panose="020B0604020202020204" pitchFamily="34" charset="0"/>
              <a:buChar char="•"/>
            </a:pPr>
            <a:r>
              <a:rPr lang="en-US" sz="1200" b="0" i="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the dead, great &amp; small stand before the throne, the books opened – all judged by what is written</a:t>
            </a:r>
          </a:p>
          <a:p>
            <a:pPr marL="171450" marR="0" indent="-171450">
              <a:lnSpc>
                <a:spcPct val="115000"/>
              </a:lnSpc>
              <a:spcAft>
                <a:spcPts val="800"/>
              </a:spcAft>
              <a:buFont typeface="Arial" panose="020B0604020202020204" pitchFamily="34" charset="0"/>
              <a:buChar char="•"/>
            </a:pPr>
            <a:r>
              <a:rPr lang="en-US" sz="1200" b="0" i="0"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Book of Life is opened- and all whose name is not</a:t>
            </a:r>
            <a:endParaRPr lang="en-US" sz="1200" b="0" i="0"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171450" marR="0" indent="-171450">
              <a:lnSpc>
                <a:spcPct val="115000"/>
              </a:lnSpc>
              <a:spcAft>
                <a:spcPts val="800"/>
              </a:spcAft>
              <a:buFont typeface="Arial" panose="020B0604020202020204" pitchFamily="34" charset="0"/>
              <a:buChar char="•"/>
            </a:pP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15 </a:t>
            </a: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And if anyone's name was not found written in the book of life, he was thrown into the lake of fire</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Revelation 20:11-</a:t>
            </a: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15 </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ESV</a:t>
            </a:r>
          </a:p>
          <a:p>
            <a:pPr marL="0" marR="0" indent="0">
              <a:lnSpc>
                <a:spcPct val="115000"/>
              </a:lnSpc>
              <a:spcAft>
                <a:spcPts val="800"/>
              </a:spcAft>
              <a:buFont typeface="Arial" panose="020B0604020202020204" pitchFamily="34" charset="0"/>
              <a:buNone/>
            </a:pPr>
            <a:endParaRPr lang="en-US" sz="1200" kern="1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115000"/>
              </a:lnSpc>
              <a:spcAft>
                <a:spcPts val="800"/>
              </a:spcAft>
            </a:pPr>
            <a:r>
              <a:rPr lang="en-US" sz="1200" i="1" kern="100" baseline="30000" dirty="0">
                <a:effectLst/>
                <a:latin typeface="Calibri" panose="020F0502020204030204" pitchFamily="34" charset="0"/>
                <a:ea typeface="Calibri" panose="020F0502020204030204" pitchFamily="34" charset="0"/>
                <a:cs typeface="Calibri" panose="020F0502020204030204" pitchFamily="34" charset="0"/>
              </a:rPr>
              <a:t>6</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For this is why the gospel was preached even to those who are dead</a:t>
            </a:r>
            <a:r>
              <a:rPr lang="en-US" sz="1200" i="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 </a:t>
            </a:r>
            <a:r>
              <a:rPr lang="en-US" sz="1200" i="1" kern="100" dirty="0">
                <a:effectLst/>
                <a:latin typeface="Calibri" panose="020F0502020204030204" pitchFamily="34" charset="0"/>
                <a:ea typeface="Calibri" panose="020F0502020204030204" pitchFamily="34" charset="0"/>
                <a:cs typeface="Calibri" panose="020F0502020204030204" pitchFamily="34" charset="0"/>
              </a:rPr>
              <a:t>that though judged in the flesh the way people are, they might live in the spirit the way God does.</a:t>
            </a: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p>
          <a:p>
            <a:pPr marL="0" marR="0">
              <a:lnSpc>
                <a:spcPct val="115000"/>
              </a:lnSpc>
              <a:spcAft>
                <a:spcPts val="800"/>
              </a:spcAft>
            </a:pPr>
            <a:r>
              <a:rPr lang="en-US" sz="1200" b="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(Peter is referring to </a:t>
            </a:r>
            <a:r>
              <a:rPr lang="en-US" sz="1200" b="0" i="1" u="sng"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believers that are now dead</a:t>
            </a:r>
            <a:r>
              <a:rPr lang="en-US" sz="1200" b="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perhaps because of persecution, maybe not-it doesn't say – the gospel was preached to them so that they would escape the judgment and condemnation that is to come that is to come. Believers escape spiritual death, but we still experience physical death</a:t>
            </a:r>
            <a:endParaRPr lang="en-US" sz="1200" b="0" kern="100" dirty="0">
              <a:effectLst/>
              <a:latin typeface="Calibri" panose="020F0502020204030204" pitchFamily="34" charset="0"/>
              <a:ea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4DF7546A-8B26-3D5F-9413-9B287EF0889F}"/>
              </a:ext>
            </a:extLst>
          </p:cNvPr>
          <p:cNvSpPr>
            <a:spLocks noGrp="1"/>
          </p:cNvSpPr>
          <p:nvPr>
            <p:ph type="sldNum" sz="quarter" idx="5"/>
          </p:nvPr>
        </p:nvSpPr>
        <p:spPr/>
        <p:txBody>
          <a:bodyPr/>
          <a:lstStyle/>
          <a:p>
            <a:fld id="{3D321568-D943-4C90-93D2-82904CD4BF7B}" type="slidenum">
              <a:rPr lang="en-US" smtClean="0"/>
              <a:t>5</a:t>
            </a:fld>
            <a:endParaRPr lang="en-US"/>
          </a:p>
        </p:txBody>
      </p:sp>
    </p:spTree>
    <p:extLst>
      <p:ext uri="{BB962C8B-B14F-4D97-AF65-F5344CB8AC3E}">
        <p14:creationId xmlns:p14="http://schemas.microsoft.com/office/powerpoint/2010/main" val="15934336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0AD165-7294-B893-30FA-99326CDA68E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914585-DD0F-3DC1-14DF-DCBE7B209F7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FFC0797-B227-F62A-9195-A2341987A61E}"/>
              </a:ext>
            </a:extLst>
          </p:cNvPr>
          <p:cNvSpPr>
            <a:spLocks noGrp="1"/>
          </p:cNvSpPr>
          <p:nvPr>
            <p:ph type="body" idx="1"/>
          </p:nvPr>
        </p:nvSpPr>
        <p:spPr/>
        <p:txBody>
          <a:bodyPr/>
          <a:lstStyle/>
          <a:p>
            <a:pPr marL="0" marR="0">
              <a:lnSpc>
                <a:spcPct val="115000"/>
              </a:lnSpc>
              <a:spcAft>
                <a:spcPts val="800"/>
              </a:spcAft>
            </a:pPr>
            <a:r>
              <a:rPr lang="en-US" sz="12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200" i="1" kern="100" baseline="30000" dirty="0">
                <a:effectLst/>
                <a:latin typeface="Arial" panose="020B0604020202020204" pitchFamily="34" charset="0"/>
                <a:ea typeface="Aptos" panose="020B0004020202020204" pitchFamily="34" charset="0"/>
                <a:cs typeface="Arial" panose="020B0604020202020204" pitchFamily="34" charset="0"/>
              </a:rPr>
              <a:t>7</a:t>
            </a:r>
            <a:r>
              <a:rPr lang="en-US" sz="1200" i="1" kern="100" dirty="0">
                <a:effectLst/>
                <a:latin typeface="Arial" panose="020B0604020202020204" pitchFamily="34" charset="0"/>
                <a:ea typeface="Aptos" panose="020B0004020202020204" pitchFamily="34" charset="0"/>
                <a:cs typeface="Arial" panose="020B0604020202020204" pitchFamily="34" charset="0"/>
              </a:rPr>
              <a:t> </a:t>
            </a:r>
            <a:r>
              <a:rPr lang="en-US" sz="1200" i="1" kern="100" dirty="0">
                <a:effectLst/>
                <a:highlight>
                  <a:srgbClr val="FFFF00"/>
                </a:highlight>
                <a:latin typeface="Arial" panose="020B0604020202020204" pitchFamily="34" charset="0"/>
                <a:ea typeface="Aptos" panose="020B0004020202020204" pitchFamily="34" charset="0"/>
                <a:cs typeface="Arial" panose="020B0604020202020204" pitchFamily="34" charset="0"/>
              </a:rPr>
              <a:t>The end of all things is at hand; therefore</a:t>
            </a:r>
            <a:r>
              <a:rPr lang="en-US" sz="1200" i="1" kern="100" dirty="0">
                <a:effectLst/>
                <a:latin typeface="Arial" panose="020B0604020202020204" pitchFamily="34" charset="0"/>
                <a:ea typeface="Aptos" panose="020B0004020202020204" pitchFamily="34" charset="0"/>
                <a:cs typeface="Arial" panose="020B0604020202020204" pitchFamily="34" charset="0"/>
              </a:rPr>
              <a:t> be </a:t>
            </a:r>
            <a:r>
              <a:rPr lang="en-US" sz="1200" i="1" u="sng" kern="100" dirty="0">
                <a:effectLst/>
                <a:latin typeface="Arial" panose="020B0604020202020204" pitchFamily="34" charset="0"/>
                <a:ea typeface="Aptos" panose="020B0004020202020204" pitchFamily="34" charset="0"/>
                <a:cs typeface="Arial" panose="020B0604020202020204" pitchFamily="34" charset="0"/>
              </a:rPr>
              <a:t>self-controlled and </a:t>
            </a:r>
            <a:r>
              <a:rPr lang="en-US" sz="1200" b="1" i="1" u="sng" kern="100" dirty="0">
                <a:effectLst/>
                <a:latin typeface="Arial" panose="020B0604020202020204" pitchFamily="34" charset="0"/>
                <a:ea typeface="Aptos" panose="020B0004020202020204" pitchFamily="34" charset="0"/>
                <a:cs typeface="Arial" panose="020B0604020202020204" pitchFamily="34" charset="0"/>
              </a:rPr>
              <a:t>sober-minded</a:t>
            </a:r>
            <a:r>
              <a:rPr lang="en-US" sz="1200" i="1" u="sng" kern="100" dirty="0">
                <a:effectLst/>
                <a:latin typeface="Arial" panose="020B0604020202020204" pitchFamily="34" charset="0"/>
                <a:ea typeface="Aptos" panose="020B0004020202020204" pitchFamily="34" charset="0"/>
                <a:cs typeface="Arial" panose="020B0604020202020204" pitchFamily="34" charset="0"/>
              </a:rPr>
              <a:t> </a:t>
            </a:r>
            <a:r>
              <a:rPr lang="en-US" sz="1200" i="1" u="sng"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(calm &amp; collected in spirit, temperate, dispassionate, circumspect) </a:t>
            </a:r>
            <a:r>
              <a:rPr lang="en-US" sz="1200" i="1" u="sng" kern="100" dirty="0">
                <a:effectLst/>
                <a:latin typeface="Arial" panose="020B0604020202020204" pitchFamily="34" charset="0"/>
                <a:ea typeface="Aptos" panose="020B0004020202020204" pitchFamily="34" charset="0"/>
                <a:cs typeface="Arial" panose="020B0604020202020204" pitchFamily="34" charset="0"/>
              </a:rPr>
              <a:t>for the sake of your prayers. </a:t>
            </a:r>
            <a:endParaRPr lang="en-US" sz="1200" kern="100" dirty="0">
              <a:effectLst/>
              <a:latin typeface="Arial" panose="020B0604020202020204" pitchFamily="34" charset="0"/>
              <a:ea typeface="Aptos" panose="020B0004020202020204" pitchFamily="34" charset="0"/>
              <a:cs typeface="Arial" panose="020B0604020202020204" pitchFamily="34" charset="0"/>
            </a:endParaRPr>
          </a:p>
          <a:p>
            <a:pPr marL="457200" marR="0">
              <a:lnSpc>
                <a:spcPct val="115000"/>
              </a:lnSpc>
              <a:spcAft>
                <a:spcPts val="800"/>
              </a:spcAft>
            </a:pPr>
            <a:r>
              <a:rPr lang="en-US" sz="1200" i="1" u="none"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Very much like Paul’s “WAKE UP” call Romans 13:11-14</a:t>
            </a:r>
            <a:r>
              <a:rPr lang="en-US" sz="1200" i="1" u="none" kern="100" baseline="30000" dirty="0">
                <a:solidFill>
                  <a:srgbClr val="FF0000"/>
                </a:solidFill>
                <a:effectLst/>
                <a:latin typeface="Arial" panose="020B0604020202020204" pitchFamily="34" charset="0"/>
                <a:ea typeface="Aptos" panose="020B0004020202020204" pitchFamily="34" charset="0"/>
                <a:cs typeface="Arial" panose="020B0604020202020204" pitchFamily="34" charset="0"/>
              </a:rPr>
              <a:t>11</a:t>
            </a:r>
            <a:r>
              <a:rPr lang="en-US" sz="1200" i="1" u="none"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 Besides this you know the time, that the hour has come for you to wake from sleep. For salvation is nearer to us now than when we first believed. </a:t>
            </a:r>
            <a:r>
              <a:rPr lang="en-US" sz="1200" i="1" u="none" kern="100" baseline="30000" dirty="0">
                <a:solidFill>
                  <a:srgbClr val="FF0000"/>
                </a:solidFill>
                <a:effectLst/>
                <a:latin typeface="Arial" panose="020B0604020202020204" pitchFamily="34" charset="0"/>
                <a:ea typeface="Aptos" panose="020B0004020202020204" pitchFamily="34" charset="0"/>
                <a:cs typeface="Arial" panose="020B0604020202020204" pitchFamily="34" charset="0"/>
              </a:rPr>
              <a:t>12</a:t>
            </a:r>
            <a:r>
              <a:rPr lang="en-US" sz="1200" i="1" u="none"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 The night is far gone; the day is at hand. So then let us cast off the works of darkness and put on the armor of light.</a:t>
            </a:r>
            <a:r>
              <a:rPr lang="en-US" sz="1200" i="1" u="none" kern="100" baseline="30000" dirty="0">
                <a:solidFill>
                  <a:srgbClr val="FF0000"/>
                </a:solidFill>
                <a:effectLst/>
                <a:latin typeface="Arial" panose="020B0604020202020204" pitchFamily="34" charset="0"/>
                <a:ea typeface="Aptos" panose="020B0004020202020204" pitchFamily="34" charset="0"/>
                <a:cs typeface="Arial" panose="020B0604020202020204" pitchFamily="34" charset="0"/>
              </a:rPr>
              <a:t>13</a:t>
            </a:r>
            <a:r>
              <a:rPr lang="en-US" sz="1200" i="1" u="none"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 Let us walk properly as in the daytime, not in orgies and drunkenness, not in sexual immorality and sensuality, not in quarreling and jealousy. </a:t>
            </a:r>
            <a:r>
              <a:rPr lang="en-US" sz="1200" i="1" u="none" kern="100" baseline="30000" dirty="0">
                <a:solidFill>
                  <a:srgbClr val="FF0000"/>
                </a:solidFill>
                <a:effectLst/>
                <a:latin typeface="Arial" panose="020B0604020202020204" pitchFamily="34" charset="0"/>
                <a:ea typeface="Aptos" panose="020B0004020202020204" pitchFamily="34" charset="0"/>
                <a:cs typeface="Arial" panose="020B0604020202020204" pitchFamily="34" charset="0"/>
              </a:rPr>
              <a:t>14</a:t>
            </a:r>
            <a:r>
              <a:rPr lang="en-US" sz="1200" i="1" u="none"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 But put on the Lord Jesus Christ, and make no provision for the flesh, to gratify its desires. Romans 13:11-14</a:t>
            </a:r>
          </a:p>
          <a:p>
            <a:pPr marL="457200" marR="0">
              <a:lnSpc>
                <a:spcPct val="115000"/>
              </a:lnSpc>
              <a:spcAft>
                <a:spcPts val="800"/>
              </a:spcAft>
            </a:pPr>
            <a:endParaRPr lang="en-US" sz="1200" u="none"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15000"/>
              </a:lnSpc>
              <a:spcAft>
                <a:spcPts val="800"/>
              </a:spcAft>
            </a:pPr>
            <a:r>
              <a:rPr lang="en-US" sz="1200" i="1" kern="100" dirty="0">
                <a:effectLst/>
                <a:latin typeface="Arial" panose="020B0604020202020204" pitchFamily="34" charset="0"/>
                <a:ea typeface="Aptos" panose="020B0004020202020204" pitchFamily="34" charset="0"/>
                <a:cs typeface="Arial" panose="020B0604020202020204" pitchFamily="34" charset="0"/>
              </a:rPr>
              <a:t>  </a:t>
            </a:r>
            <a:r>
              <a:rPr lang="en-US" sz="1200" i="1" kern="100" baseline="30000" dirty="0">
                <a:effectLst/>
                <a:latin typeface="Arial" panose="020B0604020202020204" pitchFamily="34" charset="0"/>
                <a:ea typeface="Aptos" panose="020B0004020202020204" pitchFamily="34" charset="0"/>
                <a:cs typeface="Arial" panose="020B0604020202020204" pitchFamily="34" charset="0"/>
              </a:rPr>
              <a:t>8</a:t>
            </a:r>
            <a:r>
              <a:rPr lang="en-US" sz="1200" i="1" kern="100" dirty="0">
                <a:effectLst/>
                <a:latin typeface="Arial" panose="020B0604020202020204" pitchFamily="34" charset="0"/>
                <a:ea typeface="Aptos" panose="020B0004020202020204" pitchFamily="34" charset="0"/>
                <a:cs typeface="Arial" panose="020B0604020202020204" pitchFamily="34" charset="0"/>
              </a:rPr>
              <a:t> Above all, </a:t>
            </a:r>
            <a:r>
              <a:rPr lang="en-US" sz="1200" i="1" kern="100" dirty="0">
                <a:effectLst/>
                <a:highlight>
                  <a:srgbClr val="FFFF00"/>
                </a:highlight>
                <a:latin typeface="Arial" panose="020B0604020202020204" pitchFamily="34" charset="0"/>
                <a:ea typeface="Aptos" panose="020B0004020202020204" pitchFamily="34" charset="0"/>
                <a:cs typeface="Arial" panose="020B0604020202020204" pitchFamily="34" charset="0"/>
              </a:rPr>
              <a:t>keep loving one another earnestly, since love covers a multitude of sins</a:t>
            </a:r>
            <a:r>
              <a:rPr lang="en-US" sz="1200" i="1" kern="100" dirty="0">
                <a:effectLst/>
                <a:latin typeface="Arial" panose="020B0604020202020204" pitchFamily="34" charset="0"/>
                <a:ea typeface="Aptos" panose="020B0004020202020204" pitchFamily="34" charset="0"/>
                <a:cs typeface="Arial" panose="020B0604020202020204" pitchFamily="34" charset="0"/>
              </a:rPr>
              <a:t>. </a:t>
            </a:r>
            <a:r>
              <a:rPr lang="en-US" sz="1200" i="1" kern="100" baseline="30000" dirty="0">
                <a:effectLst/>
                <a:latin typeface="Arial" panose="020B0604020202020204" pitchFamily="34" charset="0"/>
                <a:ea typeface="Aptos" panose="020B0004020202020204" pitchFamily="34" charset="0"/>
                <a:cs typeface="Arial" panose="020B0604020202020204" pitchFamily="34" charset="0"/>
              </a:rPr>
              <a:t>9</a:t>
            </a:r>
            <a:r>
              <a:rPr lang="en-US" sz="1200" i="1" kern="100" dirty="0">
                <a:effectLst/>
                <a:latin typeface="Arial" panose="020B0604020202020204" pitchFamily="34" charset="0"/>
                <a:ea typeface="Aptos" panose="020B0004020202020204" pitchFamily="34" charset="0"/>
                <a:cs typeface="Arial" panose="020B0604020202020204" pitchFamily="34" charset="0"/>
              </a:rPr>
              <a:t> </a:t>
            </a:r>
            <a:r>
              <a:rPr lang="en-US" sz="1200" i="1" kern="100" dirty="0">
                <a:effectLst/>
                <a:highlight>
                  <a:srgbClr val="FFFF00"/>
                </a:highlight>
                <a:latin typeface="Arial" panose="020B0604020202020204" pitchFamily="34" charset="0"/>
                <a:ea typeface="Aptos" panose="020B0004020202020204" pitchFamily="34" charset="0"/>
                <a:cs typeface="Arial" panose="020B0604020202020204" pitchFamily="34" charset="0"/>
              </a:rPr>
              <a:t>Show hospitality to one another without grumbling.</a:t>
            </a:r>
            <a:endParaRPr lang="en-US" sz="12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0548D22F-59AF-F11A-CEBF-044B339C5C3E}"/>
              </a:ext>
            </a:extLst>
          </p:cNvPr>
          <p:cNvSpPr>
            <a:spLocks noGrp="1"/>
          </p:cNvSpPr>
          <p:nvPr>
            <p:ph type="sldNum" sz="quarter" idx="5"/>
          </p:nvPr>
        </p:nvSpPr>
        <p:spPr/>
        <p:txBody>
          <a:bodyPr/>
          <a:lstStyle/>
          <a:p>
            <a:fld id="{3D321568-D943-4C90-93D2-82904CD4BF7B}" type="slidenum">
              <a:rPr lang="en-US" smtClean="0"/>
              <a:t>6</a:t>
            </a:fld>
            <a:endParaRPr lang="en-US"/>
          </a:p>
        </p:txBody>
      </p:sp>
    </p:spTree>
    <p:extLst>
      <p:ext uri="{BB962C8B-B14F-4D97-AF65-F5344CB8AC3E}">
        <p14:creationId xmlns:p14="http://schemas.microsoft.com/office/powerpoint/2010/main" val="9713870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DE84DF-829D-82FA-F62C-107262BC124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DE7CD08-3A54-CB3F-817F-D9056793EBF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23331B7-8223-A3B3-12FB-C8AC975A6206}"/>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00" baseline="30000" dirty="0">
                <a:effectLst/>
                <a:latin typeface="Calibri" panose="020F0502020204030204" pitchFamily="34" charset="0"/>
                <a:ea typeface="Calibri" panose="020F0502020204030204" pitchFamily="34" charset="0"/>
                <a:cs typeface="Calibri" panose="020F0502020204030204" pitchFamily="34" charset="0"/>
              </a:rPr>
              <a:t>10</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As each has received a gift, use it to serve one another, as good stewards of God's varied grace:  </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(We all have been given “</a:t>
            </a:r>
            <a:r>
              <a:rPr lang="en-US" sz="1200" i="1" kern="100" dirty="0" err="1">
                <a:solidFill>
                  <a:srgbClr val="FF0000"/>
                </a:solidFill>
                <a:effectLst/>
                <a:latin typeface="Calibri" panose="020F0502020204030204" pitchFamily="34" charset="0"/>
                <a:ea typeface="Calibri" panose="020F0502020204030204" pitchFamily="34" charset="0"/>
                <a:cs typeface="Calibri" panose="020F0502020204030204" pitchFamily="34" charset="0"/>
              </a:rPr>
              <a:t>gifts”GOOD</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stewardship includes our "gifts" not just time and resources)</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a:t>
            </a:r>
            <a:r>
              <a:rPr lang="en-US" sz="1200" i="1" kern="100" baseline="30000" dirty="0">
                <a:effectLst/>
                <a:latin typeface="Calibri" panose="020F0502020204030204" pitchFamily="34" charset="0"/>
                <a:ea typeface="Calibri" panose="020F0502020204030204" pitchFamily="34" charset="0"/>
                <a:cs typeface="Calibri" panose="020F0502020204030204" pitchFamily="34" charset="0"/>
              </a:rPr>
              <a:t>11</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whoever speaks, as one who speaks oracles of God; whoever serves, as one who serves by the strength that God supplies--in order that in everything God may be glorified through Jesus Christ. To him belong glory and dominion forever and ever. Amen.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1" kern="100" dirty="0">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PAUL WROTE –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1 Corinthians 10:31 ESV </a:t>
            </a:r>
            <a:r>
              <a:rPr lang="en-US" sz="1200"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So, whether you eat or drink, or whatever you do, do all to the glory of God.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Colossians 3:17 ESV </a:t>
            </a:r>
            <a:r>
              <a:rPr lang="en-US" sz="1200"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And whatever you do, in word or deed, do everything in the name of the Lord Jesus, giving thanks to God the Father through him.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Colossians 3:23-24 ESV </a:t>
            </a:r>
            <a:r>
              <a:rPr lang="en-US" sz="1200"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Whatever you do, work heartily, as for the Lord and not for men,</a:t>
            </a:r>
          </a:p>
          <a:p>
            <a:endParaRPr lang="en-US" dirty="0"/>
          </a:p>
        </p:txBody>
      </p:sp>
      <p:sp>
        <p:nvSpPr>
          <p:cNvPr id="4" name="Slide Number Placeholder 3">
            <a:extLst>
              <a:ext uri="{FF2B5EF4-FFF2-40B4-BE49-F238E27FC236}">
                <a16:creationId xmlns:a16="http://schemas.microsoft.com/office/drawing/2014/main" id="{8B131DF9-2189-E057-3D47-AFE32D7C126B}"/>
              </a:ext>
            </a:extLst>
          </p:cNvPr>
          <p:cNvSpPr>
            <a:spLocks noGrp="1"/>
          </p:cNvSpPr>
          <p:nvPr>
            <p:ph type="sldNum" sz="quarter" idx="5"/>
          </p:nvPr>
        </p:nvSpPr>
        <p:spPr/>
        <p:txBody>
          <a:bodyPr/>
          <a:lstStyle/>
          <a:p>
            <a:fld id="{3D321568-D943-4C90-93D2-82904CD4BF7B}" type="slidenum">
              <a:rPr lang="en-US" smtClean="0"/>
              <a:t>7</a:t>
            </a:fld>
            <a:endParaRPr lang="en-US"/>
          </a:p>
        </p:txBody>
      </p:sp>
    </p:spTree>
    <p:extLst>
      <p:ext uri="{BB962C8B-B14F-4D97-AF65-F5344CB8AC3E}">
        <p14:creationId xmlns:p14="http://schemas.microsoft.com/office/powerpoint/2010/main" val="9676802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CD6CA1-DBA3-55B0-B05D-87A3F0D2F51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C9F64AE-6328-F379-335F-C7E8D5BFEEA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B7A8301-39F3-1FE7-D4B1-4D73172E992A}"/>
              </a:ext>
            </a:extLst>
          </p:cNvPr>
          <p:cNvSpPr>
            <a:spLocks noGrp="1"/>
          </p:cNvSpPr>
          <p:nvPr>
            <p:ph type="body" idx="1"/>
          </p:nvPr>
        </p:nvSpPr>
        <p:spPr/>
        <p:txBody>
          <a:bodyPr/>
          <a:lstStyle/>
          <a:p>
            <a:pPr>
              <a:spcAft>
                <a:spcPts val="600"/>
              </a:spcAft>
            </a:pPr>
            <a:r>
              <a:rPr lang="en-US" sz="1200" i="1" kern="100" dirty="0">
                <a:effectLst/>
                <a:latin typeface="Calibri" panose="020F0502020204030204" pitchFamily="34" charset="0"/>
                <a:ea typeface="Calibri" panose="020F0502020204030204" pitchFamily="34" charset="0"/>
                <a:cs typeface="Calibri" panose="020F0502020204030204" pitchFamily="34" charset="0"/>
              </a:rPr>
              <a:t> </a:t>
            </a:r>
            <a:r>
              <a:rPr lang="en-US" sz="1200" i="1" kern="100" baseline="30000" dirty="0">
                <a:effectLst/>
                <a:latin typeface="Calibri" panose="020F0502020204030204" pitchFamily="34" charset="0"/>
                <a:ea typeface="Calibri" panose="020F0502020204030204" pitchFamily="34" charset="0"/>
                <a:cs typeface="Calibri" panose="020F0502020204030204" pitchFamily="34" charset="0"/>
              </a:rPr>
              <a:t>12</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Beloved, </a:t>
            </a:r>
            <a:r>
              <a:rPr lang="en-US" sz="1200" b="1" i="1" kern="100" dirty="0">
                <a:effectLst/>
                <a:latin typeface="Calibri" panose="020F0502020204030204" pitchFamily="34" charset="0"/>
                <a:ea typeface="Calibri" panose="020F0502020204030204" pitchFamily="34" charset="0"/>
                <a:cs typeface="Calibri" panose="020F0502020204030204" pitchFamily="34" charset="0"/>
              </a:rPr>
              <a:t>do not be surprised </a:t>
            </a:r>
            <a:r>
              <a:rPr lang="en-US" sz="1200" i="1" kern="100" dirty="0">
                <a:effectLst/>
                <a:latin typeface="Calibri" panose="020F0502020204030204" pitchFamily="34" charset="0"/>
                <a:ea typeface="Calibri" panose="020F0502020204030204" pitchFamily="34" charset="0"/>
                <a:cs typeface="Calibri" panose="020F0502020204030204" pitchFamily="34" charset="0"/>
              </a:rPr>
              <a:t>at the fiery trial when it comes upon you to test you, as though something strange were happening to you. </a:t>
            </a:r>
            <a:r>
              <a:rPr lang="en-US" sz="1200" i="1" kern="100" baseline="30000" dirty="0">
                <a:effectLst/>
                <a:latin typeface="Calibri" panose="020F0502020204030204" pitchFamily="34" charset="0"/>
                <a:ea typeface="Calibri" panose="020F0502020204030204" pitchFamily="34" charset="0"/>
                <a:cs typeface="Calibri" panose="020F0502020204030204" pitchFamily="34" charset="0"/>
              </a:rPr>
              <a:t>13</a:t>
            </a:r>
            <a:r>
              <a:rPr lang="en-US" sz="1200" i="1" kern="100" dirty="0">
                <a:effectLst/>
                <a:latin typeface="Calibri" panose="020F0502020204030204" pitchFamily="34" charset="0"/>
                <a:ea typeface="Calibri" panose="020F0502020204030204" pitchFamily="34" charset="0"/>
                <a:cs typeface="Calibri" panose="020F0502020204030204" pitchFamily="34" charset="0"/>
              </a:rPr>
              <a:t> But rejoice insofar as you share Christ's sufferings, </a:t>
            </a:r>
            <a:r>
              <a:rPr lang="en-US" sz="1200" b="1"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(sufferings: affliction, something undergone, hardship, pain),</a:t>
            </a:r>
            <a:r>
              <a:rPr lang="en-US" sz="1200" i="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r>
              <a:rPr lang="en-US" sz="1200" i="1" kern="100" dirty="0">
                <a:effectLst/>
                <a:latin typeface="Calibri" panose="020F0502020204030204" pitchFamily="34" charset="0"/>
                <a:ea typeface="Calibri" panose="020F0502020204030204" pitchFamily="34" charset="0"/>
                <a:cs typeface="Calibri" panose="020F0502020204030204" pitchFamily="34" charset="0"/>
              </a:rPr>
              <a:t>that you may also rejoice and be glad when his glory is revealed.” </a:t>
            </a:r>
          </a:p>
          <a:p>
            <a:pPr>
              <a:spcAft>
                <a:spcPts val="600"/>
              </a:spcAft>
            </a:pPr>
            <a:r>
              <a:rPr lang="en-US" sz="1200" b="0" i="1"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Romans 8:18-"For I consider that the </a:t>
            </a:r>
            <a:r>
              <a:rPr lang="en-US" sz="1200" b="1" i="1"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sufferings</a:t>
            </a:r>
            <a:r>
              <a:rPr lang="en-US" sz="1200" b="0" i="1"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of this present time are not worth comparing with the glory that is to be revealed to us." </a:t>
            </a:r>
            <a:r>
              <a:rPr lang="en-US" sz="1200" b="1" i="1" kern="100"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FUTURE BLESSING</a:t>
            </a:r>
          </a:p>
          <a:p>
            <a:pPr>
              <a:spcAft>
                <a:spcPts val="600"/>
              </a:spcAft>
            </a:pPr>
            <a:r>
              <a:rPr lang="en-US" sz="1200" i="1" dirty="0">
                <a:solidFill>
                  <a:srgbClr val="C00000"/>
                </a:solidFill>
                <a:latin typeface="Calibri" panose="020F0502020204030204" pitchFamily="34" charset="0"/>
                <a:ea typeface="Calibri" panose="020F0502020204030204" pitchFamily="34" charset="0"/>
                <a:cs typeface="Calibri" panose="020F0502020204030204" pitchFamily="34" charset="0"/>
              </a:rPr>
              <a:t>James 1:12 ESV - Blessed is the man who remains steadfast under </a:t>
            </a:r>
            <a:r>
              <a:rPr lang="en-US" sz="1200" b="1" i="1" dirty="0">
                <a:solidFill>
                  <a:srgbClr val="C00000"/>
                </a:solidFill>
                <a:latin typeface="Calibri" panose="020F0502020204030204" pitchFamily="34" charset="0"/>
                <a:ea typeface="Calibri" panose="020F0502020204030204" pitchFamily="34" charset="0"/>
                <a:cs typeface="Calibri" panose="020F0502020204030204" pitchFamily="34" charset="0"/>
              </a:rPr>
              <a:t>trial, </a:t>
            </a:r>
            <a:r>
              <a:rPr lang="en-US" sz="1200" i="1" dirty="0">
                <a:solidFill>
                  <a:srgbClr val="C00000"/>
                </a:solidFill>
                <a:latin typeface="Calibri" panose="020F0502020204030204" pitchFamily="34" charset="0"/>
                <a:ea typeface="Calibri" panose="020F0502020204030204" pitchFamily="34" charset="0"/>
                <a:cs typeface="Calibri" panose="020F0502020204030204" pitchFamily="34" charset="0"/>
              </a:rPr>
              <a:t>for when he has stood </a:t>
            </a:r>
            <a:r>
              <a:rPr lang="en-US" sz="1200" b="1" i="1" dirty="0">
                <a:solidFill>
                  <a:srgbClr val="C00000"/>
                </a:solidFill>
                <a:latin typeface="Calibri" panose="020F0502020204030204" pitchFamily="34" charset="0"/>
                <a:ea typeface="Calibri" panose="020F0502020204030204" pitchFamily="34" charset="0"/>
                <a:cs typeface="Calibri" panose="020F0502020204030204" pitchFamily="34" charset="0"/>
              </a:rPr>
              <a:t>the test </a:t>
            </a:r>
            <a:r>
              <a:rPr lang="en-US" sz="1200" i="1" dirty="0">
                <a:solidFill>
                  <a:srgbClr val="C00000"/>
                </a:solidFill>
                <a:latin typeface="Calibri" panose="020F0502020204030204" pitchFamily="34" charset="0"/>
                <a:ea typeface="Calibri" panose="020F0502020204030204" pitchFamily="34" charset="0"/>
                <a:cs typeface="Calibri" panose="020F0502020204030204" pitchFamily="34" charset="0"/>
              </a:rPr>
              <a:t>he will receive the crown of life, which God has promised to those who love him.</a:t>
            </a:r>
          </a:p>
          <a:p>
            <a:pPr>
              <a:spcAft>
                <a:spcPts val="600"/>
              </a:spcAft>
            </a:pPr>
            <a:r>
              <a:rPr lang="en-US" sz="1200" i="1" dirty="0">
                <a:solidFill>
                  <a:srgbClr val="C00000"/>
                </a:solidFill>
                <a:latin typeface="Calibri" panose="020F0502020204030204" pitchFamily="34" charset="0"/>
                <a:ea typeface="Calibri" panose="020F0502020204030204" pitchFamily="34" charset="0"/>
                <a:cs typeface="Calibri" panose="020F0502020204030204" pitchFamily="34" charset="0"/>
              </a:rPr>
              <a:t>1 Thessalonians 2:4 ESV - but just as we have been approved by God to be entrusted with the gospel, so we speak, not to please man, </a:t>
            </a:r>
            <a:r>
              <a:rPr lang="en-US" sz="1200" b="1" i="1" dirty="0">
                <a:solidFill>
                  <a:srgbClr val="C00000"/>
                </a:solidFill>
                <a:latin typeface="Calibri" panose="020F0502020204030204" pitchFamily="34" charset="0"/>
                <a:ea typeface="Calibri" panose="020F0502020204030204" pitchFamily="34" charset="0"/>
                <a:cs typeface="Calibri" panose="020F0502020204030204" pitchFamily="34" charset="0"/>
              </a:rPr>
              <a:t>but to please God who tests our hearts</a:t>
            </a:r>
            <a:r>
              <a:rPr lang="en-US" sz="1200" i="1" dirty="0">
                <a:solidFill>
                  <a:srgbClr val="C00000"/>
                </a:solidFill>
                <a:latin typeface="Calibri" panose="020F0502020204030204" pitchFamily="34" charset="0"/>
                <a:ea typeface="Calibri" panose="020F0502020204030204" pitchFamily="34" charset="0"/>
                <a:cs typeface="Calibri" panose="020F0502020204030204" pitchFamily="34" charset="0"/>
              </a:rPr>
              <a:t>.</a:t>
            </a:r>
          </a:p>
          <a:p>
            <a:pPr>
              <a:spcAft>
                <a:spcPts val="600"/>
              </a:spcAft>
            </a:pPr>
            <a:r>
              <a:rPr lang="en-US" sz="1200" i="1" dirty="0">
                <a:solidFill>
                  <a:srgbClr val="C00000"/>
                </a:solidFill>
                <a:latin typeface="Calibri" panose="020F0502020204030204" pitchFamily="34" charset="0"/>
                <a:ea typeface="Calibri" panose="020F0502020204030204" pitchFamily="34" charset="0"/>
                <a:cs typeface="Calibri" panose="020F0502020204030204" pitchFamily="34" charset="0"/>
              </a:rPr>
              <a:t>James 1:2 ESV - Count it all joy, my brothers, when you meet </a:t>
            </a:r>
            <a:r>
              <a:rPr lang="en-US" sz="1200" b="1" i="1" dirty="0">
                <a:solidFill>
                  <a:srgbClr val="C00000"/>
                </a:solidFill>
                <a:latin typeface="Calibri" panose="020F0502020204030204" pitchFamily="34" charset="0"/>
                <a:ea typeface="Calibri" panose="020F0502020204030204" pitchFamily="34" charset="0"/>
                <a:cs typeface="Calibri" panose="020F0502020204030204" pitchFamily="34" charset="0"/>
              </a:rPr>
              <a:t>trials</a:t>
            </a:r>
            <a:r>
              <a:rPr lang="en-US" sz="1200" i="1" dirty="0">
                <a:solidFill>
                  <a:srgbClr val="C00000"/>
                </a:solidFill>
                <a:latin typeface="Calibri" panose="020F0502020204030204" pitchFamily="34" charset="0"/>
                <a:ea typeface="Calibri" panose="020F0502020204030204" pitchFamily="34" charset="0"/>
                <a:cs typeface="Calibri" panose="020F0502020204030204" pitchFamily="34" charset="0"/>
              </a:rPr>
              <a:t> of various kinds,</a:t>
            </a:r>
          </a:p>
          <a:p>
            <a:pPr>
              <a:spcAft>
                <a:spcPts val="600"/>
              </a:spcAft>
            </a:pPr>
            <a:r>
              <a:rPr lang="en-US" sz="1200" i="1" dirty="0">
                <a:solidFill>
                  <a:srgbClr val="C00000"/>
                </a:solidFill>
                <a:latin typeface="Calibri" panose="020F0502020204030204" pitchFamily="34" charset="0"/>
                <a:ea typeface="Calibri" panose="020F0502020204030204" pitchFamily="34" charset="0"/>
                <a:cs typeface="Calibri" panose="020F0502020204030204" pitchFamily="34" charset="0"/>
              </a:rPr>
              <a:t>1 Peter 1:6 ESV - In this you rejoice, though now for a little while, if necessary, you have been grieved by various </a:t>
            </a:r>
            <a:r>
              <a:rPr lang="en-US" sz="1200" b="1" i="1" dirty="0">
                <a:solidFill>
                  <a:srgbClr val="C00000"/>
                </a:solidFill>
                <a:latin typeface="Calibri" panose="020F0502020204030204" pitchFamily="34" charset="0"/>
                <a:ea typeface="Calibri" panose="020F0502020204030204" pitchFamily="34" charset="0"/>
                <a:cs typeface="Calibri" panose="020F0502020204030204" pitchFamily="34" charset="0"/>
              </a:rPr>
              <a:t>trials</a:t>
            </a:r>
            <a:r>
              <a:rPr lang="en-US" sz="1200" i="1" dirty="0">
                <a:solidFill>
                  <a:srgbClr val="C00000"/>
                </a:solidFill>
                <a:latin typeface="Calibri" panose="020F0502020204030204" pitchFamily="34" charset="0"/>
                <a:ea typeface="Calibri" panose="020F0502020204030204" pitchFamily="34" charset="0"/>
                <a:cs typeface="Calibri" panose="020F0502020204030204" pitchFamily="34" charset="0"/>
              </a:rPr>
              <a:t>,</a:t>
            </a:r>
          </a:p>
          <a:p>
            <a:pPr>
              <a:spcAft>
                <a:spcPts val="600"/>
              </a:spcAft>
            </a:pPr>
            <a:r>
              <a:rPr lang="en-US" sz="1200" i="1" dirty="0">
                <a:solidFill>
                  <a:srgbClr val="C00000"/>
                </a:solidFill>
                <a:latin typeface="Calibri" panose="020F0502020204030204" pitchFamily="34" charset="0"/>
                <a:ea typeface="Calibri" panose="020F0502020204030204" pitchFamily="34" charset="0"/>
                <a:cs typeface="Calibri" panose="020F0502020204030204" pitchFamily="34" charset="0"/>
              </a:rPr>
              <a:t>Romans 5:3 ESV - Not only that, but we rejoice in our </a:t>
            </a:r>
            <a:r>
              <a:rPr lang="en-US" sz="1200" b="1" i="1" dirty="0">
                <a:solidFill>
                  <a:srgbClr val="C00000"/>
                </a:solidFill>
                <a:latin typeface="Calibri" panose="020F0502020204030204" pitchFamily="34" charset="0"/>
                <a:ea typeface="Calibri" panose="020F0502020204030204" pitchFamily="34" charset="0"/>
                <a:cs typeface="Calibri" panose="020F0502020204030204" pitchFamily="34" charset="0"/>
              </a:rPr>
              <a:t>sufferings</a:t>
            </a:r>
            <a:r>
              <a:rPr lang="en-US" sz="1200" i="1" dirty="0">
                <a:solidFill>
                  <a:srgbClr val="C00000"/>
                </a:solidFill>
                <a:latin typeface="Calibri" panose="020F0502020204030204" pitchFamily="34" charset="0"/>
                <a:ea typeface="Calibri" panose="020F0502020204030204" pitchFamily="34" charset="0"/>
                <a:cs typeface="Calibri" panose="020F0502020204030204" pitchFamily="34" charset="0"/>
              </a:rPr>
              <a:t>, knowing that </a:t>
            </a:r>
            <a:r>
              <a:rPr lang="en-US" sz="1200" b="1" i="1" dirty="0">
                <a:solidFill>
                  <a:srgbClr val="C00000"/>
                </a:solidFill>
                <a:latin typeface="Calibri" panose="020F0502020204030204" pitchFamily="34" charset="0"/>
                <a:ea typeface="Calibri" panose="020F0502020204030204" pitchFamily="34" charset="0"/>
                <a:cs typeface="Calibri" panose="020F0502020204030204" pitchFamily="34" charset="0"/>
              </a:rPr>
              <a:t>suffering produces endurance,</a:t>
            </a:r>
            <a:endParaRPr lang="en-US" sz="1200" i="1" dirty="0">
              <a:solidFill>
                <a:srgbClr val="C00000"/>
              </a:solidFill>
              <a:latin typeface="Calibri" panose="020F0502020204030204" pitchFamily="34" charset="0"/>
              <a:ea typeface="Calibri" panose="020F0502020204030204" pitchFamily="34" charset="0"/>
              <a:cs typeface="Calibri" panose="020F0502020204030204" pitchFamily="34" charset="0"/>
            </a:endParaRPr>
          </a:p>
          <a:p>
            <a:pPr>
              <a:spcAft>
                <a:spcPts val="600"/>
              </a:spcAft>
            </a:pPr>
            <a:r>
              <a:rPr lang="en-US" sz="1200" i="1" dirty="0">
                <a:solidFill>
                  <a:srgbClr val="C00000"/>
                </a:solidFill>
                <a:latin typeface="Calibri" panose="020F0502020204030204" pitchFamily="34" charset="0"/>
                <a:ea typeface="Calibri" panose="020F0502020204030204" pitchFamily="34" charset="0"/>
                <a:cs typeface="Calibri" panose="020F0502020204030204" pitchFamily="34" charset="0"/>
              </a:rPr>
              <a:t>2 Corinthians 1:5 ESV - For as </a:t>
            </a:r>
            <a:r>
              <a:rPr lang="en-US" sz="1200" b="1" i="1" dirty="0">
                <a:solidFill>
                  <a:srgbClr val="C00000"/>
                </a:solidFill>
                <a:latin typeface="Calibri" panose="020F0502020204030204" pitchFamily="34" charset="0"/>
                <a:ea typeface="Calibri" panose="020F0502020204030204" pitchFamily="34" charset="0"/>
                <a:cs typeface="Calibri" panose="020F0502020204030204" pitchFamily="34" charset="0"/>
              </a:rPr>
              <a:t>we share abundantly in Christ's sufferings</a:t>
            </a:r>
            <a:r>
              <a:rPr lang="en-US" sz="1200" i="1" dirty="0">
                <a:solidFill>
                  <a:srgbClr val="C00000"/>
                </a:solidFill>
                <a:latin typeface="Calibri" panose="020F0502020204030204" pitchFamily="34" charset="0"/>
                <a:ea typeface="Calibri" panose="020F0502020204030204" pitchFamily="34" charset="0"/>
                <a:cs typeface="Calibri" panose="020F0502020204030204" pitchFamily="34" charset="0"/>
              </a:rPr>
              <a:t>, so </a:t>
            </a:r>
            <a:r>
              <a:rPr lang="en-US" sz="1200" b="1" i="1" dirty="0">
                <a:solidFill>
                  <a:srgbClr val="C00000"/>
                </a:solidFill>
                <a:latin typeface="Calibri" panose="020F0502020204030204" pitchFamily="34" charset="0"/>
                <a:ea typeface="Calibri" panose="020F0502020204030204" pitchFamily="34" charset="0"/>
                <a:cs typeface="Calibri" panose="020F0502020204030204" pitchFamily="34" charset="0"/>
              </a:rPr>
              <a:t>through Christ we share abundantly in comfort too.</a:t>
            </a:r>
          </a:p>
        </p:txBody>
      </p:sp>
      <p:sp>
        <p:nvSpPr>
          <p:cNvPr id="4" name="Slide Number Placeholder 3">
            <a:extLst>
              <a:ext uri="{FF2B5EF4-FFF2-40B4-BE49-F238E27FC236}">
                <a16:creationId xmlns:a16="http://schemas.microsoft.com/office/drawing/2014/main" id="{8CA64D26-D5F4-31FE-A392-0A1CBD40F910}"/>
              </a:ext>
            </a:extLst>
          </p:cNvPr>
          <p:cNvSpPr>
            <a:spLocks noGrp="1"/>
          </p:cNvSpPr>
          <p:nvPr>
            <p:ph type="sldNum" sz="quarter" idx="5"/>
          </p:nvPr>
        </p:nvSpPr>
        <p:spPr/>
        <p:txBody>
          <a:bodyPr/>
          <a:lstStyle/>
          <a:p>
            <a:fld id="{3D321568-D943-4C90-93D2-82904CD4BF7B}" type="slidenum">
              <a:rPr lang="en-US" smtClean="0"/>
              <a:t>8</a:t>
            </a:fld>
            <a:endParaRPr lang="en-US"/>
          </a:p>
        </p:txBody>
      </p:sp>
    </p:spTree>
    <p:extLst>
      <p:ext uri="{BB962C8B-B14F-4D97-AF65-F5344CB8AC3E}">
        <p14:creationId xmlns:p14="http://schemas.microsoft.com/office/powerpoint/2010/main" val="30943626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E435F3-FC3F-5BEB-12D8-D0F10608E67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8C1EA3C-F382-BE01-9AC5-0C2B080C246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5B9B7F8-0E8D-8328-96FA-E8291AEAA2E0}"/>
              </a:ext>
            </a:extLst>
          </p:cNvPr>
          <p:cNvSpPr>
            <a:spLocks noGrp="1"/>
          </p:cNvSpPr>
          <p:nvPr>
            <p:ph type="body" idx="1"/>
          </p:nvPr>
        </p:nvSpPr>
        <p:spPr/>
        <p:txBody>
          <a:bodyPr/>
          <a:lstStyle/>
          <a:p>
            <a:r>
              <a:rPr lang="en-US" sz="18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200" i="1" kern="100" baseline="30000" dirty="0">
                <a:effectLst/>
                <a:latin typeface="Times New Roman" panose="02020603050405020304" pitchFamily="18" charset="0"/>
                <a:ea typeface="Aptos" panose="020B0004020202020204" pitchFamily="34" charset="0"/>
                <a:cs typeface="Times New Roman" panose="02020603050405020304" pitchFamily="18" charset="0"/>
              </a:rPr>
              <a:t>14</a:t>
            </a:r>
            <a:r>
              <a:rPr lang="en-US" sz="1200" i="1" kern="100" dirty="0">
                <a:effectLst/>
                <a:latin typeface="Times New Roman" panose="02020603050405020304" pitchFamily="18" charset="0"/>
                <a:ea typeface="Aptos" panose="020B0004020202020204" pitchFamily="34" charset="0"/>
                <a:cs typeface="Times New Roman" panose="02020603050405020304" pitchFamily="18" charset="0"/>
              </a:rPr>
              <a:t> If you are insulted for the name of Christ, </a:t>
            </a:r>
            <a:r>
              <a:rPr lang="en-US" sz="1200" b="1" i="1" kern="100" dirty="0">
                <a:effectLst/>
                <a:latin typeface="Times New Roman" panose="02020603050405020304" pitchFamily="18" charset="0"/>
                <a:ea typeface="Aptos" panose="020B0004020202020204" pitchFamily="34" charset="0"/>
                <a:cs typeface="Times New Roman" panose="02020603050405020304" pitchFamily="18" charset="0"/>
              </a:rPr>
              <a:t>you are blessed</a:t>
            </a:r>
            <a:r>
              <a:rPr lang="en-US" sz="12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200" b="1" i="1" u="sng"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CURRENT BLESSING</a:t>
            </a:r>
            <a:r>
              <a:rPr lang="en-US" sz="1200" i="1" kern="100" dirty="0">
                <a:effectLst/>
                <a:latin typeface="Times New Roman" panose="02020603050405020304" pitchFamily="18" charset="0"/>
                <a:ea typeface="Aptos" panose="020B0004020202020204" pitchFamily="34" charset="0"/>
                <a:cs typeface="Times New Roman" panose="02020603050405020304" pitchFamily="18" charset="0"/>
              </a:rPr>
              <a:t>, because the Spirit of glory and of God rests upon you</a:t>
            </a:r>
            <a:r>
              <a:rPr lang="en-US" sz="1200" i="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a:t>
            </a:r>
          </a:p>
          <a:p>
            <a:endParaRPr lang="en-US" sz="1200" i="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endParaRPr>
          </a:p>
          <a:p>
            <a:r>
              <a:rPr lang="en-US" sz="1200" i="1" kern="100" dirty="0">
                <a:solidFill>
                  <a:srgbClr val="C00000"/>
                </a:solidFill>
                <a:effectLst/>
                <a:latin typeface="Times New Roman" panose="02020603050405020304" pitchFamily="18" charset="0"/>
                <a:ea typeface="Aptos" panose="020B0004020202020204" pitchFamily="34" charset="0"/>
                <a:cs typeface="Times New Roman" panose="02020603050405020304" pitchFamily="18" charset="0"/>
              </a:rPr>
              <a:t>The Holy Spirit of God dwells always in the believer, but there seems to be an indication that there is an unusual measure or extra portion of blessing, strengthening and foretaste of God’s glory for the one suffering for the gospel.</a:t>
            </a:r>
          </a:p>
          <a:p>
            <a:endParaRPr lang="en-US" sz="1200" i="1" kern="100" dirty="0">
              <a:solidFill>
                <a:srgbClr val="C00000"/>
              </a:solidFill>
              <a:effectLst/>
              <a:latin typeface="Times New Roman" panose="02020603050405020304" pitchFamily="18" charset="0"/>
              <a:ea typeface="Aptos" panose="020B0004020202020204" pitchFamily="34" charset="0"/>
              <a:cs typeface="Times New Roman" panose="02020603050405020304" pitchFamily="18" charset="0"/>
            </a:endParaRPr>
          </a:p>
          <a:p>
            <a:r>
              <a:rPr lang="en-US" sz="1200" i="0" kern="100" dirty="0">
                <a:solidFill>
                  <a:srgbClr val="C00000"/>
                </a:solidFill>
                <a:effectLst/>
                <a:latin typeface="Times New Roman" panose="02020603050405020304" pitchFamily="18" charset="0"/>
                <a:ea typeface="Aptos" panose="020B0004020202020204" pitchFamily="34" charset="0"/>
                <a:cs typeface="Times New Roman" panose="02020603050405020304" pitchFamily="18" charset="0"/>
              </a:rPr>
              <a:t>Stephen when he was stoned – Acts 7:54-60</a:t>
            </a:r>
          </a:p>
          <a:p>
            <a:r>
              <a:rPr lang="en-US" sz="1200" i="0" kern="100" dirty="0">
                <a:solidFill>
                  <a:srgbClr val="C00000"/>
                </a:solidFill>
                <a:effectLst/>
                <a:latin typeface="Times New Roman" panose="02020603050405020304" pitchFamily="18" charset="0"/>
                <a:ea typeface="Aptos" panose="020B0004020202020204" pitchFamily="34" charset="0"/>
                <a:cs typeface="Times New Roman" panose="02020603050405020304" pitchFamily="18" charset="0"/>
              </a:rPr>
              <a:t>Acts 7:54-60 ESV - Now when they heard these things they were enraged, and they ground their teeth at him. </a:t>
            </a:r>
            <a:r>
              <a:rPr lang="en-US" sz="1200" b="1" i="0" kern="100" dirty="0">
                <a:solidFill>
                  <a:srgbClr val="C00000"/>
                </a:solidFill>
                <a:effectLst/>
                <a:latin typeface="Times New Roman" panose="02020603050405020304" pitchFamily="18" charset="0"/>
                <a:ea typeface="Aptos" panose="020B0004020202020204" pitchFamily="34" charset="0"/>
                <a:cs typeface="Times New Roman" panose="02020603050405020304" pitchFamily="18" charset="0"/>
              </a:rPr>
              <a:t>But he, full of the Holy Spirit, gazed into heaven and saw the glory of God, and Jesus standing at the right hand of God.</a:t>
            </a:r>
          </a:p>
          <a:p>
            <a:r>
              <a:rPr lang="en-US" sz="1200" i="0" kern="100" dirty="0">
                <a:solidFill>
                  <a:srgbClr val="C00000"/>
                </a:solidFill>
                <a:effectLst/>
                <a:latin typeface="Times New Roman" panose="02020603050405020304" pitchFamily="18" charset="0"/>
                <a:ea typeface="Aptos" panose="020B0004020202020204" pitchFamily="34" charset="0"/>
                <a:cs typeface="Times New Roman" panose="02020603050405020304" pitchFamily="18" charset="0"/>
              </a:rPr>
              <a:t>And he said, "Behold, </a:t>
            </a:r>
            <a:r>
              <a:rPr lang="en-US" sz="1200" b="1" i="0" kern="100" dirty="0">
                <a:solidFill>
                  <a:srgbClr val="C00000"/>
                </a:solidFill>
                <a:effectLst/>
                <a:latin typeface="Times New Roman" panose="02020603050405020304" pitchFamily="18" charset="0"/>
                <a:ea typeface="Aptos" panose="020B0004020202020204" pitchFamily="34" charset="0"/>
                <a:cs typeface="Times New Roman" panose="02020603050405020304" pitchFamily="18" charset="0"/>
              </a:rPr>
              <a:t>I see the heavens opened, and the Son of Man standing at the right hand of God.“ </a:t>
            </a:r>
            <a:r>
              <a:rPr lang="en-US" sz="1200" i="0" kern="100" dirty="0">
                <a:solidFill>
                  <a:srgbClr val="C00000"/>
                </a:solidFill>
                <a:effectLst/>
                <a:latin typeface="Times New Roman" panose="02020603050405020304" pitchFamily="18" charset="0"/>
                <a:ea typeface="Aptos" panose="020B0004020202020204" pitchFamily="34" charset="0"/>
                <a:cs typeface="Times New Roman" panose="02020603050405020304" pitchFamily="18" charset="0"/>
              </a:rPr>
              <a:t>But they cried out with a loud voice and stopped their ears and rushed together at him.</a:t>
            </a:r>
          </a:p>
          <a:p>
            <a:r>
              <a:rPr lang="en-US" sz="1200" i="0" kern="100" dirty="0">
                <a:solidFill>
                  <a:srgbClr val="C00000"/>
                </a:solidFill>
                <a:effectLst/>
                <a:latin typeface="Times New Roman" panose="02020603050405020304" pitchFamily="18" charset="0"/>
                <a:ea typeface="Aptos" panose="020B0004020202020204" pitchFamily="34" charset="0"/>
                <a:cs typeface="Times New Roman" panose="02020603050405020304" pitchFamily="18" charset="0"/>
              </a:rPr>
              <a:t>Then they cast him out of the city and stoned him. And the witnesses laid down their garments at the feet of a young man named Saul.</a:t>
            </a:r>
          </a:p>
          <a:p>
            <a:r>
              <a:rPr lang="en-US" sz="1200" i="0" kern="100" dirty="0">
                <a:solidFill>
                  <a:srgbClr val="C00000"/>
                </a:solidFill>
                <a:effectLst/>
                <a:latin typeface="Times New Roman" panose="02020603050405020304" pitchFamily="18" charset="0"/>
                <a:ea typeface="Aptos" panose="020B0004020202020204" pitchFamily="34" charset="0"/>
                <a:cs typeface="Times New Roman" panose="02020603050405020304" pitchFamily="18" charset="0"/>
              </a:rPr>
              <a:t>And as they were stoning Stephen, he called out, "Lord Jesus, receive my spirit."</a:t>
            </a:r>
          </a:p>
          <a:p>
            <a:r>
              <a:rPr lang="en-US" sz="1200" i="0" kern="100" dirty="0">
                <a:solidFill>
                  <a:srgbClr val="C00000"/>
                </a:solidFill>
                <a:effectLst/>
                <a:latin typeface="Times New Roman" panose="02020603050405020304" pitchFamily="18" charset="0"/>
                <a:ea typeface="Aptos" panose="020B0004020202020204" pitchFamily="34" charset="0"/>
                <a:cs typeface="Times New Roman" panose="02020603050405020304" pitchFamily="18" charset="0"/>
              </a:rPr>
              <a:t>And falling to his knees he cried out with a loud voice, "Lord, do not hold this sin against them." And when he had said this, he fell asleep.”</a:t>
            </a:r>
          </a:p>
          <a:p>
            <a:endParaRPr lang="en-US" sz="1200" i="0" kern="100" dirty="0">
              <a:solidFill>
                <a:srgbClr val="C00000"/>
              </a:solidFill>
              <a:effectLst/>
              <a:latin typeface="Times New Roman" panose="02020603050405020304" pitchFamily="18" charset="0"/>
              <a:ea typeface="Aptos" panose="020B0004020202020204" pitchFamily="34" charset="0"/>
              <a:cs typeface="Times New Roman" panose="02020603050405020304" pitchFamily="18" charset="0"/>
            </a:endParaRPr>
          </a:p>
          <a:p>
            <a:r>
              <a:rPr lang="en-US" sz="1200" i="0" kern="100" dirty="0">
                <a:solidFill>
                  <a:srgbClr val="C00000"/>
                </a:solidFill>
                <a:effectLst/>
                <a:latin typeface="Times New Roman" panose="02020603050405020304" pitchFamily="18" charset="0"/>
                <a:ea typeface="Aptos" panose="020B0004020202020204" pitchFamily="34" charset="0"/>
                <a:cs typeface="Times New Roman" panose="02020603050405020304" pitchFamily="18" charset="0"/>
              </a:rPr>
              <a:t>Stories of </a:t>
            </a:r>
            <a:r>
              <a:rPr lang="en-US" sz="1200" b="1" i="0" kern="100" dirty="0">
                <a:solidFill>
                  <a:srgbClr val="C00000"/>
                </a:solidFill>
                <a:effectLst/>
                <a:latin typeface="Times New Roman" panose="02020603050405020304" pitchFamily="18" charset="0"/>
                <a:ea typeface="Aptos" panose="020B0004020202020204" pitchFamily="34" charset="0"/>
                <a:cs typeface="Times New Roman" panose="02020603050405020304" pitchFamily="18" charset="0"/>
              </a:rPr>
              <a:t>martyrs </a:t>
            </a:r>
            <a:r>
              <a:rPr lang="en-US" sz="1200" i="0" kern="100" dirty="0">
                <a:solidFill>
                  <a:srgbClr val="C00000"/>
                </a:solidFill>
                <a:effectLst/>
                <a:latin typeface="Times New Roman" panose="02020603050405020304" pitchFamily="18" charset="0"/>
                <a:ea typeface="Aptos" panose="020B0004020202020204" pitchFamily="34" charset="0"/>
                <a:cs typeface="Times New Roman" panose="02020603050405020304" pitchFamily="18" charset="0"/>
              </a:rPr>
              <a:t>going to their death quoting Scripture, singing hymns as the flames roared, or the blade fell – an extra measure of grace, blessing, strength, and foretaste of glory</a:t>
            </a:r>
          </a:p>
          <a:p>
            <a:endParaRPr lang="en-US" sz="1200" i="0" kern="100" baseline="30000" dirty="0">
              <a:solidFill>
                <a:srgbClr val="C00000"/>
              </a:solidFill>
              <a:effectLst/>
              <a:latin typeface="Times New Roman" panose="02020603050405020304" pitchFamily="18" charset="0"/>
              <a:ea typeface="Aptos" panose="020B0004020202020204" pitchFamily="34" charset="0"/>
              <a:cs typeface="Times New Roman" panose="02020603050405020304" pitchFamily="18" charset="0"/>
            </a:endParaRPr>
          </a:p>
          <a:p>
            <a:r>
              <a:rPr lang="en-US" sz="1200" i="0" kern="100" baseline="30000" dirty="0">
                <a:effectLst/>
                <a:latin typeface="Times New Roman" panose="02020603050405020304" pitchFamily="18" charset="0"/>
                <a:ea typeface="Aptos" panose="020B0004020202020204" pitchFamily="34" charset="0"/>
                <a:cs typeface="Times New Roman" panose="02020603050405020304" pitchFamily="18" charset="0"/>
              </a:rPr>
              <a:t>15</a:t>
            </a:r>
            <a:r>
              <a:rPr lang="en-US" sz="1200" i="0" kern="100" dirty="0">
                <a:effectLst/>
                <a:latin typeface="Times New Roman" panose="02020603050405020304" pitchFamily="18" charset="0"/>
                <a:ea typeface="Aptos" panose="020B0004020202020204" pitchFamily="34" charset="0"/>
                <a:cs typeface="Times New Roman" panose="02020603050405020304" pitchFamily="18" charset="0"/>
              </a:rPr>
              <a:t> But let none of you suffer as a murderer or a thief or an evildoer or as a meddler. </a:t>
            </a:r>
          </a:p>
          <a:p>
            <a:pPr lvl="1"/>
            <a:r>
              <a:rPr lang="en-US" sz="1200" b="1" i="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Peter is concerned that believers malign-dishonor the name of Christ and God the Father because of their sin – shattered testimony – church leaders who fall – egregious sins committed so concerned that he mentions it again – see Peter 2:16, 20; 3:17 </a:t>
            </a:r>
            <a:r>
              <a:rPr lang="en-US" sz="1200" i="0" kern="100" dirty="0">
                <a:effectLst/>
                <a:latin typeface="Times New Roman" panose="02020603050405020304" pitchFamily="18" charset="0"/>
                <a:ea typeface="Aptos" panose="020B0004020202020204" pitchFamily="34" charset="0"/>
                <a:cs typeface="Times New Roman" panose="02020603050405020304" pitchFamily="18" charset="0"/>
              </a:rPr>
              <a:t> </a:t>
            </a:r>
          </a:p>
          <a:p>
            <a:pPr lvl="1"/>
            <a:endParaRPr lang="en-US" sz="1200" i="0"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en-US" sz="1200" i="0" kern="100" baseline="30000" dirty="0">
                <a:effectLst/>
                <a:latin typeface="Times New Roman" panose="02020603050405020304" pitchFamily="18" charset="0"/>
                <a:ea typeface="Aptos" panose="020B0004020202020204" pitchFamily="34" charset="0"/>
                <a:cs typeface="Times New Roman" panose="02020603050405020304" pitchFamily="18" charset="0"/>
              </a:rPr>
              <a:t>16</a:t>
            </a:r>
            <a:r>
              <a:rPr lang="en-US" sz="1200" i="0" kern="100" dirty="0">
                <a:effectLst/>
                <a:latin typeface="Times New Roman" panose="02020603050405020304" pitchFamily="18" charset="0"/>
                <a:ea typeface="Aptos" panose="020B0004020202020204" pitchFamily="34" charset="0"/>
                <a:cs typeface="Times New Roman" panose="02020603050405020304" pitchFamily="18" charset="0"/>
              </a:rPr>
              <a:t> Yet if anyone suffers as a Christian, let him not be ashamed, but let him glorify God </a:t>
            </a:r>
            <a:r>
              <a:rPr lang="en-US" sz="1200" b="1" i="0" kern="100" dirty="0">
                <a:effectLst/>
                <a:latin typeface="Times New Roman" panose="02020603050405020304" pitchFamily="18" charset="0"/>
                <a:ea typeface="Aptos" panose="020B0004020202020204" pitchFamily="34" charset="0"/>
                <a:cs typeface="Times New Roman" panose="02020603050405020304" pitchFamily="18" charset="0"/>
              </a:rPr>
              <a:t>in that name</a:t>
            </a:r>
            <a:r>
              <a:rPr lang="en-US" sz="1200" i="0" kern="100" dirty="0">
                <a:effectLst/>
                <a:latin typeface="Times New Roman" panose="02020603050405020304" pitchFamily="18" charset="0"/>
                <a:ea typeface="Aptos" panose="020B0004020202020204" pitchFamily="34" charset="0"/>
                <a:cs typeface="Times New Roman" panose="02020603050405020304" pitchFamily="18" charset="0"/>
              </a:rPr>
              <a:t>. (that you are called Christian) </a:t>
            </a:r>
          </a:p>
          <a:p>
            <a:pPr algn="ctr"/>
            <a:r>
              <a:rPr lang="en-US" sz="1200" b="1" i="0"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(NIV-“but praise God that you bear that name.”</a:t>
            </a:r>
            <a:endParaRPr lang="en-US" sz="1200" i="0" dirty="0"/>
          </a:p>
        </p:txBody>
      </p:sp>
      <p:sp>
        <p:nvSpPr>
          <p:cNvPr id="4" name="Slide Number Placeholder 3">
            <a:extLst>
              <a:ext uri="{FF2B5EF4-FFF2-40B4-BE49-F238E27FC236}">
                <a16:creationId xmlns:a16="http://schemas.microsoft.com/office/drawing/2014/main" id="{B70F2C23-DB94-B554-91F1-1BCC0B2F98BD}"/>
              </a:ext>
            </a:extLst>
          </p:cNvPr>
          <p:cNvSpPr>
            <a:spLocks noGrp="1"/>
          </p:cNvSpPr>
          <p:nvPr>
            <p:ph type="sldNum" sz="quarter" idx="5"/>
          </p:nvPr>
        </p:nvSpPr>
        <p:spPr/>
        <p:txBody>
          <a:bodyPr/>
          <a:lstStyle/>
          <a:p>
            <a:fld id="{3D321568-D943-4C90-93D2-82904CD4BF7B}" type="slidenum">
              <a:rPr lang="en-US" smtClean="0"/>
              <a:t>9</a:t>
            </a:fld>
            <a:endParaRPr lang="en-US"/>
          </a:p>
        </p:txBody>
      </p:sp>
    </p:spTree>
    <p:extLst>
      <p:ext uri="{BB962C8B-B14F-4D97-AF65-F5344CB8AC3E}">
        <p14:creationId xmlns:p14="http://schemas.microsoft.com/office/powerpoint/2010/main" val="1416763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F07E794-9D08-4320-A6B8-BA6EE456E4FB}" type="datetime1">
              <a:rPr lang="en-US" smtClean="0"/>
              <a:t>2/7/2025</a:t>
            </a:fld>
            <a:endParaRPr lang="en-US"/>
          </a:p>
        </p:txBody>
      </p:sp>
      <p:sp>
        <p:nvSpPr>
          <p:cNvPr id="5" name="Footer Placeholder 4"/>
          <p:cNvSpPr>
            <a:spLocks noGrp="1"/>
          </p:cNvSpPr>
          <p:nvPr>
            <p:ph type="ftr" sz="quarter" idx="11"/>
          </p:nvPr>
        </p:nvSpPr>
        <p:spPr/>
        <p:txBody>
          <a:bodyPr/>
          <a:lstStyle/>
          <a:p>
            <a:r>
              <a:rPr lang="en-US"/>
              <a:t>Strangers In A Strange Land © 2025  </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9EA2C7-9FE2-4367-AB5B-BB9BECA94FE2}" type="datetime1">
              <a:rPr lang="en-US" smtClean="0"/>
              <a:t>2/7/2025</a:t>
            </a:fld>
            <a:endParaRPr lang="en-US"/>
          </a:p>
        </p:txBody>
      </p:sp>
      <p:sp>
        <p:nvSpPr>
          <p:cNvPr id="5" name="Footer Placeholder 4"/>
          <p:cNvSpPr>
            <a:spLocks noGrp="1"/>
          </p:cNvSpPr>
          <p:nvPr>
            <p:ph type="ftr" sz="quarter" idx="11"/>
          </p:nvPr>
        </p:nvSpPr>
        <p:spPr/>
        <p:txBody>
          <a:bodyPr/>
          <a:lstStyle/>
          <a:p>
            <a:r>
              <a:rPr lang="en-US"/>
              <a:t>Strangers In A Strange Land © 2025  </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471A82B-FD15-4892-BE58-3DD404733BF6}" type="datetime1">
              <a:rPr lang="en-US" smtClean="0"/>
              <a:t>2/7/2025</a:t>
            </a:fld>
            <a:endParaRPr lang="en-US"/>
          </a:p>
        </p:txBody>
      </p:sp>
      <p:sp>
        <p:nvSpPr>
          <p:cNvPr id="5" name="Footer Placeholder 4"/>
          <p:cNvSpPr>
            <a:spLocks noGrp="1"/>
          </p:cNvSpPr>
          <p:nvPr>
            <p:ph type="ftr" sz="quarter" idx="11"/>
          </p:nvPr>
        </p:nvSpPr>
        <p:spPr/>
        <p:txBody>
          <a:bodyPr/>
          <a:lstStyle/>
          <a:p>
            <a:r>
              <a:rPr lang="en-US"/>
              <a:t>Strangers In A Strange Land © 2025  </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0E708F-F62E-4A3F-8FB8-39B45C97F423}" type="datetime1">
              <a:rPr lang="en-US" smtClean="0"/>
              <a:t>2/7/2025</a:t>
            </a:fld>
            <a:endParaRPr lang="en-US"/>
          </a:p>
        </p:txBody>
      </p:sp>
      <p:sp>
        <p:nvSpPr>
          <p:cNvPr id="5" name="Footer Placeholder 4"/>
          <p:cNvSpPr>
            <a:spLocks noGrp="1"/>
          </p:cNvSpPr>
          <p:nvPr>
            <p:ph type="ftr" sz="quarter" idx="11"/>
          </p:nvPr>
        </p:nvSpPr>
        <p:spPr/>
        <p:txBody>
          <a:bodyPr/>
          <a:lstStyle/>
          <a:p>
            <a:r>
              <a:rPr lang="en-US"/>
              <a:t>Strangers In A Strange Land © 2025  </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ED26BB-CD8C-4EF5-8632-E8054A3730DD}" type="datetime1">
              <a:rPr lang="en-US" smtClean="0"/>
              <a:t>2/7/2025</a:t>
            </a:fld>
            <a:endParaRPr lang="en-US"/>
          </a:p>
        </p:txBody>
      </p:sp>
      <p:sp>
        <p:nvSpPr>
          <p:cNvPr id="5" name="Footer Placeholder 4"/>
          <p:cNvSpPr>
            <a:spLocks noGrp="1"/>
          </p:cNvSpPr>
          <p:nvPr>
            <p:ph type="ftr" sz="quarter" idx="11"/>
          </p:nvPr>
        </p:nvSpPr>
        <p:spPr/>
        <p:txBody>
          <a:bodyPr/>
          <a:lstStyle/>
          <a:p>
            <a:r>
              <a:rPr lang="en-US"/>
              <a:t>Strangers In A Strange Land © 2025  </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EB9397C-1297-41A7-8CF6-10B4A2D884F1}" type="datetime1">
              <a:rPr lang="en-US" smtClean="0"/>
              <a:t>2/7/2025</a:t>
            </a:fld>
            <a:endParaRPr lang="en-US"/>
          </a:p>
        </p:txBody>
      </p:sp>
      <p:sp>
        <p:nvSpPr>
          <p:cNvPr id="6" name="Footer Placeholder 5"/>
          <p:cNvSpPr>
            <a:spLocks noGrp="1"/>
          </p:cNvSpPr>
          <p:nvPr>
            <p:ph type="ftr" sz="quarter" idx="11"/>
          </p:nvPr>
        </p:nvSpPr>
        <p:spPr/>
        <p:txBody>
          <a:bodyPr/>
          <a:lstStyle/>
          <a:p>
            <a:r>
              <a:rPr lang="en-US"/>
              <a:t>Strangers In A Strange Land © 2025  </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10AE0A0-E2DF-4249-834E-153D799FE675}" type="datetime1">
              <a:rPr lang="en-US" smtClean="0"/>
              <a:t>2/7/2025</a:t>
            </a:fld>
            <a:endParaRPr lang="en-US"/>
          </a:p>
        </p:txBody>
      </p:sp>
      <p:sp>
        <p:nvSpPr>
          <p:cNvPr id="8" name="Footer Placeholder 7"/>
          <p:cNvSpPr>
            <a:spLocks noGrp="1"/>
          </p:cNvSpPr>
          <p:nvPr>
            <p:ph type="ftr" sz="quarter" idx="11"/>
          </p:nvPr>
        </p:nvSpPr>
        <p:spPr/>
        <p:txBody>
          <a:bodyPr/>
          <a:lstStyle/>
          <a:p>
            <a:r>
              <a:rPr lang="en-US"/>
              <a:t>Strangers In A Strange Land © 2025  </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9B28C65-26DA-470D-99AD-E9358B70D200}" type="datetime1">
              <a:rPr lang="en-US" smtClean="0"/>
              <a:t>2/7/2025</a:t>
            </a:fld>
            <a:endParaRPr lang="en-US"/>
          </a:p>
        </p:txBody>
      </p:sp>
      <p:sp>
        <p:nvSpPr>
          <p:cNvPr id="4" name="Footer Placeholder 3"/>
          <p:cNvSpPr>
            <a:spLocks noGrp="1"/>
          </p:cNvSpPr>
          <p:nvPr>
            <p:ph type="ftr" sz="quarter" idx="11"/>
          </p:nvPr>
        </p:nvSpPr>
        <p:spPr/>
        <p:txBody>
          <a:bodyPr/>
          <a:lstStyle/>
          <a:p>
            <a:r>
              <a:rPr lang="en-US"/>
              <a:t>Strangers In A Strange Land © 2025  </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A18D00-96F2-4AB0-AD97-9F03F4B4DA25}" type="datetime1">
              <a:rPr lang="en-US" smtClean="0"/>
              <a:t>2/7/2025</a:t>
            </a:fld>
            <a:endParaRPr lang="en-US"/>
          </a:p>
        </p:txBody>
      </p:sp>
      <p:sp>
        <p:nvSpPr>
          <p:cNvPr id="3" name="Footer Placeholder 2"/>
          <p:cNvSpPr>
            <a:spLocks noGrp="1"/>
          </p:cNvSpPr>
          <p:nvPr>
            <p:ph type="ftr" sz="quarter" idx="11"/>
          </p:nvPr>
        </p:nvSpPr>
        <p:spPr/>
        <p:txBody>
          <a:bodyPr/>
          <a:lstStyle/>
          <a:p>
            <a:r>
              <a:rPr lang="en-US"/>
              <a:t>Strangers In A Strange Land © 2025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B56A02-502E-4FBB-B91C-054E75AEBB83}" type="datetime1">
              <a:rPr lang="en-US" smtClean="0"/>
              <a:t>2/7/2025</a:t>
            </a:fld>
            <a:endParaRPr lang="en-US"/>
          </a:p>
        </p:txBody>
      </p:sp>
      <p:sp>
        <p:nvSpPr>
          <p:cNvPr id="6" name="Footer Placeholder 5"/>
          <p:cNvSpPr>
            <a:spLocks noGrp="1"/>
          </p:cNvSpPr>
          <p:nvPr>
            <p:ph type="ftr" sz="quarter" idx="11"/>
          </p:nvPr>
        </p:nvSpPr>
        <p:spPr/>
        <p:txBody>
          <a:bodyPr/>
          <a:lstStyle/>
          <a:p>
            <a:r>
              <a:rPr lang="en-US"/>
              <a:t>Strangers In A Strange Land © 2025  </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14C0D9-5621-4A74-9362-AEBA0A947F54}" type="datetime1">
              <a:rPr lang="en-US" smtClean="0"/>
              <a:t>2/7/2025</a:t>
            </a:fld>
            <a:endParaRPr lang="en-US"/>
          </a:p>
        </p:txBody>
      </p:sp>
      <p:sp>
        <p:nvSpPr>
          <p:cNvPr id="6" name="Footer Placeholder 5"/>
          <p:cNvSpPr>
            <a:spLocks noGrp="1"/>
          </p:cNvSpPr>
          <p:nvPr>
            <p:ph type="ftr" sz="quarter" idx="11"/>
          </p:nvPr>
        </p:nvSpPr>
        <p:spPr/>
        <p:txBody>
          <a:bodyPr/>
          <a:lstStyle/>
          <a:p>
            <a:r>
              <a:rPr lang="en-US"/>
              <a:t>Strangers In A Strange Land © 2025  </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178D4B-E586-42C8-8B88-8519BEB3D4D6}" type="datetime1">
              <a:rPr lang="en-US" smtClean="0"/>
              <a:t>2/7/2025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Strangers In A Strange Land © 2025  </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11FFFC-4DC7-4169-F836-C0D7FADB25A2}"/>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956DC8F0-24EE-2673-22EB-D25FF0E45F63}"/>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98F96A68-B19F-6B89-38C7-AE573F17120A}"/>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7383781C-8D3B-6149-52CE-59C2ADD5246F}"/>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EB8D4522-ACC0-B1F4-0F49-44BCCEC36C2D}"/>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pic>
        <p:nvPicPr>
          <p:cNvPr id="7" name="Picture 6" descr="A person in a red dress&#10;&#10;Description automatically generated">
            <a:extLst>
              <a:ext uri="{FF2B5EF4-FFF2-40B4-BE49-F238E27FC236}">
                <a16:creationId xmlns:a16="http://schemas.microsoft.com/office/drawing/2014/main" id="{6FEC18D4-EC22-9DDE-FF83-D8C3B0113FCD}"/>
              </a:ext>
            </a:extLst>
          </p:cNvPr>
          <p:cNvPicPr>
            <a:picLocks noChangeAspect="1"/>
          </p:cNvPicPr>
          <p:nvPr/>
        </p:nvPicPr>
        <p:blipFill>
          <a:blip r:embed="rId3">
            <a:extLst>
              <a:ext uri="{28A0092B-C50C-407E-A947-70E740481C1C}">
                <a14:useLocalDpi xmlns:a14="http://schemas.microsoft.com/office/drawing/2010/main" val="0"/>
              </a:ext>
            </a:extLst>
          </a:blip>
          <a:srcRect b="59100"/>
          <a:stretch/>
        </p:blipFill>
        <p:spPr>
          <a:xfrm>
            <a:off x="855594" y="757783"/>
            <a:ext cx="16567070" cy="8771433"/>
          </a:xfrm>
          <a:prstGeom prst="rect">
            <a:avLst/>
          </a:prstGeom>
        </p:spPr>
      </p:pic>
      <p:sp>
        <p:nvSpPr>
          <p:cNvPr id="5" name="Footer Placeholder 4">
            <a:extLst>
              <a:ext uri="{FF2B5EF4-FFF2-40B4-BE49-F238E27FC236}">
                <a16:creationId xmlns:a16="http://schemas.microsoft.com/office/drawing/2014/main" id="{86CA8C43-C60F-2AF8-DDC0-166E833135A8}"/>
              </a:ext>
            </a:extLst>
          </p:cNvPr>
          <p:cNvSpPr>
            <a:spLocks noGrp="1"/>
          </p:cNvSpPr>
          <p:nvPr>
            <p:ph type="ftr" sz="quarter" idx="11"/>
          </p:nvPr>
        </p:nvSpPr>
        <p:spPr>
          <a:xfrm>
            <a:off x="886074" y="9545134"/>
            <a:ext cx="3838326" cy="475166"/>
          </a:xfrm>
        </p:spPr>
        <p:txBody>
          <a:bodyPr/>
          <a:lstStyle/>
          <a:p>
            <a:r>
              <a:rPr lang="en-US" sz="1800" dirty="0"/>
              <a:t>Strangers In A Strange Land © 2025  </a:t>
            </a:r>
          </a:p>
        </p:txBody>
      </p:sp>
    </p:spTree>
    <p:extLst>
      <p:ext uri="{BB962C8B-B14F-4D97-AF65-F5344CB8AC3E}">
        <p14:creationId xmlns:p14="http://schemas.microsoft.com/office/powerpoint/2010/main" val="3029922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C1CC38-B795-6A37-24CD-69C229CD2362}"/>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B8335ADB-BF1E-12A1-C44F-5231D00AC8FD}"/>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410592F2-3CA1-C803-358A-892C3658DBA7}"/>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B0E20BCF-C33A-1994-B584-65C4E418B556}"/>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BC820879-9696-384A-DA07-9DFBD19A049A}"/>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B4D33800-8EF7-5A06-02FE-77481AB6AC94}"/>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2268FC9C-8A66-07C4-7D01-5512B50E5F6A}"/>
              </a:ext>
            </a:extLst>
          </p:cNvPr>
          <p:cNvSpPr txBox="1"/>
          <p:nvPr/>
        </p:nvSpPr>
        <p:spPr>
          <a:xfrm>
            <a:off x="518380" y="374392"/>
            <a:ext cx="16931420" cy="10020692"/>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FIVE – Courage In A Strange Land</a:t>
            </a:r>
            <a:endParaRPr lang="en-US" sz="3400" b="1" dirty="0">
              <a:latin typeface="Arial" panose="020B0604020202020204" pitchFamily="34" charset="0"/>
              <a:cs typeface="Arial" panose="020B0604020202020204" pitchFamily="34" charset="0"/>
            </a:endParaRPr>
          </a:p>
          <a:p>
            <a:pPr>
              <a:spcAft>
                <a:spcPts val="1200"/>
              </a:spcAft>
            </a:pPr>
            <a:r>
              <a:rPr lang="en-US" sz="3400" b="1" i="1" dirty="0">
                <a:solidFill>
                  <a:srgbClr val="C00000"/>
                </a:solidFill>
                <a:latin typeface="Arial" panose="020B0604020202020204" pitchFamily="34" charset="0"/>
                <a:cs typeface="Arial" panose="020B0604020202020204" pitchFamily="34" charset="0"/>
              </a:rPr>
              <a:t>The Perfect Stranger – </a:t>
            </a:r>
            <a:r>
              <a:rPr lang="en-US" sz="3400" b="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1 Peter 4:17-19</a:t>
            </a:r>
            <a:endParaRPr lang="en-US" sz="3400" i="1" kern="100" dirty="0">
              <a:effectLst/>
              <a:latin typeface="Arial" panose="020B0604020202020204" pitchFamily="34" charset="0"/>
              <a:ea typeface="Aptos" panose="020B0004020202020204" pitchFamily="34" charset="0"/>
              <a:cs typeface="Arial" panose="020B0604020202020204" pitchFamily="34" charset="0"/>
            </a:endParaRPr>
          </a:p>
          <a:p>
            <a:pPr marL="457200" marR="0">
              <a:lnSpc>
                <a:spcPct val="115000"/>
              </a:lnSpc>
              <a:spcAft>
                <a:spcPts val="800"/>
              </a:spcAft>
            </a:pPr>
            <a:r>
              <a:rPr lang="en-US" sz="3400" i="1" kern="100" dirty="0">
                <a:effectLst/>
                <a:latin typeface="Arial" panose="020B0604020202020204" pitchFamily="34" charset="0"/>
                <a:ea typeface="Aptos" panose="020B0004020202020204" pitchFamily="34" charset="0"/>
                <a:cs typeface="Arial" panose="020B0604020202020204" pitchFamily="34" charset="0"/>
              </a:rPr>
              <a:t> </a:t>
            </a:r>
            <a:r>
              <a:rPr lang="en-US" sz="3400" i="1" kern="100" baseline="30000" dirty="0">
                <a:effectLst/>
                <a:latin typeface="Arial" panose="020B0604020202020204" pitchFamily="34" charset="0"/>
                <a:ea typeface="Aptos" panose="020B0004020202020204" pitchFamily="34" charset="0"/>
                <a:cs typeface="Arial" panose="020B0604020202020204" pitchFamily="34" charset="0"/>
              </a:rPr>
              <a:t>17</a:t>
            </a:r>
            <a:r>
              <a:rPr lang="en-US" sz="3400" i="1" kern="100" dirty="0">
                <a:effectLst/>
                <a:latin typeface="Arial" panose="020B0604020202020204" pitchFamily="34" charset="0"/>
                <a:ea typeface="Aptos" panose="020B0004020202020204" pitchFamily="34" charset="0"/>
                <a:cs typeface="Arial" panose="020B0604020202020204" pitchFamily="34" charset="0"/>
              </a:rPr>
              <a:t> For it is time for judgment to begin at the household of God; and if it begins with us, what will be the outcome for those who do not obey the gospel of God? </a:t>
            </a:r>
            <a:r>
              <a:rPr lang="en-US" sz="3400" i="1" kern="100" baseline="30000" dirty="0">
                <a:effectLst/>
                <a:latin typeface="Arial" panose="020B0604020202020204" pitchFamily="34" charset="0"/>
                <a:ea typeface="Aptos" panose="020B0004020202020204" pitchFamily="34" charset="0"/>
                <a:cs typeface="Arial" panose="020B0604020202020204" pitchFamily="34" charset="0"/>
              </a:rPr>
              <a:t>18</a:t>
            </a:r>
            <a:r>
              <a:rPr lang="en-US" sz="3400" i="1" kern="100" dirty="0">
                <a:effectLst/>
                <a:latin typeface="Arial" panose="020B0604020202020204" pitchFamily="34" charset="0"/>
                <a:ea typeface="Aptos" panose="020B0004020202020204" pitchFamily="34" charset="0"/>
                <a:cs typeface="Arial" panose="020B0604020202020204" pitchFamily="34" charset="0"/>
              </a:rPr>
              <a:t> And "If the righteous is scarcely saved, what will become of the ungodly and the sinner?" </a:t>
            </a:r>
            <a:r>
              <a:rPr lang="en-US" sz="3400" i="1" kern="100" baseline="30000" dirty="0">
                <a:effectLst/>
                <a:latin typeface="Arial" panose="020B0604020202020204" pitchFamily="34" charset="0"/>
                <a:ea typeface="Aptos" panose="020B0004020202020204" pitchFamily="34" charset="0"/>
                <a:cs typeface="Arial" panose="020B0604020202020204" pitchFamily="34" charset="0"/>
              </a:rPr>
              <a:t>19</a:t>
            </a:r>
            <a:r>
              <a:rPr lang="en-US" sz="3400" i="1" kern="100" dirty="0">
                <a:effectLst/>
                <a:latin typeface="Arial" panose="020B0604020202020204" pitchFamily="34" charset="0"/>
                <a:ea typeface="Aptos" panose="020B0004020202020204" pitchFamily="34" charset="0"/>
                <a:cs typeface="Arial" panose="020B0604020202020204" pitchFamily="34" charset="0"/>
              </a:rPr>
              <a:t> Therefore let those who suffer according to God's will entrust their souls to a faithful Creator while doing good."</a:t>
            </a:r>
            <a:endParaRPr lang="en-US" sz="3400" b="1" i="1" dirty="0">
              <a:solidFill>
                <a:srgbClr val="C00000"/>
              </a:solidFill>
              <a:latin typeface="Arial" panose="020B0604020202020204" pitchFamily="34" charset="0"/>
              <a:cs typeface="Arial" panose="020B0604020202020204" pitchFamily="34" charset="0"/>
            </a:endParaRPr>
          </a:p>
          <a:p>
            <a:pPr algn="ctr">
              <a:spcAft>
                <a:spcPts val="1200"/>
              </a:spcAft>
            </a:pPr>
            <a:endParaRPr lang="en-US" sz="1200" b="1" i="1" dirty="0">
              <a:solidFill>
                <a:srgbClr val="C00000"/>
              </a:solidFill>
              <a:latin typeface="Arial" panose="020B0604020202020204" pitchFamily="34" charset="0"/>
              <a:cs typeface="Arial" panose="020B0604020202020204" pitchFamily="34" charset="0"/>
            </a:endParaRPr>
          </a:p>
          <a:p>
            <a:pPr algn="ctr">
              <a:spcAft>
                <a:spcPts val="1200"/>
              </a:spcAft>
            </a:pPr>
            <a:r>
              <a:rPr lang="en-US" sz="3400" b="1" i="1" dirty="0">
                <a:solidFill>
                  <a:srgbClr val="C00000"/>
                </a:solidFill>
                <a:latin typeface="Arial" panose="020B0604020202020204" pitchFamily="34" charset="0"/>
                <a:cs typeface="Arial" panose="020B0604020202020204" pitchFamily="34" charset="0"/>
              </a:rPr>
              <a:t>“And just as it is appointed for man to die once, </a:t>
            </a:r>
          </a:p>
          <a:p>
            <a:pPr algn="ctr">
              <a:spcAft>
                <a:spcPts val="1200"/>
              </a:spcAft>
            </a:pPr>
            <a:r>
              <a:rPr lang="en-US" sz="3400" b="1" i="1" dirty="0">
                <a:solidFill>
                  <a:srgbClr val="C00000"/>
                </a:solidFill>
                <a:latin typeface="Arial" panose="020B0604020202020204" pitchFamily="34" charset="0"/>
                <a:cs typeface="Arial" panose="020B0604020202020204" pitchFamily="34" charset="0"/>
              </a:rPr>
              <a:t>and after that comes judgment.” Hebrews 9:27 ESV</a:t>
            </a:r>
          </a:p>
          <a:p>
            <a:pPr algn="ctr">
              <a:spcAft>
                <a:spcPts val="1200"/>
              </a:spcAft>
            </a:pPr>
            <a:r>
              <a:rPr lang="en-US" sz="3400" b="1" i="1" dirty="0">
                <a:solidFill>
                  <a:srgbClr val="C00000"/>
                </a:solidFill>
                <a:latin typeface="Arial" panose="020B0604020202020204" pitchFamily="34" charset="0"/>
                <a:cs typeface="Arial" panose="020B0604020202020204" pitchFamily="34" charset="0"/>
              </a:rPr>
              <a:t>Be Ready</a:t>
            </a:r>
          </a:p>
          <a:p>
            <a:pPr algn="ctr">
              <a:spcAft>
                <a:spcPts val="1200"/>
              </a:spcAft>
            </a:pPr>
            <a:r>
              <a:rPr lang="en-US" sz="3400" b="1" i="1" dirty="0">
                <a:solidFill>
                  <a:srgbClr val="C00000"/>
                </a:solidFill>
                <a:latin typeface="Arial" panose="020B0604020202020204" pitchFamily="34" charset="0"/>
                <a:cs typeface="Arial" panose="020B0604020202020204" pitchFamily="34" charset="0"/>
              </a:rPr>
              <a:t>Be Courageous</a:t>
            </a:r>
          </a:p>
          <a:p>
            <a:pPr algn="ctr">
              <a:spcAft>
                <a:spcPts val="1200"/>
              </a:spcAft>
            </a:pPr>
            <a:r>
              <a:rPr lang="en-US" sz="3400" b="1" i="1" dirty="0">
                <a:solidFill>
                  <a:srgbClr val="C00000"/>
                </a:solidFill>
                <a:latin typeface="Arial" panose="020B0604020202020204" pitchFamily="34" charset="0"/>
                <a:cs typeface="Arial" panose="020B0604020202020204" pitchFamily="34" charset="0"/>
              </a:rPr>
              <a:t>Accept the Challenge</a:t>
            </a:r>
          </a:p>
          <a:p>
            <a:pPr algn="ctr">
              <a:spcAft>
                <a:spcPts val="1200"/>
              </a:spcAft>
            </a:pPr>
            <a:r>
              <a:rPr lang="en-US" sz="3400" b="1" i="1" dirty="0">
                <a:solidFill>
                  <a:srgbClr val="C00000"/>
                </a:solidFill>
                <a:latin typeface="Arial" panose="020B0604020202020204" pitchFamily="34" charset="0"/>
                <a:cs typeface="Arial" panose="020B0604020202020204" pitchFamily="34" charset="0"/>
              </a:rPr>
              <a:t>Trust The Perfect Stranger</a:t>
            </a:r>
          </a:p>
          <a:p>
            <a:pPr>
              <a:spcAft>
                <a:spcPts val="1200"/>
              </a:spcAft>
            </a:pPr>
            <a:endParaRPr lang="en-US" sz="3400" b="1" i="1" dirty="0">
              <a:solidFill>
                <a:srgbClr val="C00000"/>
              </a:solidFill>
              <a:highlight>
                <a:srgbClr val="FFFF00"/>
              </a:highlight>
              <a:latin typeface="Arial" panose="020B0604020202020204" pitchFamily="34" charset="0"/>
              <a:cs typeface="Arial" panose="020B0604020202020204" pitchFamily="34" charset="0"/>
            </a:endParaRPr>
          </a:p>
        </p:txBody>
      </p:sp>
      <p:pic>
        <p:nvPicPr>
          <p:cNvPr id="7" name="Picture 6" descr="A person in a red dress&#10;&#10;Description automatically generated">
            <a:extLst>
              <a:ext uri="{FF2B5EF4-FFF2-40B4-BE49-F238E27FC236}">
                <a16:creationId xmlns:a16="http://schemas.microsoft.com/office/drawing/2014/main" id="{934206B1-B3C1-88E1-A00A-F0EE678FE22D}"/>
              </a:ext>
            </a:extLst>
          </p:cNvPr>
          <p:cNvPicPr>
            <a:picLocks noChangeAspect="1"/>
          </p:cNvPicPr>
          <p:nvPr/>
        </p:nvPicPr>
        <p:blipFill>
          <a:blip r:embed="rId3" cstate="print">
            <a:extLst>
              <a:ext uri="{28A0092B-C50C-407E-A947-70E740481C1C}">
                <a14:useLocalDpi xmlns:a14="http://schemas.microsoft.com/office/drawing/2010/main" val="0"/>
              </a:ext>
            </a:extLst>
          </a:blip>
          <a:srcRect b="59100"/>
          <a:stretch/>
        </p:blipFill>
        <p:spPr>
          <a:xfrm>
            <a:off x="13106400" y="7104992"/>
            <a:ext cx="4772872" cy="2819401"/>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571767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825A9D-2C0C-4AE9-6046-32425F69C440}"/>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CEECBEAC-165F-55A3-E49D-701C5D3CF202}"/>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4539B227-6810-3F6C-54C5-4C85725DD6F9}"/>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F4AB1DF0-C18A-EF3F-5D80-C57D134A48D7}"/>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486C4EA3-D7FB-BF3A-B26F-3623393D6B2D}"/>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995B4A80-7505-51E2-38F9-E202E3FD00EC}"/>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FF284F98-7A87-FE32-8AC5-7A232BE8B2F9}"/>
              </a:ext>
            </a:extLst>
          </p:cNvPr>
          <p:cNvSpPr txBox="1"/>
          <p:nvPr/>
        </p:nvSpPr>
        <p:spPr>
          <a:xfrm>
            <a:off x="518380" y="374392"/>
            <a:ext cx="15392399" cy="9494907"/>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FIVE – Courage In A Strange Land</a:t>
            </a:r>
            <a:endParaRPr lang="en-US" sz="3400" b="1" dirty="0">
              <a:latin typeface="Arial" panose="020B0604020202020204" pitchFamily="34" charset="0"/>
              <a:cs typeface="Arial" panose="020B0604020202020204" pitchFamily="34" charset="0"/>
            </a:endParaRPr>
          </a:p>
          <a:p>
            <a:pPr>
              <a:spcAft>
                <a:spcPts val="1200"/>
              </a:spcAft>
            </a:pPr>
            <a:endParaRPr lang="en-US" sz="34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endParaRPr>
          </a:p>
          <a:p>
            <a:pPr>
              <a:spcAft>
                <a:spcPts val="1200"/>
              </a:spcAft>
            </a:pPr>
            <a:r>
              <a:rPr lang="en-US" sz="34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Closing Prayer from</a:t>
            </a:r>
          </a:p>
          <a:p>
            <a:pPr>
              <a:spcAft>
                <a:spcPts val="1200"/>
              </a:spcAft>
            </a:pPr>
            <a:endParaRPr lang="en-US" sz="3400" b="1" i="1" kern="100" dirty="0">
              <a:solidFill>
                <a:srgbClr val="C00000"/>
              </a:solidFill>
              <a:latin typeface="Arial" panose="020B0604020202020204" pitchFamily="34" charset="0"/>
              <a:ea typeface="Aptos" panose="020B0004020202020204" pitchFamily="34" charset="0"/>
              <a:cs typeface="Arial" panose="020B0604020202020204" pitchFamily="34" charset="0"/>
            </a:endParaRPr>
          </a:p>
          <a:p>
            <a:pPr>
              <a:spcAft>
                <a:spcPts val="1200"/>
              </a:spcAft>
            </a:pPr>
            <a:endParaRPr lang="en-US" sz="3400" b="1" i="1" kern="100" dirty="0">
              <a:solidFill>
                <a:srgbClr val="C00000"/>
              </a:solidFill>
              <a:latin typeface="Arial" panose="020B0604020202020204" pitchFamily="34" charset="0"/>
              <a:ea typeface="Aptos" panose="020B0004020202020204" pitchFamily="34" charset="0"/>
              <a:cs typeface="Arial" panose="020B0604020202020204" pitchFamily="34" charset="0"/>
            </a:endParaRPr>
          </a:p>
          <a:p>
            <a:pPr algn="ctr">
              <a:spcAft>
                <a:spcPts val="1200"/>
              </a:spcAft>
            </a:pPr>
            <a:r>
              <a:rPr lang="en-US" sz="40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“The Valley of Vision</a:t>
            </a:r>
            <a:r>
              <a:rPr lang="en-US" sz="4000" b="1" i="1" kern="100" dirty="0">
                <a:solidFill>
                  <a:srgbClr val="C00000"/>
                </a:solidFill>
                <a:latin typeface="Arial" panose="020B0604020202020204" pitchFamily="34" charset="0"/>
                <a:ea typeface="Aptos" panose="020B0004020202020204" pitchFamily="34" charset="0"/>
                <a:cs typeface="Arial" panose="020B0604020202020204" pitchFamily="34" charset="0"/>
              </a:rPr>
              <a:t>”</a:t>
            </a:r>
          </a:p>
          <a:p>
            <a:pPr algn="ctr">
              <a:spcAft>
                <a:spcPts val="1200"/>
              </a:spcAft>
            </a:pPr>
            <a:r>
              <a:rPr lang="en-US" sz="40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A </a:t>
            </a:r>
            <a:r>
              <a:rPr lang="en-US" sz="4000" b="1" i="1" kern="100" dirty="0">
                <a:solidFill>
                  <a:srgbClr val="C00000"/>
                </a:solidFill>
                <a:latin typeface="Arial" panose="020B0604020202020204" pitchFamily="34" charset="0"/>
                <a:ea typeface="Aptos" panose="020B0004020202020204" pitchFamily="34" charset="0"/>
                <a:cs typeface="Arial" panose="020B0604020202020204" pitchFamily="34" charset="0"/>
              </a:rPr>
              <a:t>Collection of Puritan Prayers &amp; Devotions</a:t>
            </a:r>
          </a:p>
          <a:p>
            <a:pPr algn="ctr">
              <a:spcAft>
                <a:spcPts val="1200"/>
              </a:spcAft>
            </a:pPr>
            <a:r>
              <a:rPr lang="en-US" sz="4000" b="1" i="1" kern="100" dirty="0">
                <a:solidFill>
                  <a:srgbClr val="C00000"/>
                </a:solidFill>
                <a:latin typeface="Arial" panose="020B0604020202020204" pitchFamily="34" charset="0"/>
                <a:ea typeface="Aptos" panose="020B0004020202020204" pitchFamily="34" charset="0"/>
                <a:cs typeface="Arial" panose="020B0604020202020204" pitchFamily="34" charset="0"/>
              </a:rPr>
              <a:t>Edited by Arthur Bennet</a:t>
            </a:r>
          </a:p>
          <a:p>
            <a:pPr algn="ctr">
              <a:spcAft>
                <a:spcPts val="1200"/>
              </a:spcAft>
            </a:pPr>
            <a:endParaRPr lang="en-US" sz="40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endParaRPr>
          </a:p>
          <a:p>
            <a:pPr algn="ctr">
              <a:spcAft>
                <a:spcPts val="1200"/>
              </a:spcAft>
            </a:pPr>
            <a:r>
              <a:rPr lang="en-US" sz="4000" b="1" i="1" kern="100" dirty="0">
                <a:solidFill>
                  <a:srgbClr val="C00000"/>
                </a:solidFill>
                <a:latin typeface="Arial" panose="020B0604020202020204" pitchFamily="34" charset="0"/>
                <a:ea typeface="Aptos" panose="020B0004020202020204" pitchFamily="34" charset="0"/>
                <a:cs typeface="Arial" panose="020B0604020202020204" pitchFamily="34" charset="0"/>
              </a:rPr>
              <a:t>NOTE: COMPLETE PRAYER </a:t>
            </a:r>
          </a:p>
          <a:p>
            <a:pPr algn="ctr">
              <a:spcAft>
                <a:spcPts val="1200"/>
              </a:spcAft>
            </a:pPr>
            <a:r>
              <a:rPr lang="en-US" sz="40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IN NOTES SECTION</a:t>
            </a:r>
            <a:endParaRPr lang="en-US" sz="4000" i="1" kern="100" dirty="0">
              <a:effectLst/>
              <a:latin typeface="Arial" panose="020B0604020202020204" pitchFamily="34" charset="0"/>
              <a:ea typeface="Aptos" panose="020B0004020202020204" pitchFamily="34" charset="0"/>
              <a:cs typeface="Arial" panose="020B0604020202020204" pitchFamily="34" charset="0"/>
            </a:endParaRPr>
          </a:p>
          <a:p>
            <a:pPr>
              <a:spcAft>
                <a:spcPts val="1200"/>
              </a:spcAft>
            </a:pPr>
            <a:endParaRPr lang="en-US" sz="3400" b="1" i="1" dirty="0">
              <a:solidFill>
                <a:srgbClr val="C00000"/>
              </a:solidFill>
              <a:latin typeface="Arial" panose="020B0604020202020204" pitchFamily="34" charset="0"/>
              <a:cs typeface="Arial" panose="020B0604020202020204" pitchFamily="34" charset="0"/>
            </a:endParaRPr>
          </a:p>
          <a:p>
            <a:pPr>
              <a:spcAft>
                <a:spcPts val="1200"/>
              </a:spcAft>
            </a:pPr>
            <a:endParaRPr lang="en-US" sz="3400" b="1" i="1" dirty="0">
              <a:solidFill>
                <a:srgbClr val="C00000"/>
              </a:solidFill>
              <a:highlight>
                <a:srgbClr val="FFFF00"/>
              </a:highlight>
              <a:latin typeface="Arial" panose="020B0604020202020204" pitchFamily="34" charset="0"/>
              <a:cs typeface="Arial" panose="020B0604020202020204" pitchFamily="34" charset="0"/>
            </a:endParaRPr>
          </a:p>
        </p:txBody>
      </p:sp>
      <p:pic>
        <p:nvPicPr>
          <p:cNvPr id="7" name="Picture 6" descr="A person in a red dress&#10;&#10;Description automatically generated">
            <a:extLst>
              <a:ext uri="{FF2B5EF4-FFF2-40B4-BE49-F238E27FC236}">
                <a16:creationId xmlns:a16="http://schemas.microsoft.com/office/drawing/2014/main" id="{ACE52C7B-E844-BC3C-FFB6-D28F6D60B50B}"/>
              </a:ext>
            </a:extLst>
          </p:cNvPr>
          <p:cNvPicPr>
            <a:picLocks noChangeAspect="1"/>
          </p:cNvPicPr>
          <p:nvPr/>
        </p:nvPicPr>
        <p:blipFill>
          <a:blip r:embed="rId3" cstate="print">
            <a:extLst>
              <a:ext uri="{28A0092B-C50C-407E-A947-70E740481C1C}">
                <a14:useLocalDpi xmlns:a14="http://schemas.microsoft.com/office/drawing/2010/main" val="0"/>
              </a:ext>
            </a:extLst>
          </a:blip>
          <a:srcRect b="59100"/>
          <a:stretch/>
        </p:blipFill>
        <p:spPr>
          <a:xfrm>
            <a:off x="13106400" y="7104992"/>
            <a:ext cx="4772872" cy="2819401"/>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3763688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83F16B-6992-1A56-B8B0-277707A60C8E}"/>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C5285E37-5212-8EAA-2B28-B1332B79AD69}"/>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83FEC8B4-F26A-F06A-B624-0FFFCC55771C}"/>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115BD60C-0A33-94C0-0CCC-629F16C9AFB0}"/>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CFE3AE79-7400-DB50-512D-01781E4CD84C}"/>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D87AD608-A2DF-BEE3-9419-5BEC5550C10A}"/>
              </a:ext>
            </a:extLst>
          </p:cNvPr>
          <p:cNvSpPr>
            <a:spLocks noGrp="1"/>
          </p:cNvSpPr>
          <p:nvPr>
            <p:ph type="ftr" sz="quarter" idx="11"/>
          </p:nvPr>
        </p:nvSpPr>
        <p:spPr>
          <a:xfrm>
            <a:off x="990600" y="9612788"/>
            <a:ext cx="3505200" cy="388939"/>
          </a:xfrm>
        </p:spPr>
        <p:txBody>
          <a:bodyPr/>
          <a:lstStyle/>
          <a:p>
            <a:r>
              <a:rPr lang="en-US" sz="1800" dirty="0"/>
              <a:t>Strangers In A Strange Land © 2025  </a:t>
            </a:r>
          </a:p>
        </p:txBody>
      </p:sp>
      <p:pic>
        <p:nvPicPr>
          <p:cNvPr id="8" name="Picture 7" descr="A person in a white dress holding a boat&#10;&#10;Description automatically generated">
            <a:extLst>
              <a:ext uri="{FF2B5EF4-FFF2-40B4-BE49-F238E27FC236}">
                <a16:creationId xmlns:a16="http://schemas.microsoft.com/office/drawing/2014/main" id="{9E1114DF-C1BC-98D6-26CC-A57AF7DDF3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14193" y="723900"/>
            <a:ext cx="9748862" cy="8172450"/>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1406347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6B5372-90CC-D525-59B4-25B80C51F5E1}"/>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03685AA1-8EFE-13E4-FBBF-AC443BCF184B}"/>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1884837C-ED68-B698-D454-7FDC939DB37B}"/>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7AF52835-2ED2-7AB7-42C4-A6FB18AF0855}"/>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97A7BC79-D576-2443-6551-02D0C4D3ACFF}"/>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467DFC22-36E1-A072-461D-1093953EDAE5}"/>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pic>
        <p:nvPicPr>
          <p:cNvPr id="8" name="Picture 7" descr="A person sitting on a boat&#10;&#10;Description automatically generated">
            <a:extLst>
              <a:ext uri="{FF2B5EF4-FFF2-40B4-BE49-F238E27FC236}">
                <a16:creationId xmlns:a16="http://schemas.microsoft.com/office/drawing/2014/main" id="{10E475D8-C01B-5842-AC82-5185B1A365AC}"/>
              </a:ext>
            </a:extLst>
          </p:cNvPr>
          <p:cNvPicPr>
            <a:picLocks noChangeAspect="1"/>
          </p:cNvPicPr>
          <p:nvPr/>
        </p:nvPicPr>
        <p:blipFill>
          <a:blip r:embed="rId3" cstate="print">
            <a:extLst>
              <a:ext uri="{28A0092B-C50C-407E-A947-70E740481C1C}">
                <a14:useLocalDpi xmlns:a14="http://schemas.microsoft.com/office/drawing/2010/main" val="0"/>
              </a:ext>
            </a:extLst>
          </a:blip>
          <a:srcRect b="59858"/>
          <a:stretch/>
        </p:blipFill>
        <p:spPr>
          <a:xfrm>
            <a:off x="13156096" y="7182326"/>
            <a:ext cx="4772871" cy="2819401"/>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
        <p:nvSpPr>
          <p:cNvPr id="9" name="TextBox 8">
            <a:extLst>
              <a:ext uri="{FF2B5EF4-FFF2-40B4-BE49-F238E27FC236}">
                <a16:creationId xmlns:a16="http://schemas.microsoft.com/office/drawing/2014/main" id="{3B22C766-6788-9851-0013-94FBB071E63C}"/>
              </a:ext>
            </a:extLst>
          </p:cNvPr>
          <p:cNvSpPr txBox="1"/>
          <p:nvPr/>
        </p:nvSpPr>
        <p:spPr>
          <a:xfrm>
            <a:off x="690671" y="408931"/>
            <a:ext cx="16225730" cy="9217908"/>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FIVE – Familiar Strangers</a:t>
            </a:r>
            <a:endParaRPr lang="en-US" sz="3400" b="1" dirty="0">
              <a:latin typeface="Arial" panose="020B0604020202020204" pitchFamily="34" charset="0"/>
              <a:cs typeface="Arial" panose="020B0604020202020204" pitchFamily="34" charset="0"/>
            </a:endParaRPr>
          </a:p>
          <a:p>
            <a:pPr>
              <a:spcAft>
                <a:spcPts val="1200"/>
              </a:spcAft>
            </a:pPr>
            <a:r>
              <a:rPr lang="en-US" sz="3400" b="1" i="1" dirty="0">
                <a:solidFill>
                  <a:srgbClr val="C00000"/>
                </a:solidFill>
                <a:latin typeface="Arial" panose="020B0604020202020204" pitchFamily="34" charset="0"/>
                <a:cs typeface="Arial" panose="020B0604020202020204" pitchFamily="34" charset="0"/>
              </a:rPr>
              <a:t>Session 4 – Familiar Strangers RECAP</a:t>
            </a:r>
          </a:p>
          <a:p>
            <a:pPr>
              <a:spcAft>
                <a:spcPts val="1200"/>
              </a:spcAft>
            </a:pPr>
            <a:r>
              <a:rPr lang="en-US" sz="2800" b="1" i="1" dirty="0">
                <a:latin typeface="Arial" panose="020B0604020202020204" pitchFamily="34" charset="0"/>
                <a:cs typeface="Arial" panose="020B0604020202020204" pitchFamily="34" charset="0"/>
              </a:rPr>
              <a:t>Sarah: Releasing Control</a:t>
            </a:r>
          </a:p>
          <a:p>
            <a:pPr marL="914400" lvl="1" indent="-457200">
              <a:spcAft>
                <a:spcPts val="1200"/>
              </a:spcAft>
              <a:buFont typeface="Arial" panose="020B0604020202020204" pitchFamily="34" charset="0"/>
              <a:buChar char="•"/>
            </a:pPr>
            <a:r>
              <a:rPr lang="en-US" sz="2800" i="1" dirty="0">
                <a:latin typeface="Arial" panose="020B0604020202020204" pitchFamily="34" charset="0"/>
                <a:cs typeface="Arial" panose="020B0604020202020204" pitchFamily="34" charset="0"/>
              </a:rPr>
              <a:t>It’s impossible to be the person (wife, parent, daughter) God wants you to be if you are trying to make it on second-hand faith </a:t>
            </a:r>
          </a:p>
          <a:p>
            <a:pPr>
              <a:spcAft>
                <a:spcPts val="1200"/>
              </a:spcAft>
            </a:pPr>
            <a:r>
              <a:rPr lang="en-US" sz="2800" b="1" i="1" dirty="0">
                <a:latin typeface="Arial" panose="020B0604020202020204" pitchFamily="34" charset="0"/>
                <a:cs typeface="Arial" panose="020B0604020202020204" pitchFamily="34" charset="0"/>
              </a:rPr>
              <a:t>First Peter Chapter Three </a:t>
            </a:r>
          </a:p>
          <a:p>
            <a:pPr marL="914400" lvl="1" indent="-457200">
              <a:spcAft>
                <a:spcPts val="1200"/>
              </a:spcAft>
              <a:buFont typeface="Arial" panose="020B0604020202020204" pitchFamily="34" charset="0"/>
              <a:buChar char="•"/>
            </a:pPr>
            <a:r>
              <a:rPr lang="en-US" sz="2800" i="1" dirty="0">
                <a:latin typeface="Arial" panose="020B0604020202020204" pitchFamily="34" charset="0"/>
                <a:cs typeface="Arial" panose="020B0604020202020204" pitchFamily="34" charset="0"/>
              </a:rPr>
              <a:t>The wife-husband relationship: love, honor, respect one another &amp; your God-given role</a:t>
            </a:r>
            <a:endParaRPr lang="en-US" sz="2800" b="1" i="1" kern="100" dirty="0">
              <a:latin typeface="Arial" panose="020B0604020202020204" pitchFamily="34" charset="0"/>
              <a:ea typeface="Aptos" panose="020B0004020202020204" pitchFamily="34" charset="0"/>
              <a:cs typeface="Arial" panose="020B0604020202020204" pitchFamily="34" charset="0"/>
            </a:endParaRPr>
          </a:p>
          <a:p>
            <a:pPr marL="914400" lvl="1" indent="-457200">
              <a:spcAft>
                <a:spcPts val="1200"/>
              </a:spcAft>
              <a:buFont typeface="Arial" panose="020B0604020202020204" pitchFamily="34" charset="0"/>
              <a:buChar char="•"/>
            </a:pPr>
            <a:r>
              <a:rPr lang="en-US" sz="2800" i="1" kern="100" dirty="0">
                <a:latin typeface="Arial" panose="020B0604020202020204" pitchFamily="34" charset="0"/>
                <a:ea typeface="Aptos" panose="020B0004020202020204" pitchFamily="34" charset="0"/>
                <a:cs typeface="Arial" panose="020B0604020202020204" pitchFamily="34" charset="0"/>
              </a:rPr>
              <a:t> In </a:t>
            </a:r>
            <a:r>
              <a:rPr lang="en-US" sz="2800" b="1" i="1" u="sng" kern="100" dirty="0">
                <a:latin typeface="Arial" panose="020B0604020202020204" pitchFamily="34" charset="0"/>
                <a:ea typeface="Aptos" panose="020B0004020202020204" pitchFamily="34" charset="0"/>
                <a:cs typeface="Arial" panose="020B0604020202020204" pitchFamily="34" charset="0"/>
              </a:rPr>
              <a:t>all</a:t>
            </a:r>
            <a:r>
              <a:rPr lang="en-US" sz="2800" i="1" kern="100" dirty="0">
                <a:latin typeface="Arial" panose="020B0604020202020204" pitchFamily="34" charset="0"/>
                <a:ea typeface="Aptos" panose="020B0004020202020204" pitchFamily="34" charset="0"/>
                <a:cs typeface="Arial" panose="020B0604020202020204" pitchFamily="34" charset="0"/>
              </a:rPr>
              <a:t> relationships, show Sympathy, Love, a Tender Heart &amp; a Humble Spirit</a:t>
            </a:r>
          </a:p>
          <a:p>
            <a:pPr marL="914400" lvl="1" indent="-457200">
              <a:spcAft>
                <a:spcPts val="1200"/>
              </a:spcAft>
              <a:buFont typeface="Arial" panose="020B0604020202020204" pitchFamily="34" charset="0"/>
              <a:buChar char="•"/>
            </a:pPr>
            <a:r>
              <a:rPr lang="en-US" sz="2800" i="1" kern="100" dirty="0">
                <a:latin typeface="Arial" panose="020B0604020202020204" pitchFamily="34" charset="0"/>
                <a:ea typeface="Aptos" panose="020B0004020202020204" pitchFamily="34" charset="0"/>
                <a:cs typeface="Arial" panose="020B0604020202020204" pitchFamily="34" charset="0"/>
              </a:rPr>
              <a:t>Counter-culture behavior doesn’t seek revenge, blesses others, is honest &amp; truthful, flees evil, and seeks peace </a:t>
            </a:r>
          </a:p>
          <a:p>
            <a:pPr marL="914400" lvl="1" indent="-457200">
              <a:spcAft>
                <a:spcPts val="1200"/>
              </a:spcAft>
              <a:buFont typeface="Arial" panose="020B0604020202020204" pitchFamily="34" charset="0"/>
              <a:buChar char="•"/>
            </a:pPr>
            <a:r>
              <a:rPr lang="en-US" sz="2800" i="1" kern="100" dirty="0">
                <a:latin typeface="Arial" panose="020B0604020202020204" pitchFamily="34" charset="0"/>
                <a:ea typeface="Aptos" panose="020B0004020202020204" pitchFamily="34" charset="0"/>
                <a:cs typeface="Arial" panose="020B0604020202020204" pitchFamily="34" charset="0"/>
              </a:rPr>
              <a:t>There is blessing and honor in the trials &amp; tribulations suffered by the righteous</a:t>
            </a:r>
          </a:p>
          <a:p>
            <a:pPr marL="914400" lvl="1" indent="-457200">
              <a:spcAft>
                <a:spcPts val="1200"/>
              </a:spcAft>
              <a:buFont typeface="Arial" panose="020B0604020202020204" pitchFamily="34" charset="0"/>
              <a:buChar char="•"/>
            </a:pPr>
            <a:r>
              <a:rPr lang="en-US" sz="2800" i="1" kern="100" dirty="0">
                <a:latin typeface="Arial" panose="020B0604020202020204" pitchFamily="34" charset="0"/>
                <a:ea typeface="Aptos" panose="020B0004020202020204" pitchFamily="34" charset="0"/>
                <a:cs typeface="Arial" panose="020B0604020202020204" pitchFamily="34" charset="0"/>
              </a:rPr>
              <a:t>Always be ready to give a defense for your faith </a:t>
            </a:r>
          </a:p>
          <a:p>
            <a:pPr>
              <a:spcAft>
                <a:spcPts val="1200"/>
              </a:spcAft>
            </a:pPr>
            <a:r>
              <a:rPr lang="en-US" sz="2800" b="1" i="1" kern="100" dirty="0">
                <a:latin typeface="Arial" panose="020B0604020202020204" pitchFamily="34" charset="0"/>
                <a:ea typeface="Aptos" panose="020B0004020202020204" pitchFamily="34" charset="0"/>
                <a:cs typeface="Arial" panose="020B0604020202020204" pitchFamily="34" charset="0"/>
              </a:rPr>
              <a:t>The Perfect Stranger</a:t>
            </a:r>
          </a:p>
          <a:p>
            <a:pPr marL="914400" lvl="1" indent="-457200">
              <a:spcAft>
                <a:spcPts val="1200"/>
              </a:spcAft>
              <a:buFont typeface="Arial" panose="020B0604020202020204" pitchFamily="34" charset="0"/>
              <a:buChar char="•"/>
            </a:pPr>
            <a:r>
              <a:rPr lang="en-US" sz="2800" i="1" kern="100" dirty="0">
                <a:latin typeface="Arial" panose="020B0604020202020204" pitchFamily="34" charset="0"/>
                <a:ea typeface="Aptos" panose="020B0004020202020204" pitchFamily="34" charset="0"/>
                <a:cs typeface="Arial" panose="020B0604020202020204" pitchFamily="34" charset="0"/>
              </a:rPr>
              <a:t>Jesus is our Ark of Salvation </a:t>
            </a:r>
          </a:p>
          <a:p>
            <a:pPr marL="914400" lvl="1" indent="-457200">
              <a:buFont typeface="Arial" panose="020B0604020202020204" pitchFamily="34" charset="0"/>
              <a:buChar char="•"/>
            </a:pPr>
            <a:r>
              <a:rPr lang="en-US" sz="2800" i="1" kern="100" dirty="0">
                <a:latin typeface="Arial" panose="020B0604020202020204" pitchFamily="34" charset="0"/>
                <a:ea typeface="Aptos" panose="020B0004020202020204" pitchFamily="34" charset="0"/>
                <a:cs typeface="Arial" panose="020B0604020202020204" pitchFamily="34" charset="0"/>
              </a:rPr>
              <a:t>The flood waters are a picture of baptism – it does not save us, but it</a:t>
            </a:r>
          </a:p>
          <a:p>
            <a:pPr lvl="1">
              <a:spcAft>
                <a:spcPts val="1200"/>
              </a:spcAft>
            </a:pPr>
            <a:r>
              <a:rPr lang="en-US" sz="2800" i="1" kern="100" dirty="0">
                <a:latin typeface="Arial" panose="020B0604020202020204" pitchFamily="34" charset="0"/>
                <a:ea typeface="Aptos" panose="020B0004020202020204" pitchFamily="34" charset="0"/>
                <a:cs typeface="Arial" panose="020B0604020202020204" pitchFamily="34" charset="0"/>
              </a:rPr>
              <a:t>	portrays the cleansing we experience in Christ Jesus</a:t>
            </a:r>
          </a:p>
        </p:txBody>
      </p:sp>
    </p:spTree>
    <p:extLst>
      <p:ext uri="{BB962C8B-B14F-4D97-AF65-F5344CB8AC3E}">
        <p14:creationId xmlns:p14="http://schemas.microsoft.com/office/powerpoint/2010/main" val="1976906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C1225A-D154-C5AF-B0CA-660F9503D0F1}"/>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256E1E44-DBA7-AB21-804B-F5219A6104AB}"/>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0B3A46A7-2EC0-0B6E-8F4F-75704BC56651}"/>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CFEFC9E9-760B-30B3-2B9B-464B756041AB}"/>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60467FCC-8106-E954-CAC2-AF37F5061BD5}"/>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DA12C95D-4B36-8311-CA35-21BD33FD69B7}"/>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339E9266-C0A4-1781-E09B-E359372AE10F}"/>
              </a:ext>
            </a:extLst>
          </p:cNvPr>
          <p:cNvSpPr txBox="1"/>
          <p:nvPr/>
        </p:nvSpPr>
        <p:spPr>
          <a:xfrm>
            <a:off x="518380" y="374392"/>
            <a:ext cx="16169420" cy="7986802"/>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FIVE – Courage In A Strange Land</a:t>
            </a:r>
            <a:endParaRPr lang="en-US" sz="3400" b="1" dirty="0">
              <a:latin typeface="Arial" panose="020B0604020202020204" pitchFamily="34" charset="0"/>
              <a:cs typeface="Arial" panose="020B0604020202020204" pitchFamily="34" charset="0"/>
            </a:endParaRPr>
          </a:p>
          <a:p>
            <a:pPr>
              <a:spcAft>
                <a:spcPts val="1200"/>
              </a:spcAft>
            </a:pPr>
            <a:r>
              <a:rPr lang="en-US" sz="3600" b="1" i="1" dirty="0">
                <a:solidFill>
                  <a:srgbClr val="C00000"/>
                </a:solidFill>
                <a:latin typeface="Arial" panose="020B0604020202020204" pitchFamily="34" charset="0"/>
                <a:cs typeface="Arial" panose="020B0604020202020204" pitchFamily="34" charset="0"/>
              </a:rPr>
              <a:t>Prelude: Rising to the Challenge – Esther’s Story</a:t>
            </a:r>
          </a:p>
          <a:p>
            <a:pPr marL="457200" indent="-457200">
              <a:spcAft>
                <a:spcPts val="1200"/>
              </a:spcAft>
              <a:buFont typeface="Arial" panose="020B0604020202020204" pitchFamily="34" charset="0"/>
              <a:buChar char="•"/>
            </a:pPr>
            <a:r>
              <a:rPr lang="en-US" sz="3400" b="1" i="1" dirty="0">
                <a:latin typeface="Arial" panose="020B0604020202020204" pitchFamily="34" charset="0"/>
                <a:cs typeface="Arial" panose="020B0604020202020204" pitchFamily="34" charset="0"/>
              </a:rPr>
              <a:t>Living incognito</a:t>
            </a:r>
          </a:p>
          <a:p>
            <a:pPr marL="457200" indent="-457200">
              <a:spcAft>
                <a:spcPts val="1200"/>
              </a:spcAft>
              <a:buFont typeface="Arial" panose="020B0604020202020204" pitchFamily="34" charset="0"/>
              <a:buChar char="•"/>
            </a:pPr>
            <a:r>
              <a:rPr lang="en-US" sz="3400" b="1" i="1" dirty="0">
                <a:latin typeface="Arial" panose="020B0604020202020204" pitchFamily="34" charset="0"/>
                <a:cs typeface="Arial" panose="020B0604020202020204" pitchFamily="34" charset="0"/>
              </a:rPr>
              <a:t>A desperate decision</a:t>
            </a:r>
          </a:p>
          <a:p>
            <a:pPr marL="457200" indent="-457200">
              <a:spcAft>
                <a:spcPts val="1200"/>
              </a:spcAft>
              <a:buFont typeface="Arial" panose="020B0604020202020204" pitchFamily="34" charset="0"/>
              <a:buChar char="•"/>
            </a:pPr>
            <a:r>
              <a:rPr lang="en-US" sz="3400" b="1" i="1" dirty="0">
                <a:latin typeface="Arial" panose="020B0604020202020204" pitchFamily="34" charset="0"/>
                <a:cs typeface="Arial" panose="020B0604020202020204" pitchFamily="34" charset="0"/>
              </a:rPr>
              <a:t>The risky reveal</a:t>
            </a:r>
          </a:p>
          <a:p>
            <a:pPr>
              <a:spcAft>
                <a:spcPts val="1200"/>
              </a:spcAft>
            </a:pPr>
            <a:endParaRPr lang="en-US" sz="3400" b="1" i="1" dirty="0">
              <a:latin typeface="Arial" panose="020B0604020202020204" pitchFamily="34" charset="0"/>
              <a:cs typeface="Arial" panose="020B0604020202020204" pitchFamily="34" charset="0"/>
            </a:endParaRPr>
          </a:p>
          <a:p>
            <a:pPr algn="ctr">
              <a:spcAft>
                <a:spcPts val="1200"/>
              </a:spcAft>
            </a:pPr>
            <a:r>
              <a:rPr lang="en-US" sz="4000" b="1" i="1" dirty="0">
                <a:latin typeface="Arial" panose="020B0604020202020204" pitchFamily="34" charset="0"/>
                <a:cs typeface="Arial" panose="020B0604020202020204" pitchFamily="34" charset="0"/>
              </a:rPr>
              <a:t>“And who knows whether you have not come</a:t>
            </a:r>
          </a:p>
          <a:p>
            <a:pPr algn="ctr">
              <a:spcAft>
                <a:spcPts val="1200"/>
              </a:spcAft>
            </a:pPr>
            <a:r>
              <a:rPr lang="en-US" sz="4000" b="1" i="1" dirty="0">
                <a:latin typeface="Arial" panose="020B0604020202020204" pitchFamily="34" charset="0"/>
                <a:cs typeface="Arial" panose="020B0604020202020204" pitchFamily="34" charset="0"/>
              </a:rPr>
              <a:t> to the kingdom </a:t>
            </a:r>
          </a:p>
          <a:p>
            <a:pPr algn="ctr">
              <a:spcAft>
                <a:spcPts val="1200"/>
              </a:spcAft>
            </a:pPr>
            <a:r>
              <a:rPr lang="en-US" sz="4000" b="1" i="1" dirty="0">
                <a:latin typeface="Arial" panose="020B0604020202020204" pitchFamily="34" charset="0"/>
                <a:cs typeface="Arial" panose="020B0604020202020204" pitchFamily="34" charset="0"/>
              </a:rPr>
              <a:t>for such a time as this?” </a:t>
            </a:r>
          </a:p>
          <a:p>
            <a:pPr algn="ctr">
              <a:spcAft>
                <a:spcPts val="1200"/>
              </a:spcAft>
            </a:pPr>
            <a:r>
              <a:rPr lang="en-US" sz="4000" b="1" i="1" dirty="0">
                <a:latin typeface="Arial" panose="020B0604020202020204" pitchFamily="34" charset="0"/>
                <a:cs typeface="Arial" panose="020B0604020202020204" pitchFamily="34" charset="0"/>
              </a:rPr>
              <a:t>Esther: 4:14b</a:t>
            </a:r>
            <a:endParaRPr lang="en-US" sz="3400" b="1" i="1" dirty="0">
              <a:latin typeface="Arial" panose="020B0604020202020204" pitchFamily="34" charset="0"/>
              <a:cs typeface="Arial" panose="020B0604020202020204" pitchFamily="34" charset="0"/>
            </a:endParaRPr>
          </a:p>
          <a:p>
            <a:pPr>
              <a:spcAft>
                <a:spcPts val="1200"/>
              </a:spcAft>
            </a:pPr>
            <a:endParaRPr lang="en-US" sz="3400" b="1" i="1" dirty="0">
              <a:solidFill>
                <a:srgbClr val="C00000"/>
              </a:solidFill>
              <a:highlight>
                <a:srgbClr val="FFFF00"/>
              </a:highlight>
              <a:latin typeface="Arial" panose="020B0604020202020204" pitchFamily="34" charset="0"/>
              <a:cs typeface="Arial" panose="020B0604020202020204" pitchFamily="34" charset="0"/>
            </a:endParaRPr>
          </a:p>
        </p:txBody>
      </p:sp>
      <p:pic>
        <p:nvPicPr>
          <p:cNvPr id="7" name="Picture 6" descr="A person in a red dress&#10;&#10;Description automatically generated">
            <a:extLst>
              <a:ext uri="{FF2B5EF4-FFF2-40B4-BE49-F238E27FC236}">
                <a16:creationId xmlns:a16="http://schemas.microsoft.com/office/drawing/2014/main" id="{3C595E5D-6773-FD4C-129E-A278D8F8E231}"/>
              </a:ext>
            </a:extLst>
          </p:cNvPr>
          <p:cNvPicPr>
            <a:picLocks noChangeAspect="1"/>
          </p:cNvPicPr>
          <p:nvPr/>
        </p:nvPicPr>
        <p:blipFill>
          <a:blip r:embed="rId3" cstate="print">
            <a:extLst>
              <a:ext uri="{28A0092B-C50C-407E-A947-70E740481C1C}">
                <a14:useLocalDpi xmlns:a14="http://schemas.microsoft.com/office/drawing/2010/main" val="0"/>
              </a:ext>
            </a:extLst>
          </a:blip>
          <a:srcRect b="59100"/>
          <a:stretch/>
        </p:blipFill>
        <p:spPr>
          <a:xfrm>
            <a:off x="13106400" y="7104992"/>
            <a:ext cx="4772872" cy="2819401"/>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2367995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98CC99-A5AE-DEBD-FCB4-B742401C8E2E}"/>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8C18A1C2-3DC5-B0E8-E529-A2D210EC3EF6}"/>
              </a:ext>
            </a:extLst>
          </p:cNvPr>
          <p:cNvGrpSpPr/>
          <p:nvPr/>
        </p:nvGrpSpPr>
        <p:grpSpPr>
          <a:xfrm>
            <a:off x="0" y="0"/>
            <a:ext cx="4228235" cy="10287000"/>
            <a:chOff x="0" y="0"/>
            <a:chExt cx="3325314" cy="3831771"/>
          </a:xfrm>
        </p:grpSpPr>
        <p:sp>
          <p:nvSpPr>
            <p:cNvPr id="3" name="Freeform 3">
              <a:extLst>
                <a:ext uri="{FF2B5EF4-FFF2-40B4-BE49-F238E27FC236}">
                  <a16:creationId xmlns:a16="http://schemas.microsoft.com/office/drawing/2014/main" id="{D04E707E-7ED0-1D40-F449-4CD9B2097856}"/>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4A5647A7-0798-1117-7F23-7ABECEA11949}"/>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47CC38A9-077E-937A-BBE4-B2432B971B50}"/>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A153A139-3F29-40FC-712C-6A3EC1637F05}"/>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331D1D70-10F2-FCCC-AAFA-5A1248DEB88D}"/>
              </a:ext>
            </a:extLst>
          </p:cNvPr>
          <p:cNvSpPr txBox="1"/>
          <p:nvPr/>
        </p:nvSpPr>
        <p:spPr>
          <a:xfrm>
            <a:off x="518380" y="374392"/>
            <a:ext cx="16759538" cy="4679230"/>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FIVE – Courage In A Strange Land</a:t>
            </a:r>
            <a:endParaRPr lang="en-US" sz="3400" b="1" dirty="0">
              <a:latin typeface="Arial" panose="020B0604020202020204" pitchFamily="34" charset="0"/>
              <a:cs typeface="Arial" panose="020B0604020202020204" pitchFamily="34" charset="0"/>
            </a:endParaRPr>
          </a:p>
          <a:p>
            <a:pPr>
              <a:spcAft>
                <a:spcPts val="1200"/>
              </a:spcAft>
            </a:pPr>
            <a:r>
              <a:rPr lang="en-US" sz="3400" b="1" i="1" dirty="0">
                <a:solidFill>
                  <a:srgbClr val="C00000"/>
                </a:solidFill>
                <a:latin typeface="Arial" panose="020B0604020202020204" pitchFamily="34" charset="0"/>
                <a:cs typeface="Arial" panose="020B0604020202020204" pitchFamily="34" charset="0"/>
              </a:rPr>
              <a:t>A Stranger Way of Thinking – 1 Peter 4:1-2</a:t>
            </a:r>
          </a:p>
          <a:p>
            <a:pPr marL="457200" marR="0">
              <a:lnSpc>
                <a:spcPct val="115000"/>
              </a:lnSpc>
              <a:spcAft>
                <a:spcPts val="800"/>
              </a:spcAft>
            </a:pPr>
            <a:r>
              <a:rPr lang="en-US" sz="3400" i="1" kern="100" baseline="30000" dirty="0">
                <a:effectLst/>
                <a:latin typeface="Arial" panose="020B0604020202020204" pitchFamily="34" charset="0"/>
                <a:ea typeface="Aptos" panose="020B0004020202020204" pitchFamily="34" charset="0"/>
                <a:cs typeface="Arial" panose="020B0604020202020204" pitchFamily="34" charset="0"/>
              </a:rPr>
              <a:t>1</a:t>
            </a:r>
            <a:r>
              <a:rPr lang="en-US" sz="3400" i="1" kern="100" dirty="0">
                <a:effectLst/>
                <a:latin typeface="Arial" panose="020B0604020202020204" pitchFamily="34" charset="0"/>
                <a:ea typeface="Aptos" panose="020B0004020202020204" pitchFamily="34" charset="0"/>
                <a:cs typeface="Arial" panose="020B0604020202020204" pitchFamily="34" charset="0"/>
              </a:rPr>
              <a:t> </a:t>
            </a:r>
            <a:r>
              <a:rPr lang="en-US" sz="3400" b="1" i="1" kern="100" dirty="0">
                <a:effectLst/>
                <a:latin typeface="Arial" panose="020B0604020202020204" pitchFamily="34" charset="0"/>
                <a:ea typeface="Aptos" panose="020B0004020202020204" pitchFamily="34" charset="0"/>
                <a:cs typeface="Arial" panose="020B0604020202020204" pitchFamily="34" charset="0"/>
              </a:rPr>
              <a:t>Since therefore Christ suffered in the flesh</a:t>
            </a:r>
            <a:r>
              <a:rPr lang="en-US" sz="3400" kern="100" dirty="0">
                <a:effectLst/>
                <a:latin typeface="Arial" panose="020B0604020202020204" pitchFamily="34" charset="0"/>
                <a:ea typeface="Aptos" panose="020B0004020202020204" pitchFamily="34" charset="0"/>
                <a:cs typeface="Arial" panose="020B0604020202020204" pitchFamily="34" charset="0"/>
              </a:rPr>
              <a:t>, </a:t>
            </a:r>
            <a:r>
              <a:rPr lang="en-US" sz="3400" i="1" kern="100" dirty="0">
                <a:effectLst/>
                <a:latin typeface="Arial" panose="020B0604020202020204" pitchFamily="34" charset="0"/>
                <a:ea typeface="Aptos" panose="020B0004020202020204" pitchFamily="34" charset="0"/>
                <a:cs typeface="Arial" panose="020B0604020202020204" pitchFamily="34" charset="0"/>
              </a:rPr>
              <a:t>arm yourselves with the same way of thinking, for whoever has suffered in the flesh has ceased from sin, </a:t>
            </a:r>
            <a:r>
              <a:rPr lang="en-US" sz="3400" i="1" kern="100" baseline="30000" dirty="0">
                <a:effectLst/>
                <a:latin typeface="Arial" panose="020B0604020202020204" pitchFamily="34" charset="0"/>
                <a:ea typeface="Aptos" panose="020B0004020202020204" pitchFamily="34" charset="0"/>
                <a:cs typeface="Arial" panose="020B0604020202020204" pitchFamily="34" charset="0"/>
              </a:rPr>
              <a:t>2</a:t>
            </a:r>
            <a:r>
              <a:rPr lang="en-US" sz="3400" i="1" kern="100" dirty="0">
                <a:effectLst/>
                <a:latin typeface="Arial" panose="020B0604020202020204" pitchFamily="34" charset="0"/>
                <a:ea typeface="Aptos" panose="020B0004020202020204" pitchFamily="34" charset="0"/>
                <a:cs typeface="Arial" panose="020B0604020202020204" pitchFamily="34" charset="0"/>
              </a:rPr>
              <a:t> so as to live for the rest of the time in the flesh no longer for human passions but for the will of God.</a:t>
            </a:r>
            <a:endParaRPr lang="en-US" sz="3400" b="1" i="1" dirty="0">
              <a:solidFill>
                <a:srgbClr val="C00000"/>
              </a:solidFill>
              <a:latin typeface="Arial" panose="020B0604020202020204" pitchFamily="34" charset="0"/>
              <a:cs typeface="Arial" panose="020B0604020202020204" pitchFamily="34" charset="0"/>
            </a:endParaRPr>
          </a:p>
          <a:p>
            <a:pPr>
              <a:spcAft>
                <a:spcPts val="1200"/>
              </a:spcAft>
            </a:pPr>
            <a:endParaRPr lang="en-US" sz="3400" b="1" i="1" dirty="0">
              <a:solidFill>
                <a:srgbClr val="C00000"/>
              </a:solidFill>
              <a:highlight>
                <a:srgbClr val="FFFF00"/>
              </a:highlight>
              <a:latin typeface="Arial" panose="020B0604020202020204" pitchFamily="34" charset="0"/>
              <a:cs typeface="Arial" panose="020B0604020202020204" pitchFamily="34" charset="0"/>
            </a:endParaRPr>
          </a:p>
        </p:txBody>
      </p:sp>
      <p:pic>
        <p:nvPicPr>
          <p:cNvPr id="7" name="Picture 6" descr="A person in a red dress&#10;&#10;Description automatically generated">
            <a:extLst>
              <a:ext uri="{FF2B5EF4-FFF2-40B4-BE49-F238E27FC236}">
                <a16:creationId xmlns:a16="http://schemas.microsoft.com/office/drawing/2014/main" id="{7163C415-D655-C817-A4C3-6874DAED6FB1}"/>
              </a:ext>
            </a:extLst>
          </p:cNvPr>
          <p:cNvPicPr>
            <a:picLocks noChangeAspect="1"/>
          </p:cNvPicPr>
          <p:nvPr/>
        </p:nvPicPr>
        <p:blipFill>
          <a:blip r:embed="rId3" cstate="print">
            <a:extLst>
              <a:ext uri="{28A0092B-C50C-407E-A947-70E740481C1C}">
                <a14:useLocalDpi xmlns:a14="http://schemas.microsoft.com/office/drawing/2010/main" val="0"/>
              </a:ext>
            </a:extLst>
          </a:blip>
          <a:srcRect b="59100"/>
          <a:stretch/>
        </p:blipFill>
        <p:spPr>
          <a:xfrm>
            <a:off x="13106400" y="7104992"/>
            <a:ext cx="4772872" cy="2819401"/>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
        <p:nvSpPr>
          <p:cNvPr id="8" name="TextBox 7">
            <a:extLst>
              <a:ext uri="{FF2B5EF4-FFF2-40B4-BE49-F238E27FC236}">
                <a16:creationId xmlns:a16="http://schemas.microsoft.com/office/drawing/2014/main" id="{78CD97F6-909D-FE6B-20E1-F26D130B5A49}"/>
              </a:ext>
            </a:extLst>
          </p:cNvPr>
          <p:cNvSpPr txBox="1"/>
          <p:nvPr/>
        </p:nvSpPr>
        <p:spPr>
          <a:xfrm>
            <a:off x="1599335" y="4575438"/>
            <a:ext cx="11201400" cy="4801314"/>
          </a:xfrm>
          <a:prstGeom prst="rect">
            <a:avLst/>
          </a:prstGeom>
          <a:noFill/>
        </p:spPr>
        <p:txBody>
          <a:bodyPr wrap="square" rtlCol="0">
            <a:spAutoFit/>
          </a:bodyPr>
          <a:lstStyle/>
          <a:p>
            <a:r>
              <a:rPr lang="en-US" sz="3200" kern="100" dirty="0">
                <a:effectLst/>
                <a:latin typeface="Arial" panose="020B0604020202020204" pitchFamily="34" charset="0"/>
                <a:ea typeface="Aptos" panose="020B0004020202020204" pitchFamily="34" charset="0"/>
                <a:cs typeface="Arial" panose="020B0604020202020204" pitchFamily="34" charset="0"/>
              </a:rPr>
              <a:t>"It...means, has made a clear break with sin, has most definitely acted in a way which shows that obeying God, not avoiding hardship is the most important motivation for his or her action. ... </a:t>
            </a:r>
            <a:r>
              <a:rPr lang="en-US" sz="3200" kern="100" dirty="0">
                <a:latin typeface="Arial" panose="020B0604020202020204" pitchFamily="34" charset="0"/>
                <a:ea typeface="Aptos" panose="020B0004020202020204" pitchFamily="34" charset="0"/>
                <a:cs typeface="Arial" panose="020B0604020202020204" pitchFamily="34" charset="0"/>
              </a:rPr>
              <a:t>F</a:t>
            </a:r>
            <a:r>
              <a:rPr lang="en-US" sz="3200" kern="100" dirty="0">
                <a:effectLst/>
                <a:latin typeface="Arial" panose="020B0604020202020204" pitchFamily="34" charset="0"/>
                <a:ea typeface="Aptos" panose="020B0004020202020204" pitchFamily="34" charset="0"/>
                <a:cs typeface="Arial" panose="020B0604020202020204" pitchFamily="34" charset="0"/>
              </a:rPr>
              <a:t>ollowing through with the decision to obey God even when it will mean physical suffering has a morally strengthening effect on our lives </a:t>
            </a:r>
            <a:r>
              <a:rPr lang="en-US" sz="3200" b="1" kern="100" dirty="0">
                <a:effectLst/>
                <a:latin typeface="Arial" panose="020B0604020202020204" pitchFamily="34" charset="0"/>
                <a:ea typeface="Aptos" panose="020B0004020202020204" pitchFamily="34" charset="0"/>
                <a:cs typeface="Arial" panose="020B0604020202020204" pitchFamily="34" charset="0"/>
              </a:rPr>
              <a:t>it commits us more firmly than ever before to a pattern of action where obedience is even more important than our desire to avoid pain</a:t>
            </a:r>
            <a:r>
              <a:rPr lang="en-US" sz="3200" kern="100" dirty="0">
                <a:effectLst/>
                <a:latin typeface="Arial" panose="020B0604020202020204" pitchFamily="34" charset="0"/>
                <a:ea typeface="Aptos" panose="020B0004020202020204" pitchFamily="34" charset="0"/>
                <a:cs typeface="Arial" panose="020B0604020202020204" pitchFamily="34" charset="0"/>
              </a:rPr>
              <a:t>.“</a:t>
            </a:r>
          </a:p>
          <a:p>
            <a:r>
              <a:rPr lang="en-US" sz="3200" i="1" kern="100" dirty="0">
                <a:effectLst/>
                <a:latin typeface="Arial" panose="020B0604020202020204" pitchFamily="34" charset="0"/>
                <a:ea typeface="Aptos" panose="020B0004020202020204" pitchFamily="34" charset="0"/>
                <a:cs typeface="Arial" panose="020B0604020202020204" pitchFamily="34" charset="0"/>
              </a:rPr>
              <a:t> </a:t>
            </a:r>
            <a:r>
              <a:rPr lang="en-US" sz="2400" i="1" kern="100" dirty="0">
                <a:effectLst/>
                <a:latin typeface="Arial" panose="020B0604020202020204" pitchFamily="34" charset="0"/>
                <a:ea typeface="Aptos" panose="020B0004020202020204" pitchFamily="34" charset="0"/>
                <a:cs typeface="Arial" panose="020B0604020202020204" pitchFamily="34" charset="0"/>
              </a:rPr>
              <a:t>Wayne Grudem, Tyndale New Testament Commentaries Vol. 17, IVP, Logos</a:t>
            </a:r>
            <a:endParaRPr lang="en-US" sz="2400" kern="100" dirty="0">
              <a:effectLst/>
              <a:latin typeface="Arial" panose="020B0604020202020204" pitchFamily="34" charset="0"/>
              <a:ea typeface="Aptos" panose="020B00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656381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DDB8B3-DE21-E0EE-6978-10A705D66A10}"/>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1BC5056C-45D6-11E1-7775-CA29B0CFF25A}"/>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A6EED545-2648-F242-381E-BA077CC5AC84}"/>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dirty="0"/>
            </a:p>
          </p:txBody>
        </p:sp>
        <p:sp>
          <p:nvSpPr>
            <p:cNvPr id="4" name="TextBox 4">
              <a:extLst>
                <a:ext uri="{FF2B5EF4-FFF2-40B4-BE49-F238E27FC236}">
                  <a16:creationId xmlns:a16="http://schemas.microsoft.com/office/drawing/2014/main" id="{4A42CC49-7B39-3ADD-35D5-58DAB88D21DB}"/>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A1B9659C-EF41-7F97-4020-D0B65F82B809}"/>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3F2538F0-5083-E1EB-32A9-A76F047442CD}"/>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404CC2BD-121C-05A4-F2F7-B2E636CAD973}"/>
              </a:ext>
            </a:extLst>
          </p:cNvPr>
          <p:cNvSpPr txBox="1"/>
          <p:nvPr/>
        </p:nvSpPr>
        <p:spPr>
          <a:xfrm>
            <a:off x="518380" y="374392"/>
            <a:ext cx="15392399" cy="9240478"/>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FIVE – Courage In A Strange Land</a:t>
            </a:r>
            <a:endParaRPr lang="en-US" sz="3400" b="1" dirty="0">
              <a:latin typeface="Arial" panose="020B0604020202020204" pitchFamily="34" charset="0"/>
              <a:cs typeface="Arial" panose="020B0604020202020204" pitchFamily="34" charset="0"/>
            </a:endParaRPr>
          </a:p>
          <a:p>
            <a:pPr>
              <a:spcAft>
                <a:spcPts val="1200"/>
              </a:spcAft>
            </a:pPr>
            <a:r>
              <a:rPr lang="en-US" sz="3400" b="1" i="1" dirty="0">
                <a:solidFill>
                  <a:srgbClr val="C00000"/>
                </a:solidFill>
                <a:latin typeface="Arial" panose="020B0604020202020204" pitchFamily="34" charset="0"/>
                <a:cs typeface="Arial" panose="020B0604020202020204" pitchFamily="34" charset="0"/>
              </a:rPr>
              <a:t>A Stranger Way of Thinking – 1 Peter 4:3-6</a:t>
            </a:r>
          </a:p>
          <a:p>
            <a:pPr marL="457200" marR="0">
              <a:lnSpc>
                <a:spcPct val="115000"/>
              </a:lnSpc>
              <a:spcAft>
                <a:spcPts val="800"/>
              </a:spcAft>
            </a:pPr>
            <a:r>
              <a:rPr lang="en-US" sz="3400" i="1" kern="100" baseline="30000" dirty="0">
                <a:effectLst/>
                <a:latin typeface="Arial" panose="020B0604020202020204" pitchFamily="34" charset="0"/>
                <a:ea typeface="Aptos" panose="020B0004020202020204" pitchFamily="34" charset="0"/>
                <a:cs typeface="Arial" panose="020B0604020202020204" pitchFamily="34" charset="0"/>
              </a:rPr>
              <a:t>3</a:t>
            </a:r>
            <a:r>
              <a:rPr lang="en-US" sz="3400" i="1" kern="100" dirty="0">
                <a:effectLst/>
                <a:latin typeface="Arial" panose="020B0604020202020204" pitchFamily="34" charset="0"/>
                <a:ea typeface="Aptos" panose="020B0004020202020204" pitchFamily="34" charset="0"/>
                <a:cs typeface="Arial" panose="020B0604020202020204" pitchFamily="34" charset="0"/>
              </a:rPr>
              <a:t> </a:t>
            </a:r>
            <a:r>
              <a:rPr lang="en-US" sz="3400" b="1" i="1" kern="100" dirty="0">
                <a:effectLst/>
                <a:latin typeface="Arial" panose="020B0604020202020204" pitchFamily="34" charset="0"/>
                <a:ea typeface="Aptos" panose="020B0004020202020204" pitchFamily="34" charset="0"/>
                <a:cs typeface="Arial" panose="020B0604020202020204" pitchFamily="34" charset="0"/>
              </a:rPr>
              <a:t>For the time that is past suffices </a:t>
            </a:r>
            <a:r>
              <a:rPr lang="en-US" sz="3400" i="1" kern="100" dirty="0">
                <a:effectLst/>
                <a:latin typeface="Arial" panose="020B0604020202020204" pitchFamily="34" charset="0"/>
                <a:ea typeface="Aptos" panose="020B0004020202020204" pitchFamily="34" charset="0"/>
                <a:cs typeface="Arial" panose="020B0604020202020204" pitchFamily="34" charset="0"/>
              </a:rPr>
              <a:t>for doing what the Gentiles want to do, living in sensuality, passions, drunkenness, orgies, drinking parties, and lawless idolatry. </a:t>
            </a:r>
            <a:r>
              <a:rPr lang="en-US" sz="3400" i="1" kern="100" baseline="30000" dirty="0">
                <a:effectLst/>
                <a:latin typeface="Arial" panose="020B0604020202020204" pitchFamily="34" charset="0"/>
                <a:ea typeface="Aptos" panose="020B0004020202020204" pitchFamily="34" charset="0"/>
                <a:cs typeface="Arial" panose="020B0604020202020204" pitchFamily="34" charset="0"/>
              </a:rPr>
              <a:t>4</a:t>
            </a:r>
            <a:r>
              <a:rPr lang="en-US" sz="3400" i="1" kern="100" dirty="0">
                <a:effectLst/>
                <a:latin typeface="Arial" panose="020B0604020202020204" pitchFamily="34" charset="0"/>
                <a:ea typeface="Aptos" panose="020B0004020202020204" pitchFamily="34" charset="0"/>
                <a:cs typeface="Arial" panose="020B0604020202020204" pitchFamily="34" charset="0"/>
              </a:rPr>
              <a:t> With respect to this they are surprised when you do not join them in the same flood of debauchery, and they malign you; </a:t>
            </a:r>
            <a:r>
              <a:rPr lang="en-US" sz="3400" i="1" kern="100" baseline="30000" dirty="0">
                <a:effectLst/>
                <a:latin typeface="Arial" panose="020B0604020202020204" pitchFamily="34" charset="0"/>
                <a:ea typeface="Aptos" panose="020B0004020202020204" pitchFamily="34" charset="0"/>
                <a:cs typeface="Arial" panose="020B0604020202020204" pitchFamily="34" charset="0"/>
              </a:rPr>
              <a:t>5</a:t>
            </a:r>
            <a:r>
              <a:rPr lang="en-US" sz="3400" i="1" kern="100" dirty="0">
                <a:effectLst/>
                <a:latin typeface="Arial" panose="020B0604020202020204" pitchFamily="34" charset="0"/>
                <a:ea typeface="Aptos" panose="020B0004020202020204" pitchFamily="34" charset="0"/>
                <a:cs typeface="Arial" panose="020B0604020202020204" pitchFamily="34" charset="0"/>
              </a:rPr>
              <a:t> but they will give account to him who is ready to judge the living and the dead. </a:t>
            </a:r>
            <a:r>
              <a:rPr lang="en-US" sz="3400" i="1" kern="100" baseline="30000" dirty="0">
                <a:effectLst/>
                <a:latin typeface="Arial" panose="020B0604020202020204" pitchFamily="34" charset="0"/>
                <a:ea typeface="Aptos" panose="020B0004020202020204" pitchFamily="34" charset="0"/>
                <a:cs typeface="Arial" panose="020B0604020202020204" pitchFamily="34" charset="0"/>
              </a:rPr>
              <a:t>6</a:t>
            </a:r>
            <a:r>
              <a:rPr lang="en-US" sz="3400" i="1" kern="100" dirty="0">
                <a:effectLst/>
                <a:latin typeface="Arial" panose="020B0604020202020204" pitchFamily="34" charset="0"/>
                <a:ea typeface="Aptos" panose="020B0004020202020204" pitchFamily="34" charset="0"/>
                <a:cs typeface="Arial" panose="020B0604020202020204" pitchFamily="34" charset="0"/>
              </a:rPr>
              <a:t> For this is why the gospel was preached even to those who are dead, that though judged in the flesh the way people are, they might live in the spirit the way God does.</a:t>
            </a:r>
            <a:endParaRPr lang="en-US" sz="3400" b="1" i="1" dirty="0">
              <a:solidFill>
                <a:srgbClr val="C00000"/>
              </a:solidFill>
              <a:highlight>
                <a:srgbClr val="FFFF00"/>
              </a:highlight>
              <a:latin typeface="Arial" panose="020B0604020202020204" pitchFamily="34" charset="0"/>
              <a:cs typeface="Arial" panose="020B0604020202020204" pitchFamily="34" charset="0"/>
            </a:endParaRPr>
          </a:p>
          <a:p>
            <a:pPr algn="ctr">
              <a:spcAft>
                <a:spcPts val="1200"/>
              </a:spcAft>
            </a:pPr>
            <a:r>
              <a:rPr lang="en-US" sz="36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ENOUGH ALREADY! </a:t>
            </a:r>
          </a:p>
          <a:p>
            <a:pPr algn="ctr">
              <a:spcAft>
                <a:spcPts val="1200"/>
              </a:spcAft>
            </a:pPr>
            <a:r>
              <a:rPr lang="en-US" sz="36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The season of sin is over, </a:t>
            </a:r>
          </a:p>
          <a:p>
            <a:pPr algn="ctr">
              <a:spcAft>
                <a:spcPts val="1200"/>
              </a:spcAft>
            </a:pPr>
            <a:r>
              <a:rPr lang="en-US" sz="3600" b="1" i="1" kern="100" dirty="0">
                <a:solidFill>
                  <a:srgbClr val="C00000"/>
                </a:solidFill>
                <a:latin typeface="Arial" panose="020B0604020202020204" pitchFamily="34" charset="0"/>
                <a:ea typeface="Aptos" panose="020B0004020202020204" pitchFamily="34" charset="0"/>
                <a:cs typeface="Arial" panose="020B0604020202020204" pitchFamily="34" charset="0"/>
              </a:rPr>
              <a:t>It’s </a:t>
            </a:r>
            <a:r>
              <a:rPr lang="en-US" sz="36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done with, </a:t>
            </a:r>
          </a:p>
          <a:p>
            <a:pPr algn="ctr">
              <a:spcAft>
                <a:spcPts val="1200"/>
              </a:spcAft>
            </a:pPr>
            <a:r>
              <a:rPr lang="en-US" sz="3600" b="1" i="1" kern="100" dirty="0">
                <a:solidFill>
                  <a:srgbClr val="C00000"/>
                </a:solidFill>
                <a:latin typeface="Arial" panose="020B0604020202020204" pitchFamily="34" charset="0"/>
                <a:ea typeface="Aptos" panose="020B0004020202020204" pitchFamily="34" charset="0"/>
                <a:cs typeface="Arial" panose="020B0604020202020204" pitchFamily="34" charset="0"/>
              </a:rPr>
              <a:t>N</a:t>
            </a:r>
            <a:r>
              <a:rPr lang="en-US" sz="36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o more!</a:t>
            </a:r>
            <a:endParaRPr lang="en-US" sz="3400" b="1" i="1" dirty="0">
              <a:solidFill>
                <a:srgbClr val="C00000"/>
              </a:solidFill>
              <a:highlight>
                <a:srgbClr val="FFFF00"/>
              </a:highlight>
              <a:latin typeface="Arial" panose="020B0604020202020204" pitchFamily="34" charset="0"/>
              <a:cs typeface="Arial" panose="020B0604020202020204" pitchFamily="34" charset="0"/>
            </a:endParaRPr>
          </a:p>
        </p:txBody>
      </p:sp>
      <p:pic>
        <p:nvPicPr>
          <p:cNvPr id="7" name="Picture 6" descr="A person in a red dress&#10;&#10;Description automatically generated">
            <a:extLst>
              <a:ext uri="{FF2B5EF4-FFF2-40B4-BE49-F238E27FC236}">
                <a16:creationId xmlns:a16="http://schemas.microsoft.com/office/drawing/2014/main" id="{5624945D-2F50-644B-4849-D595BEE6EA59}"/>
              </a:ext>
            </a:extLst>
          </p:cNvPr>
          <p:cNvPicPr>
            <a:picLocks noChangeAspect="1"/>
          </p:cNvPicPr>
          <p:nvPr/>
        </p:nvPicPr>
        <p:blipFill>
          <a:blip r:embed="rId3" cstate="print">
            <a:extLst>
              <a:ext uri="{28A0092B-C50C-407E-A947-70E740481C1C}">
                <a14:useLocalDpi xmlns:a14="http://schemas.microsoft.com/office/drawing/2010/main" val="0"/>
              </a:ext>
            </a:extLst>
          </a:blip>
          <a:srcRect b="59100"/>
          <a:stretch/>
        </p:blipFill>
        <p:spPr>
          <a:xfrm>
            <a:off x="13106400" y="7104992"/>
            <a:ext cx="4772872" cy="2819401"/>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3642121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D80307-1B6B-858C-CFDF-86E3D8B58ADF}"/>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0C46C7EA-B409-F0BB-93B5-837C91349FC9}"/>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479A425F-3E16-5987-52AC-7ED79F0EDDC2}"/>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F921C32C-468C-A9E4-9BB6-3D5CC1BED0D9}"/>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59BF4D6B-8189-D66E-0123-277EB740B152}"/>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91BCC89F-39DC-6601-3AC3-6FCC06E37F5F}"/>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AD3B0C3E-E1AD-5A16-2640-18D9582295EE}"/>
              </a:ext>
            </a:extLst>
          </p:cNvPr>
          <p:cNvSpPr txBox="1"/>
          <p:nvPr/>
        </p:nvSpPr>
        <p:spPr>
          <a:xfrm>
            <a:off x="518380" y="374392"/>
            <a:ext cx="15392399" cy="8409482"/>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FIVE – Courage In A Strange Land</a:t>
            </a:r>
            <a:endParaRPr lang="en-US" sz="3400" b="1" dirty="0">
              <a:latin typeface="Arial" panose="020B0604020202020204" pitchFamily="34" charset="0"/>
              <a:cs typeface="Arial" panose="020B0604020202020204" pitchFamily="34" charset="0"/>
            </a:endParaRPr>
          </a:p>
          <a:p>
            <a:pPr>
              <a:spcAft>
                <a:spcPts val="1200"/>
              </a:spcAft>
            </a:pPr>
            <a:r>
              <a:rPr lang="en-US" sz="3400" b="1" i="1" dirty="0">
                <a:solidFill>
                  <a:srgbClr val="C00000"/>
                </a:solidFill>
                <a:latin typeface="Arial" panose="020B0604020202020204" pitchFamily="34" charset="0"/>
                <a:cs typeface="Arial" panose="020B0604020202020204" pitchFamily="34" charset="0"/>
              </a:rPr>
              <a:t>A Change of Focus – 1 Peter 4:7-9</a:t>
            </a:r>
          </a:p>
          <a:p>
            <a:pPr marL="457200" marR="0">
              <a:lnSpc>
                <a:spcPct val="115000"/>
              </a:lnSpc>
              <a:spcAft>
                <a:spcPts val="800"/>
              </a:spcAft>
            </a:pPr>
            <a:r>
              <a:rPr lang="en-US" sz="3400" i="1" kern="100" baseline="30000" dirty="0">
                <a:effectLst/>
                <a:latin typeface="Arial" panose="020B0604020202020204" pitchFamily="34" charset="0"/>
                <a:ea typeface="Aptos" panose="020B0004020202020204" pitchFamily="34" charset="0"/>
                <a:cs typeface="Arial" panose="020B0604020202020204" pitchFamily="34" charset="0"/>
              </a:rPr>
              <a:t>7</a:t>
            </a:r>
            <a:r>
              <a:rPr lang="en-US" sz="3400" i="1" kern="100" dirty="0">
                <a:effectLst/>
                <a:latin typeface="Arial" panose="020B0604020202020204" pitchFamily="34" charset="0"/>
                <a:ea typeface="Aptos" panose="020B0004020202020204" pitchFamily="34" charset="0"/>
                <a:cs typeface="Arial" panose="020B0604020202020204" pitchFamily="34" charset="0"/>
              </a:rPr>
              <a:t> The end of all things is at hand; </a:t>
            </a:r>
            <a:r>
              <a:rPr lang="en-US" sz="3400" b="1" i="1" kern="100" dirty="0">
                <a:effectLst/>
                <a:latin typeface="Arial" panose="020B0604020202020204" pitchFamily="34" charset="0"/>
                <a:ea typeface="Aptos" panose="020B0004020202020204" pitchFamily="34" charset="0"/>
                <a:cs typeface="Arial" panose="020B0604020202020204" pitchFamily="34" charset="0"/>
              </a:rPr>
              <a:t>therefore</a:t>
            </a:r>
            <a:r>
              <a:rPr lang="en-US" sz="3400" i="1" kern="100" dirty="0">
                <a:effectLst/>
                <a:latin typeface="Arial" panose="020B0604020202020204" pitchFamily="34" charset="0"/>
                <a:ea typeface="Aptos" panose="020B0004020202020204" pitchFamily="34" charset="0"/>
                <a:cs typeface="Arial" panose="020B0604020202020204" pitchFamily="34" charset="0"/>
              </a:rPr>
              <a:t> be self-controlled and sober-minded for the sake of your prayers. </a:t>
            </a:r>
          </a:p>
          <a:p>
            <a:pPr marL="457200" marR="0">
              <a:lnSpc>
                <a:spcPct val="115000"/>
              </a:lnSpc>
              <a:spcAft>
                <a:spcPts val="800"/>
              </a:spcAft>
            </a:pPr>
            <a:r>
              <a:rPr lang="en-US" sz="3400" i="1" kern="100" dirty="0">
                <a:effectLst/>
                <a:latin typeface="Arial" panose="020B0604020202020204" pitchFamily="34" charset="0"/>
                <a:ea typeface="Aptos" panose="020B0004020202020204" pitchFamily="34" charset="0"/>
                <a:cs typeface="Arial" panose="020B0604020202020204" pitchFamily="34" charset="0"/>
              </a:rPr>
              <a:t> </a:t>
            </a:r>
            <a:r>
              <a:rPr lang="en-US" sz="3400" i="1" kern="100" baseline="30000" dirty="0">
                <a:effectLst/>
                <a:latin typeface="Arial" panose="020B0604020202020204" pitchFamily="34" charset="0"/>
                <a:ea typeface="Aptos" panose="020B0004020202020204" pitchFamily="34" charset="0"/>
                <a:cs typeface="Arial" panose="020B0604020202020204" pitchFamily="34" charset="0"/>
              </a:rPr>
              <a:t>8</a:t>
            </a:r>
            <a:r>
              <a:rPr lang="en-US" sz="3400" i="1" kern="100" dirty="0">
                <a:effectLst/>
                <a:latin typeface="Arial" panose="020B0604020202020204" pitchFamily="34" charset="0"/>
                <a:ea typeface="Aptos" panose="020B0004020202020204" pitchFamily="34" charset="0"/>
                <a:cs typeface="Arial" panose="020B0604020202020204" pitchFamily="34" charset="0"/>
              </a:rPr>
              <a:t> Above all, keep loving one another earnestly, since </a:t>
            </a:r>
            <a:r>
              <a:rPr lang="en-US" sz="3400" b="1" i="1" kern="100" dirty="0">
                <a:effectLst/>
                <a:latin typeface="Arial" panose="020B0604020202020204" pitchFamily="34" charset="0"/>
                <a:ea typeface="Aptos" panose="020B0004020202020204" pitchFamily="34" charset="0"/>
                <a:cs typeface="Arial" panose="020B0604020202020204" pitchFamily="34" charset="0"/>
              </a:rPr>
              <a:t>love covers a multitude of sins.</a:t>
            </a:r>
            <a:r>
              <a:rPr lang="en-US" sz="3400" i="1" kern="100" dirty="0">
                <a:effectLst/>
                <a:latin typeface="Arial" panose="020B0604020202020204" pitchFamily="34" charset="0"/>
                <a:ea typeface="Aptos" panose="020B0004020202020204" pitchFamily="34" charset="0"/>
                <a:cs typeface="Arial" panose="020B0604020202020204" pitchFamily="34" charset="0"/>
              </a:rPr>
              <a:t> </a:t>
            </a:r>
            <a:r>
              <a:rPr lang="en-US" sz="3400" i="1" kern="100" baseline="30000" dirty="0">
                <a:effectLst/>
                <a:latin typeface="Arial" panose="020B0604020202020204" pitchFamily="34" charset="0"/>
                <a:ea typeface="Aptos" panose="020B0004020202020204" pitchFamily="34" charset="0"/>
                <a:cs typeface="Arial" panose="020B0604020202020204" pitchFamily="34" charset="0"/>
              </a:rPr>
              <a:t>9</a:t>
            </a:r>
            <a:r>
              <a:rPr lang="en-US" sz="3400" i="1" kern="100" dirty="0">
                <a:effectLst/>
                <a:latin typeface="Arial" panose="020B0604020202020204" pitchFamily="34" charset="0"/>
                <a:ea typeface="Aptos" panose="020B0004020202020204" pitchFamily="34" charset="0"/>
                <a:cs typeface="Arial" panose="020B0604020202020204" pitchFamily="34" charset="0"/>
              </a:rPr>
              <a:t> Show hospitality to one another without grumbling.</a:t>
            </a:r>
          </a:p>
          <a:p>
            <a:pPr marL="457200" marR="0">
              <a:lnSpc>
                <a:spcPct val="115000"/>
              </a:lnSpc>
              <a:spcAft>
                <a:spcPts val="800"/>
              </a:spcAft>
            </a:pPr>
            <a:endParaRPr lang="en-US" sz="3600" i="1" kern="100" dirty="0">
              <a:latin typeface="Times New Roman" panose="02020603050405020304" pitchFamily="18" charset="0"/>
              <a:ea typeface="Aptos" panose="020B0004020202020204" pitchFamily="34" charset="0"/>
              <a:cs typeface="Times New Roman" panose="02020603050405020304" pitchFamily="18" charset="0"/>
            </a:endParaRPr>
          </a:p>
          <a:p>
            <a:pPr marL="457200" marR="0">
              <a:lnSpc>
                <a:spcPct val="115000"/>
              </a:lnSpc>
              <a:spcAft>
                <a:spcPts val="800"/>
              </a:spcAft>
            </a:pPr>
            <a:r>
              <a:rPr lang="en-US" sz="3400" kern="100" dirty="0">
                <a:latin typeface="Arial" panose="020B0604020202020204" pitchFamily="34" charset="0"/>
                <a:ea typeface="Aptos" panose="020B0004020202020204" pitchFamily="34" charset="0"/>
                <a:cs typeface="Arial" panose="020B0604020202020204" pitchFamily="34" charset="0"/>
              </a:rPr>
              <a:t>          The Apostle Paul’s “Wake Up Call” in Romans 13:11-14</a:t>
            </a:r>
          </a:p>
          <a:p>
            <a:pPr marL="457200" marR="0" algn="ctr">
              <a:lnSpc>
                <a:spcPct val="115000"/>
              </a:lnSpc>
              <a:spcAft>
                <a:spcPts val="800"/>
              </a:spcAft>
            </a:pPr>
            <a:r>
              <a:rPr lang="en-US" sz="3400" kern="100" dirty="0">
                <a:latin typeface="Arial" panose="020B0604020202020204" pitchFamily="34" charset="0"/>
                <a:ea typeface="Aptos" panose="020B0004020202020204" pitchFamily="34" charset="0"/>
                <a:cs typeface="Arial" panose="020B0604020202020204" pitchFamily="34" charset="0"/>
              </a:rPr>
              <a:t>It’s later than you think!</a:t>
            </a:r>
          </a:p>
          <a:p>
            <a:pPr marL="457200" marR="0">
              <a:lnSpc>
                <a:spcPct val="115000"/>
              </a:lnSpc>
              <a:spcAft>
                <a:spcPts val="800"/>
              </a:spcAft>
            </a:pPr>
            <a:endParaRPr lang="en-US" sz="36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marR="0">
              <a:lnSpc>
                <a:spcPct val="115000"/>
              </a:lnSpc>
              <a:spcAft>
                <a:spcPts val="800"/>
              </a:spcAft>
            </a:pPr>
            <a:r>
              <a:rPr lang="en-US" sz="3600" i="1" kern="100" dirty="0">
                <a:effectLst/>
                <a:latin typeface="Times New Roman" panose="02020603050405020304" pitchFamily="18" charset="0"/>
                <a:ea typeface="Aptos" panose="020B0004020202020204" pitchFamily="34" charset="0"/>
                <a:cs typeface="Times New Roman" panose="02020603050405020304" pitchFamily="18" charset="0"/>
              </a:rPr>
              <a:t>     </a:t>
            </a:r>
            <a:endParaRPr lang="en-US" sz="3600" i="1" kern="100" dirty="0">
              <a:effectLst/>
              <a:latin typeface="Aptos" panose="020B0004020202020204" pitchFamily="34" charset="0"/>
              <a:ea typeface="Aptos" panose="020B0004020202020204" pitchFamily="34" charset="0"/>
              <a:cs typeface="Times New Roman" panose="02020603050405020304" pitchFamily="18" charset="0"/>
            </a:endParaRPr>
          </a:p>
          <a:p>
            <a:pPr>
              <a:spcAft>
                <a:spcPts val="1200"/>
              </a:spcAft>
            </a:pPr>
            <a:endParaRPr lang="en-US" sz="3400" b="1" i="1" dirty="0">
              <a:solidFill>
                <a:srgbClr val="C00000"/>
              </a:solidFill>
              <a:highlight>
                <a:srgbClr val="FFFF00"/>
              </a:highlight>
              <a:latin typeface="Arial" panose="020B0604020202020204" pitchFamily="34" charset="0"/>
              <a:cs typeface="Arial" panose="020B0604020202020204" pitchFamily="34" charset="0"/>
            </a:endParaRPr>
          </a:p>
        </p:txBody>
      </p:sp>
      <p:pic>
        <p:nvPicPr>
          <p:cNvPr id="7" name="Picture 6" descr="A person in a red dress&#10;&#10;Description automatically generated">
            <a:extLst>
              <a:ext uri="{FF2B5EF4-FFF2-40B4-BE49-F238E27FC236}">
                <a16:creationId xmlns:a16="http://schemas.microsoft.com/office/drawing/2014/main" id="{2440AC0E-D57A-FF26-AE7B-2A921409EA69}"/>
              </a:ext>
            </a:extLst>
          </p:cNvPr>
          <p:cNvPicPr>
            <a:picLocks noChangeAspect="1"/>
          </p:cNvPicPr>
          <p:nvPr/>
        </p:nvPicPr>
        <p:blipFill>
          <a:blip r:embed="rId3" cstate="print">
            <a:extLst>
              <a:ext uri="{28A0092B-C50C-407E-A947-70E740481C1C}">
                <a14:useLocalDpi xmlns:a14="http://schemas.microsoft.com/office/drawing/2010/main" val="0"/>
              </a:ext>
            </a:extLst>
          </a:blip>
          <a:srcRect b="59100"/>
          <a:stretch/>
        </p:blipFill>
        <p:spPr>
          <a:xfrm>
            <a:off x="13106400" y="7104992"/>
            <a:ext cx="4772872" cy="2819401"/>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1683517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446371-BD9E-41A7-E38C-50819AC64B44}"/>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8D24D29C-FE70-67CB-AC5B-A9873DD7A82B}"/>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6D503984-C246-AAC0-434F-880F131B4485}"/>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F8B66D4F-7159-6644-B774-B9FB7416B49D}"/>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CFE7D41A-7A0E-64FF-0667-C74B9A54147D}"/>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F0E0FF32-5CE0-4C31-CB71-1750AB699265}"/>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F2345299-42CB-C87C-D083-2DF0E41BA3EC}"/>
              </a:ext>
            </a:extLst>
          </p:cNvPr>
          <p:cNvSpPr txBox="1"/>
          <p:nvPr/>
        </p:nvSpPr>
        <p:spPr>
          <a:xfrm>
            <a:off x="518380" y="374392"/>
            <a:ext cx="15392399" cy="8098114"/>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FIVE – Courage In A Strange Land</a:t>
            </a:r>
            <a:endParaRPr lang="en-US" sz="3400" b="1" dirty="0">
              <a:latin typeface="Arial" panose="020B0604020202020204" pitchFamily="34" charset="0"/>
              <a:cs typeface="Arial" panose="020B0604020202020204" pitchFamily="34" charset="0"/>
            </a:endParaRPr>
          </a:p>
          <a:p>
            <a:pPr>
              <a:spcAft>
                <a:spcPts val="1200"/>
              </a:spcAft>
            </a:pPr>
            <a:r>
              <a:rPr lang="en-US" sz="3400" b="1" i="1" dirty="0">
                <a:solidFill>
                  <a:srgbClr val="C00000"/>
                </a:solidFill>
                <a:latin typeface="Arial" panose="020B0604020202020204" pitchFamily="34" charset="0"/>
                <a:cs typeface="Arial" panose="020B0604020202020204" pitchFamily="34" charset="0"/>
              </a:rPr>
              <a:t>A Change of Focus – 1 Peter 4:10-11</a:t>
            </a:r>
          </a:p>
          <a:p>
            <a:pPr marL="457200" marR="0">
              <a:lnSpc>
                <a:spcPct val="115000"/>
              </a:lnSpc>
              <a:spcAft>
                <a:spcPts val="800"/>
              </a:spcAft>
            </a:pPr>
            <a:r>
              <a:rPr lang="en-US" sz="3400" i="1" kern="100" baseline="30000" dirty="0">
                <a:effectLst/>
                <a:latin typeface="Arial" panose="020B0604020202020204" pitchFamily="34" charset="0"/>
                <a:ea typeface="Aptos" panose="020B0004020202020204" pitchFamily="34" charset="0"/>
                <a:cs typeface="Arial" panose="020B0604020202020204" pitchFamily="34" charset="0"/>
              </a:rPr>
              <a:t>10</a:t>
            </a:r>
            <a:r>
              <a:rPr lang="en-US" sz="3400" i="1" kern="100" dirty="0">
                <a:effectLst/>
                <a:latin typeface="Arial" panose="020B0604020202020204" pitchFamily="34" charset="0"/>
                <a:ea typeface="Aptos" panose="020B0004020202020204" pitchFamily="34" charset="0"/>
                <a:cs typeface="Arial" panose="020B0604020202020204" pitchFamily="34" charset="0"/>
              </a:rPr>
              <a:t> As each has received a gift, use it to serve one another, as good stewards of God's varied grace: </a:t>
            </a:r>
            <a:r>
              <a:rPr lang="en-US" sz="3400" i="1" kern="100" baseline="30000" dirty="0">
                <a:effectLst/>
                <a:latin typeface="Arial" panose="020B0604020202020204" pitchFamily="34" charset="0"/>
                <a:ea typeface="Aptos" panose="020B0004020202020204" pitchFamily="34" charset="0"/>
                <a:cs typeface="Arial" panose="020B0604020202020204" pitchFamily="34" charset="0"/>
              </a:rPr>
              <a:t>11</a:t>
            </a:r>
            <a:r>
              <a:rPr lang="en-US" sz="3400" i="1" kern="100" dirty="0">
                <a:effectLst/>
                <a:latin typeface="Arial" panose="020B0604020202020204" pitchFamily="34" charset="0"/>
                <a:ea typeface="Aptos" panose="020B0004020202020204" pitchFamily="34" charset="0"/>
                <a:cs typeface="Arial" panose="020B0604020202020204" pitchFamily="34" charset="0"/>
              </a:rPr>
              <a:t> whoever speaks, as one who speaks oracles of God; whoever serves, as one who serves by the strength that God supplies--</a:t>
            </a:r>
            <a:r>
              <a:rPr lang="en-US" sz="3400" b="1" i="1" kern="100" dirty="0">
                <a:effectLst/>
                <a:latin typeface="Arial" panose="020B0604020202020204" pitchFamily="34" charset="0"/>
                <a:ea typeface="Aptos" panose="020B0004020202020204" pitchFamily="34" charset="0"/>
                <a:cs typeface="Arial" panose="020B0604020202020204" pitchFamily="34" charset="0"/>
              </a:rPr>
              <a:t>in order that in everything God may be glorified through Jesus Christ. To him belong glory and dominion forever and ever. Amen.</a:t>
            </a:r>
          </a:p>
          <a:p>
            <a:pPr marL="457200" marR="0">
              <a:lnSpc>
                <a:spcPct val="115000"/>
              </a:lnSpc>
              <a:spcAft>
                <a:spcPts val="800"/>
              </a:spcAft>
            </a:pPr>
            <a:endParaRPr lang="en-US" sz="3400" b="1" i="1" kern="100" dirty="0">
              <a:effectLst/>
              <a:latin typeface="Arial" panose="020B0604020202020204" pitchFamily="34" charset="0"/>
              <a:ea typeface="Aptos" panose="020B0004020202020204" pitchFamily="34" charset="0"/>
              <a:cs typeface="Arial" panose="020B0604020202020204" pitchFamily="34" charset="0"/>
            </a:endParaRPr>
          </a:p>
          <a:p>
            <a:pPr marL="1371600" lvl="2">
              <a:lnSpc>
                <a:spcPct val="115000"/>
              </a:lnSpc>
              <a:spcAft>
                <a:spcPts val="800"/>
              </a:spcAft>
            </a:pPr>
            <a:r>
              <a:rPr lang="en-US" sz="3400" b="1" i="1" kern="100" dirty="0">
                <a:latin typeface="Arial" panose="020B0604020202020204" pitchFamily="34" charset="0"/>
                <a:ea typeface="Aptos" panose="020B0004020202020204" pitchFamily="34" charset="0"/>
                <a:cs typeface="Arial" panose="020B0604020202020204" pitchFamily="34" charset="0"/>
              </a:rPr>
              <a:t>1 Corinthians 10:31 – Do all to the glory of God</a:t>
            </a:r>
          </a:p>
          <a:p>
            <a:pPr marL="1371600" lvl="2">
              <a:lnSpc>
                <a:spcPct val="115000"/>
              </a:lnSpc>
              <a:spcAft>
                <a:spcPts val="800"/>
              </a:spcAft>
            </a:pPr>
            <a:r>
              <a:rPr lang="en-US" sz="3400" b="1" i="1" kern="100" dirty="0">
                <a:effectLst/>
                <a:latin typeface="Arial" panose="020B0604020202020204" pitchFamily="34" charset="0"/>
                <a:ea typeface="Aptos" panose="020B0004020202020204" pitchFamily="34" charset="0"/>
                <a:cs typeface="Arial" panose="020B0604020202020204" pitchFamily="34" charset="0"/>
              </a:rPr>
              <a:t>Colossians 3:17 – Give thanks to God the Father</a:t>
            </a:r>
          </a:p>
          <a:p>
            <a:pPr marL="1371600" lvl="2">
              <a:lnSpc>
                <a:spcPct val="115000"/>
              </a:lnSpc>
              <a:spcAft>
                <a:spcPts val="800"/>
              </a:spcAft>
            </a:pPr>
            <a:r>
              <a:rPr lang="en-US" sz="3400" b="1" i="1" kern="100" dirty="0">
                <a:effectLst/>
                <a:latin typeface="Arial" panose="020B0604020202020204" pitchFamily="34" charset="0"/>
                <a:ea typeface="Aptos" panose="020B0004020202020204" pitchFamily="34" charset="0"/>
                <a:cs typeface="Arial" panose="020B0604020202020204" pitchFamily="34" charset="0"/>
              </a:rPr>
              <a:t>Colossians 3:23 – Work heartily for the LORD</a:t>
            </a:r>
          </a:p>
          <a:p>
            <a:pPr>
              <a:spcAft>
                <a:spcPts val="1200"/>
              </a:spcAft>
            </a:pPr>
            <a:endParaRPr lang="en-US" sz="3400" b="1" i="1" dirty="0">
              <a:solidFill>
                <a:srgbClr val="C00000"/>
              </a:solidFill>
              <a:highlight>
                <a:srgbClr val="FFFF00"/>
              </a:highlight>
              <a:latin typeface="Arial" panose="020B0604020202020204" pitchFamily="34" charset="0"/>
              <a:cs typeface="Arial" panose="020B0604020202020204" pitchFamily="34" charset="0"/>
            </a:endParaRPr>
          </a:p>
        </p:txBody>
      </p:sp>
      <p:pic>
        <p:nvPicPr>
          <p:cNvPr id="7" name="Picture 6" descr="A person in a red dress&#10;&#10;Description automatically generated">
            <a:extLst>
              <a:ext uri="{FF2B5EF4-FFF2-40B4-BE49-F238E27FC236}">
                <a16:creationId xmlns:a16="http://schemas.microsoft.com/office/drawing/2014/main" id="{0C009532-AF5E-120C-97A2-3CA887627FC3}"/>
              </a:ext>
            </a:extLst>
          </p:cNvPr>
          <p:cNvPicPr>
            <a:picLocks noChangeAspect="1"/>
          </p:cNvPicPr>
          <p:nvPr/>
        </p:nvPicPr>
        <p:blipFill>
          <a:blip r:embed="rId3" cstate="print">
            <a:extLst>
              <a:ext uri="{28A0092B-C50C-407E-A947-70E740481C1C}">
                <a14:useLocalDpi xmlns:a14="http://schemas.microsoft.com/office/drawing/2010/main" val="0"/>
              </a:ext>
            </a:extLst>
          </a:blip>
          <a:srcRect b="59100"/>
          <a:stretch/>
        </p:blipFill>
        <p:spPr>
          <a:xfrm>
            <a:off x="13106400" y="7104992"/>
            <a:ext cx="4772872" cy="2819401"/>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755702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E2BC3C-F7E5-9923-E5F8-8B97AFA4F24C}"/>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9534F235-9427-82BB-D359-0705F3685AA8}"/>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5F493C4A-355E-08E6-4CAF-977474FCFE44}"/>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CCF920A6-EFB1-1E96-0D6E-A581417255EB}"/>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61214BCF-0765-2B64-1504-D3BADC948015}"/>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840A0DD0-7A78-083A-4191-221D23567602}"/>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4DBB6B58-7716-57D6-58CA-9AE8AC58CD06}"/>
              </a:ext>
            </a:extLst>
          </p:cNvPr>
          <p:cNvSpPr txBox="1"/>
          <p:nvPr/>
        </p:nvSpPr>
        <p:spPr>
          <a:xfrm>
            <a:off x="518380" y="374392"/>
            <a:ext cx="15392399" cy="13276968"/>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FIVE – Courage In A Strange Land</a:t>
            </a:r>
            <a:endParaRPr lang="en-US" sz="3400" b="1" dirty="0">
              <a:latin typeface="Arial" panose="020B0604020202020204" pitchFamily="34" charset="0"/>
              <a:cs typeface="Arial" panose="020B0604020202020204" pitchFamily="34" charset="0"/>
            </a:endParaRPr>
          </a:p>
          <a:p>
            <a:pPr>
              <a:spcAft>
                <a:spcPts val="1200"/>
              </a:spcAft>
            </a:pPr>
            <a:r>
              <a:rPr lang="en-US" sz="3400" b="1" i="1" dirty="0">
                <a:solidFill>
                  <a:srgbClr val="C00000"/>
                </a:solidFill>
                <a:latin typeface="Arial" panose="020B0604020202020204" pitchFamily="34" charset="0"/>
                <a:cs typeface="Arial" panose="020B0604020202020204" pitchFamily="34" charset="0"/>
              </a:rPr>
              <a:t>The Perfect Stranger </a:t>
            </a:r>
            <a:r>
              <a:rPr lang="en-US" sz="3400" b="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1 Peter 4:12-13</a:t>
            </a:r>
            <a:endParaRPr lang="en-US" sz="3400" kern="100" dirty="0">
              <a:solidFill>
                <a:srgbClr val="C00000"/>
              </a:solidFill>
              <a:effectLst/>
              <a:latin typeface="Arial" panose="020B0604020202020204" pitchFamily="34" charset="0"/>
              <a:ea typeface="Aptos" panose="020B0004020202020204" pitchFamily="34" charset="0"/>
              <a:cs typeface="Arial" panose="020B0604020202020204" pitchFamily="34" charset="0"/>
            </a:endParaRPr>
          </a:p>
          <a:p>
            <a:pPr marL="457200" marR="0">
              <a:lnSpc>
                <a:spcPct val="115000"/>
              </a:lnSpc>
              <a:spcAft>
                <a:spcPts val="800"/>
              </a:spcAft>
            </a:pPr>
            <a:r>
              <a:rPr lang="en-US" sz="3400" i="1" kern="100" baseline="30000" dirty="0">
                <a:effectLst/>
                <a:latin typeface="Arial" panose="020B0604020202020204" pitchFamily="34" charset="0"/>
                <a:ea typeface="Aptos" panose="020B0004020202020204" pitchFamily="34" charset="0"/>
                <a:cs typeface="Arial" panose="020B0604020202020204" pitchFamily="34" charset="0"/>
              </a:rPr>
              <a:t>12</a:t>
            </a:r>
            <a:r>
              <a:rPr lang="en-US" sz="3400" i="1" kern="100" dirty="0">
                <a:effectLst/>
                <a:latin typeface="Arial" panose="020B0604020202020204" pitchFamily="34" charset="0"/>
                <a:ea typeface="Aptos" panose="020B0004020202020204" pitchFamily="34" charset="0"/>
                <a:cs typeface="Arial" panose="020B0604020202020204" pitchFamily="34" charset="0"/>
              </a:rPr>
              <a:t> Beloved, do not be surprised at the fiery trial when it comes upon you to test you, as though something strange were happening to you. </a:t>
            </a:r>
            <a:r>
              <a:rPr lang="en-US" sz="3400" i="1" kern="100" baseline="30000" dirty="0">
                <a:effectLst/>
                <a:latin typeface="Arial" panose="020B0604020202020204" pitchFamily="34" charset="0"/>
                <a:ea typeface="Aptos" panose="020B0004020202020204" pitchFamily="34" charset="0"/>
                <a:cs typeface="Arial" panose="020B0604020202020204" pitchFamily="34" charset="0"/>
              </a:rPr>
              <a:t>13</a:t>
            </a:r>
            <a:r>
              <a:rPr lang="en-US" sz="3400" i="1" kern="100" dirty="0">
                <a:effectLst/>
                <a:latin typeface="Arial" panose="020B0604020202020204" pitchFamily="34" charset="0"/>
                <a:ea typeface="Aptos" panose="020B0004020202020204" pitchFamily="34" charset="0"/>
                <a:cs typeface="Arial" panose="020B0604020202020204" pitchFamily="34" charset="0"/>
              </a:rPr>
              <a:t> But rejoice insofar as you share Christ's sufferings, that you may also rejoice and be glad when his glory is revealed.</a:t>
            </a:r>
          </a:p>
          <a:p>
            <a:pPr marL="457200" marR="0">
              <a:lnSpc>
                <a:spcPct val="115000"/>
              </a:lnSpc>
            </a:pPr>
            <a:endParaRPr lang="en-US" sz="1200" i="1" kern="100" dirty="0">
              <a:latin typeface="Arial" panose="020B0604020202020204" pitchFamily="34" charset="0"/>
              <a:ea typeface="Aptos" panose="020B0004020202020204" pitchFamily="34" charset="0"/>
              <a:cs typeface="Arial" panose="020B0604020202020204" pitchFamily="34" charset="0"/>
            </a:endParaRPr>
          </a:p>
          <a:p>
            <a:pPr marL="2743200" lvl="5">
              <a:lnSpc>
                <a:spcPct val="115000"/>
              </a:lnSpc>
              <a:spcAft>
                <a:spcPts val="800"/>
              </a:spcAft>
            </a:pPr>
            <a:r>
              <a:rPr lang="en-US" sz="3200" b="1" i="1" kern="100" dirty="0">
                <a:effectLst/>
                <a:latin typeface="Arial" panose="020B0604020202020204" pitchFamily="34" charset="0"/>
                <a:ea typeface="Aptos" panose="020B0004020202020204" pitchFamily="34" charset="0"/>
                <a:cs typeface="Arial" panose="020B0604020202020204" pitchFamily="34" charset="0"/>
              </a:rPr>
              <a:t>Romans 8:18 </a:t>
            </a:r>
          </a:p>
          <a:p>
            <a:pPr marL="2743200" lvl="5">
              <a:lnSpc>
                <a:spcPct val="115000"/>
              </a:lnSpc>
              <a:spcAft>
                <a:spcPts val="800"/>
              </a:spcAft>
            </a:pPr>
            <a:r>
              <a:rPr lang="en-US" sz="3200" b="1" i="1" kern="100" dirty="0">
                <a:latin typeface="Arial" panose="020B0604020202020204" pitchFamily="34" charset="0"/>
                <a:ea typeface="Aptos" panose="020B0004020202020204" pitchFamily="34" charset="0"/>
                <a:cs typeface="Arial" panose="020B0604020202020204" pitchFamily="34" charset="0"/>
              </a:rPr>
              <a:t>James 1:12</a:t>
            </a:r>
          </a:p>
          <a:p>
            <a:pPr marL="2743200" lvl="5">
              <a:lnSpc>
                <a:spcPct val="115000"/>
              </a:lnSpc>
              <a:spcAft>
                <a:spcPts val="800"/>
              </a:spcAft>
            </a:pPr>
            <a:r>
              <a:rPr lang="en-US" sz="3200" b="1" i="1" kern="100" dirty="0">
                <a:effectLst/>
                <a:latin typeface="Arial" panose="020B0604020202020204" pitchFamily="34" charset="0"/>
                <a:ea typeface="Aptos" panose="020B0004020202020204" pitchFamily="34" charset="0"/>
                <a:cs typeface="Arial" panose="020B0604020202020204" pitchFamily="34" charset="0"/>
              </a:rPr>
              <a:t>1 Thessalonians 2:4</a:t>
            </a:r>
          </a:p>
          <a:p>
            <a:pPr marL="2743200" lvl="5">
              <a:lnSpc>
                <a:spcPct val="115000"/>
              </a:lnSpc>
              <a:spcAft>
                <a:spcPts val="800"/>
              </a:spcAft>
            </a:pPr>
            <a:r>
              <a:rPr lang="en-US" sz="3200" b="1" i="1" kern="100" dirty="0">
                <a:latin typeface="Arial" panose="020B0604020202020204" pitchFamily="34" charset="0"/>
                <a:ea typeface="Aptos" panose="020B0004020202020204" pitchFamily="34" charset="0"/>
                <a:cs typeface="Arial" panose="020B0604020202020204" pitchFamily="34" charset="0"/>
              </a:rPr>
              <a:t>Jame 1:2</a:t>
            </a:r>
          </a:p>
          <a:p>
            <a:pPr marL="2743200" lvl="5">
              <a:lnSpc>
                <a:spcPct val="115000"/>
              </a:lnSpc>
              <a:spcAft>
                <a:spcPts val="800"/>
              </a:spcAft>
            </a:pPr>
            <a:r>
              <a:rPr lang="en-US" sz="3200" b="1" i="1" kern="100" dirty="0">
                <a:latin typeface="Arial" panose="020B0604020202020204" pitchFamily="34" charset="0"/>
                <a:ea typeface="Aptos" panose="020B0004020202020204" pitchFamily="34" charset="0"/>
                <a:cs typeface="Arial" panose="020B0604020202020204" pitchFamily="34" charset="0"/>
              </a:rPr>
              <a:t>1</a:t>
            </a:r>
            <a:r>
              <a:rPr lang="en-US" sz="3200" b="1" i="1" kern="100" dirty="0">
                <a:effectLst/>
                <a:latin typeface="Arial" panose="020B0604020202020204" pitchFamily="34" charset="0"/>
                <a:ea typeface="Aptos" panose="020B0004020202020204" pitchFamily="34" charset="0"/>
                <a:cs typeface="Arial" panose="020B0604020202020204" pitchFamily="34" charset="0"/>
              </a:rPr>
              <a:t> Peter 1:6</a:t>
            </a:r>
          </a:p>
          <a:p>
            <a:pPr marL="2743200" lvl="5">
              <a:lnSpc>
                <a:spcPct val="115000"/>
              </a:lnSpc>
              <a:spcAft>
                <a:spcPts val="800"/>
              </a:spcAft>
            </a:pPr>
            <a:r>
              <a:rPr lang="en-US" sz="3200" b="1" i="1" kern="100" dirty="0">
                <a:latin typeface="Arial" panose="020B0604020202020204" pitchFamily="34" charset="0"/>
                <a:ea typeface="Aptos" panose="020B0004020202020204" pitchFamily="34" charset="0"/>
                <a:cs typeface="Arial" panose="020B0604020202020204" pitchFamily="34" charset="0"/>
              </a:rPr>
              <a:t>Romans 5:3</a:t>
            </a:r>
          </a:p>
          <a:p>
            <a:pPr marL="2743200" lvl="5">
              <a:lnSpc>
                <a:spcPct val="115000"/>
              </a:lnSpc>
              <a:spcAft>
                <a:spcPts val="800"/>
              </a:spcAft>
            </a:pPr>
            <a:r>
              <a:rPr lang="en-US" sz="3200" b="1" i="1" kern="100" dirty="0">
                <a:latin typeface="Arial" panose="020B0604020202020204" pitchFamily="34" charset="0"/>
                <a:ea typeface="Aptos" panose="020B0004020202020204" pitchFamily="34" charset="0"/>
                <a:cs typeface="Arial" panose="020B0604020202020204" pitchFamily="34" charset="0"/>
              </a:rPr>
              <a:t>2 Corinthians 1:5</a:t>
            </a:r>
          </a:p>
          <a:p>
            <a:pPr marL="457200" marR="0">
              <a:lnSpc>
                <a:spcPct val="115000"/>
              </a:lnSpc>
              <a:spcAft>
                <a:spcPts val="800"/>
              </a:spcAft>
            </a:pPr>
            <a:endParaRPr lang="en-US" sz="3400" i="1" kern="100" dirty="0">
              <a:effectLst/>
              <a:latin typeface="Arial" panose="020B0604020202020204" pitchFamily="34" charset="0"/>
              <a:ea typeface="Aptos" panose="020B0004020202020204" pitchFamily="34" charset="0"/>
              <a:cs typeface="Arial" panose="020B0604020202020204" pitchFamily="34" charset="0"/>
            </a:endParaRPr>
          </a:p>
          <a:p>
            <a:pPr marL="457200" marR="0">
              <a:lnSpc>
                <a:spcPct val="115000"/>
              </a:lnSpc>
              <a:spcAft>
                <a:spcPts val="800"/>
              </a:spcAft>
            </a:pPr>
            <a:endParaRPr lang="en-US" sz="3400" i="1" kern="100" dirty="0">
              <a:effectLst/>
              <a:latin typeface="Arial" panose="020B0604020202020204" pitchFamily="34" charset="0"/>
              <a:ea typeface="Aptos" panose="020B0004020202020204" pitchFamily="34" charset="0"/>
              <a:cs typeface="Arial" panose="020B0604020202020204" pitchFamily="34" charset="0"/>
            </a:endParaRPr>
          </a:p>
          <a:p>
            <a:pPr marL="457200" marR="0">
              <a:lnSpc>
                <a:spcPct val="115000"/>
              </a:lnSpc>
              <a:spcAft>
                <a:spcPts val="800"/>
              </a:spcAft>
            </a:pPr>
            <a:endParaRPr lang="en-US" sz="3400" i="1" kern="100" dirty="0">
              <a:effectLst/>
              <a:latin typeface="Arial" panose="020B0604020202020204" pitchFamily="34" charset="0"/>
              <a:ea typeface="Aptos" panose="020B0004020202020204" pitchFamily="34" charset="0"/>
              <a:cs typeface="Arial" panose="020B0604020202020204" pitchFamily="34" charset="0"/>
            </a:endParaRPr>
          </a:p>
          <a:p>
            <a:pPr marL="457200" marR="0">
              <a:lnSpc>
                <a:spcPct val="115000"/>
              </a:lnSpc>
              <a:spcAft>
                <a:spcPts val="800"/>
              </a:spcAft>
            </a:pPr>
            <a:endParaRPr lang="en-US" sz="3400" i="1" kern="100" dirty="0">
              <a:effectLst/>
              <a:latin typeface="Arial" panose="020B0604020202020204" pitchFamily="34" charset="0"/>
              <a:ea typeface="Aptos" panose="020B0004020202020204" pitchFamily="34" charset="0"/>
              <a:cs typeface="Arial" panose="020B0604020202020204" pitchFamily="34" charset="0"/>
            </a:endParaRPr>
          </a:p>
          <a:p>
            <a:pPr>
              <a:spcAft>
                <a:spcPts val="1200"/>
              </a:spcAft>
            </a:pPr>
            <a:endParaRPr lang="en-US" sz="3400" b="1" i="1" dirty="0">
              <a:solidFill>
                <a:srgbClr val="C00000"/>
              </a:solidFill>
              <a:latin typeface="Arial" panose="020B0604020202020204" pitchFamily="34" charset="0"/>
              <a:cs typeface="Arial" panose="020B0604020202020204" pitchFamily="34" charset="0"/>
            </a:endParaRPr>
          </a:p>
          <a:p>
            <a:pPr>
              <a:spcAft>
                <a:spcPts val="1200"/>
              </a:spcAft>
            </a:pPr>
            <a:endParaRPr lang="en-US" sz="3400" b="1" i="1" dirty="0">
              <a:solidFill>
                <a:srgbClr val="C00000"/>
              </a:solidFill>
              <a:highlight>
                <a:srgbClr val="FFFF00"/>
              </a:highlight>
              <a:latin typeface="Arial" panose="020B0604020202020204" pitchFamily="34" charset="0"/>
              <a:cs typeface="Arial" panose="020B0604020202020204" pitchFamily="34" charset="0"/>
            </a:endParaRPr>
          </a:p>
        </p:txBody>
      </p:sp>
      <p:pic>
        <p:nvPicPr>
          <p:cNvPr id="7" name="Picture 6" descr="A person in a red dress&#10;&#10;Description automatically generated">
            <a:extLst>
              <a:ext uri="{FF2B5EF4-FFF2-40B4-BE49-F238E27FC236}">
                <a16:creationId xmlns:a16="http://schemas.microsoft.com/office/drawing/2014/main" id="{AE3A89A0-6120-D876-DCBA-180BB2D691A9}"/>
              </a:ext>
            </a:extLst>
          </p:cNvPr>
          <p:cNvPicPr>
            <a:picLocks noChangeAspect="1"/>
          </p:cNvPicPr>
          <p:nvPr/>
        </p:nvPicPr>
        <p:blipFill>
          <a:blip r:embed="rId3" cstate="print">
            <a:extLst>
              <a:ext uri="{28A0092B-C50C-407E-A947-70E740481C1C}">
                <a14:useLocalDpi xmlns:a14="http://schemas.microsoft.com/office/drawing/2010/main" val="0"/>
              </a:ext>
            </a:extLst>
          </a:blip>
          <a:srcRect b="59100"/>
          <a:stretch/>
        </p:blipFill>
        <p:spPr>
          <a:xfrm>
            <a:off x="13106400" y="7104992"/>
            <a:ext cx="4772872" cy="2819401"/>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2606985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802F6D-0CC2-447F-6118-F12997F9F7BB}"/>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2FAF7FB2-5499-E78D-B087-9F96B54AFB5F}"/>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22B12A49-F734-959A-9CFB-01DC36965000}"/>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67A2FC75-9664-8A69-BF21-E4DB2454C0AA}"/>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CDC514C6-3F95-42F9-8E73-080FC3E17AE9}"/>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03AEB023-F55A-B4C4-9E8F-FF2BFF0DD5CF}"/>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
        <p:nvSpPr>
          <p:cNvPr id="9" name="TextBox 8">
            <a:extLst>
              <a:ext uri="{FF2B5EF4-FFF2-40B4-BE49-F238E27FC236}">
                <a16:creationId xmlns:a16="http://schemas.microsoft.com/office/drawing/2014/main" id="{7DDAE256-94A8-5382-C582-302F99B3C536}"/>
              </a:ext>
            </a:extLst>
          </p:cNvPr>
          <p:cNvSpPr txBox="1"/>
          <p:nvPr/>
        </p:nvSpPr>
        <p:spPr>
          <a:xfrm>
            <a:off x="518380" y="374392"/>
            <a:ext cx="15392399" cy="7125027"/>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FIVE – Courage In A Strange Land</a:t>
            </a:r>
            <a:endParaRPr lang="en-US" sz="3400" b="1" dirty="0">
              <a:latin typeface="Arial" panose="020B0604020202020204" pitchFamily="34" charset="0"/>
              <a:cs typeface="Arial" panose="020B0604020202020204" pitchFamily="34" charset="0"/>
            </a:endParaRPr>
          </a:p>
          <a:p>
            <a:pPr>
              <a:spcAft>
                <a:spcPts val="1200"/>
              </a:spcAft>
            </a:pPr>
            <a:r>
              <a:rPr lang="en-US" sz="3400" b="1" i="1" dirty="0">
                <a:solidFill>
                  <a:srgbClr val="C00000"/>
                </a:solidFill>
                <a:latin typeface="Arial" panose="020B0604020202020204" pitchFamily="34" charset="0"/>
                <a:cs typeface="Arial" panose="020B0604020202020204" pitchFamily="34" charset="0"/>
              </a:rPr>
              <a:t>The Perfect Stranger –</a:t>
            </a:r>
            <a:r>
              <a:rPr lang="en-US" sz="3400" b="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1 Peter 4:14-16</a:t>
            </a:r>
          </a:p>
          <a:p>
            <a:pPr lvl="1">
              <a:spcAft>
                <a:spcPts val="1200"/>
              </a:spcAft>
            </a:pPr>
            <a:r>
              <a:rPr lang="en-US" sz="3400" i="1" kern="100" baseline="30000" dirty="0">
                <a:effectLst/>
                <a:latin typeface="Arial" panose="020B0604020202020204" pitchFamily="34" charset="0"/>
                <a:ea typeface="Aptos" panose="020B0004020202020204" pitchFamily="34" charset="0"/>
                <a:cs typeface="Arial" panose="020B0604020202020204" pitchFamily="34" charset="0"/>
              </a:rPr>
              <a:t>14</a:t>
            </a:r>
            <a:r>
              <a:rPr lang="en-US" sz="3400" i="1" kern="100" dirty="0">
                <a:effectLst/>
                <a:latin typeface="Arial" panose="020B0604020202020204" pitchFamily="34" charset="0"/>
                <a:ea typeface="Aptos" panose="020B0004020202020204" pitchFamily="34" charset="0"/>
                <a:cs typeface="Arial" panose="020B0604020202020204" pitchFamily="34" charset="0"/>
              </a:rPr>
              <a:t> If you are insulted for the name of Christ, </a:t>
            </a:r>
            <a:r>
              <a:rPr lang="en-US" sz="3400" b="1" i="1" kern="100" dirty="0">
                <a:effectLst/>
                <a:latin typeface="Arial" panose="020B0604020202020204" pitchFamily="34" charset="0"/>
                <a:ea typeface="Aptos" panose="020B0004020202020204" pitchFamily="34" charset="0"/>
                <a:cs typeface="Arial" panose="020B0604020202020204" pitchFamily="34" charset="0"/>
              </a:rPr>
              <a:t>you are blessed</a:t>
            </a:r>
            <a:r>
              <a:rPr lang="en-US" sz="3400" i="1" kern="100" dirty="0">
                <a:effectLst/>
                <a:latin typeface="Arial" panose="020B0604020202020204" pitchFamily="34" charset="0"/>
                <a:ea typeface="Aptos" panose="020B0004020202020204" pitchFamily="34" charset="0"/>
                <a:cs typeface="Arial" panose="020B0604020202020204" pitchFamily="34" charset="0"/>
              </a:rPr>
              <a:t>, because the Spirit of glory and of God rests upon you. </a:t>
            </a:r>
            <a:r>
              <a:rPr lang="en-US" sz="3400" i="1" kern="100" baseline="30000" dirty="0">
                <a:effectLst/>
                <a:latin typeface="Arial" panose="020B0604020202020204" pitchFamily="34" charset="0"/>
                <a:ea typeface="Aptos" panose="020B0004020202020204" pitchFamily="34" charset="0"/>
                <a:cs typeface="Arial" panose="020B0604020202020204" pitchFamily="34" charset="0"/>
              </a:rPr>
              <a:t>15</a:t>
            </a:r>
            <a:r>
              <a:rPr lang="en-US" sz="3400" i="1" kern="100" dirty="0">
                <a:effectLst/>
                <a:latin typeface="Arial" panose="020B0604020202020204" pitchFamily="34" charset="0"/>
                <a:ea typeface="Aptos" panose="020B0004020202020204" pitchFamily="34" charset="0"/>
                <a:cs typeface="Arial" panose="020B0604020202020204" pitchFamily="34" charset="0"/>
              </a:rPr>
              <a:t> But let none of you suffer as a murderer or a thief or an evildoer or as a meddler. </a:t>
            </a:r>
            <a:r>
              <a:rPr lang="en-US" sz="3400" i="1" kern="100" baseline="30000" dirty="0">
                <a:effectLst/>
                <a:latin typeface="Arial" panose="020B0604020202020204" pitchFamily="34" charset="0"/>
                <a:ea typeface="Aptos" panose="020B0004020202020204" pitchFamily="34" charset="0"/>
                <a:cs typeface="Arial" panose="020B0604020202020204" pitchFamily="34" charset="0"/>
              </a:rPr>
              <a:t>16</a:t>
            </a:r>
            <a:r>
              <a:rPr lang="en-US" sz="3400" i="1" kern="100" dirty="0">
                <a:effectLst/>
                <a:latin typeface="Arial" panose="020B0604020202020204" pitchFamily="34" charset="0"/>
                <a:ea typeface="Aptos" panose="020B0004020202020204" pitchFamily="34" charset="0"/>
                <a:cs typeface="Arial" panose="020B0604020202020204" pitchFamily="34" charset="0"/>
              </a:rPr>
              <a:t> Yet if anyone suffers as a Christian, let him </a:t>
            </a:r>
            <a:r>
              <a:rPr lang="en-US" sz="3400" b="1" i="1" kern="100" dirty="0">
                <a:effectLst/>
                <a:latin typeface="Arial" panose="020B0604020202020204" pitchFamily="34" charset="0"/>
                <a:ea typeface="Aptos" panose="020B0004020202020204" pitchFamily="34" charset="0"/>
                <a:cs typeface="Arial" panose="020B0604020202020204" pitchFamily="34" charset="0"/>
              </a:rPr>
              <a:t>not be ashamed</a:t>
            </a:r>
            <a:r>
              <a:rPr lang="en-US" sz="3400" i="1" kern="100" dirty="0">
                <a:effectLst/>
                <a:latin typeface="Arial" panose="020B0604020202020204" pitchFamily="34" charset="0"/>
                <a:ea typeface="Aptos" panose="020B0004020202020204" pitchFamily="34" charset="0"/>
                <a:cs typeface="Arial" panose="020B0604020202020204" pitchFamily="34" charset="0"/>
              </a:rPr>
              <a:t>, but let him glorify God in that name.</a:t>
            </a:r>
          </a:p>
          <a:p>
            <a:pPr lvl="1">
              <a:spcAft>
                <a:spcPts val="1200"/>
              </a:spcAft>
            </a:pPr>
            <a:endParaRPr lang="en-US" sz="3400" i="1" kern="100" dirty="0">
              <a:latin typeface="Arial" panose="020B0604020202020204" pitchFamily="34" charset="0"/>
              <a:ea typeface="Aptos" panose="020B0004020202020204" pitchFamily="34" charset="0"/>
              <a:cs typeface="Arial" panose="020B0604020202020204" pitchFamily="34" charset="0"/>
            </a:endParaRPr>
          </a:p>
          <a:p>
            <a:pPr lvl="1" algn="ctr">
              <a:spcAft>
                <a:spcPts val="1200"/>
              </a:spcAft>
            </a:pPr>
            <a:r>
              <a:rPr lang="en-US" sz="3400" b="1" i="1" kern="100" dirty="0">
                <a:effectLst/>
                <a:latin typeface="Arial" panose="020B0604020202020204" pitchFamily="34" charset="0"/>
                <a:ea typeface="Aptos" panose="020B0004020202020204" pitchFamily="34" charset="0"/>
                <a:cs typeface="Arial" panose="020B0604020202020204" pitchFamily="34" charset="0"/>
              </a:rPr>
              <a:t>BLESSED &amp; UNASHAMED</a:t>
            </a:r>
          </a:p>
          <a:p>
            <a:pPr lvl="1">
              <a:spcAft>
                <a:spcPts val="1200"/>
              </a:spcAft>
            </a:pPr>
            <a:endParaRPr lang="en-US" sz="3400" kern="100" dirty="0">
              <a:effectLst/>
              <a:latin typeface="Arial" panose="020B0604020202020204" pitchFamily="34" charset="0"/>
              <a:ea typeface="Aptos" panose="020B0004020202020204" pitchFamily="34" charset="0"/>
              <a:cs typeface="Arial" panose="020B0604020202020204" pitchFamily="34" charset="0"/>
            </a:endParaRPr>
          </a:p>
          <a:p>
            <a:pPr>
              <a:spcAft>
                <a:spcPts val="1200"/>
              </a:spcAft>
            </a:pPr>
            <a:endParaRPr lang="en-US" sz="3400" b="1" i="1" dirty="0">
              <a:solidFill>
                <a:srgbClr val="C00000"/>
              </a:solidFill>
              <a:latin typeface="Arial" panose="020B0604020202020204" pitchFamily="34" charset="0"/>
              <a:cs typeface="Arial" panose="020B0604020202020204" pitchFamily="34" charset="0"/>
            </a:endParaRPr>
          </a:p>
          <a:p>
            <a:pPr>
              <a:spcAft>
                <a:spcPts val="1200"/>
              </a:spcAft>
            </a:pPr>
            <a:endParaRPr lang="en-US" sz="3400" b="1" i="1" dirty="0">
              <a:solidFill>
                <a:srgbClr val="C00000"/>
              </a:solidFill>
              <a:highlight>
                <a:srgbClr val="FFFF00"/>
              </a:highlight>
              <a:latin typeface="Arial" panose="020B0604020202020204" pitchFamily="34" charset="0"/>
              <a:cs typeface="Arial" panose="020B0604020202020204" pitchFamily="34" charset="0"/>
            </a:endParaRPr>
          </a:p>
        </p:txBody>
      </p:sp>
      <p:pic>
        <p:nvPicPr>
          <p:cNvPr id="7" name="Picture 6" descr="A person in a red dress&#10;&#10;Description automatically generated">
            <a:extLst>
              <a:ext uri="{FF2B5EF4-FFF2-40B4-BE49-F238E27FC236}">
                <a16:creationId xmlns:a16="http://schemas.microsoft.com/office/drawing/2014/main" id="{A1C2A3F1-C1BC-A8B0-8BBA-128675339E11}"/>
              </a:ext>
            </a:extLst>
          </p:cNvPr>
          <p:cNvPicPr>
            <a:picLocks noChangeAspect="1"/>
          </p:cNvPicPr>
          <p:nvPr/>
        </p:nvPicPr>
        <p:blipFill>
          <a:blip r:embed="rId3" cstate="print">
            <a:extLst>
              <a:ext uri="{28A0092B-C50C-407E-A947-70E740481C1C}">
                <a14:useLocalDpi xmlns:a14="http://schemas.microsoft.com/office/drawing/2010/main" val="0"/>
              </a:ext>
            </a:extLst>
          </a:blip>
          <a:srcRect b="59100"/>
          <a:stretch/>
        </p:blipFill>
        <p:spPr>
          <a:xfrm>
            <a:off x="13106400" y="7104992"/>
            <a:ext cx="4772872" cy="2819401"/>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38019222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22116</TotalTime>
  <Words>4141</Words>
  <Application>Microsoft Office PowerPoint</Application>
  <PresentationFormat>Custom</PresentationFormat>
  <Paragraphs>263</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Times New Roman</vt:lpstr>
      <vt:lpstr>Calibri</vt:lpstr>
      <vt:lpstr>Aptos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Strangers in a Strange Land Session Slides</dc:title>
  <dc:creator>Sherri Mewha</dc:creator>
  <cp:lastModifiedBy>Sherri Mewha</cp:lastModifiedBy>
  <cp:revision>27</cp:revision>
  <cp:lastPrinted>2025-02-05T21:06:42Z</cp:lastPrinted>
  <dcterms:created xsi:type="dcterms:W3CDTF">2006-08-16T00:00:00Z</dcterms:created>
  <dcterms:modified xsi:type="dcterms:W3CDTF">2025-02-07T21:24:54Z</dcterms:modified>
  <dc:identifier>DAGZsXVysbY</dc:identifier>
</cp:coreProperties>
</file>