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6"/>
  </p:notesMasterIdLst>
  <p:sldIdLst>
    <p:sldId id="263" r:id="rId2"/>
    <p:sldId id="348" r:id="rId3"/>
    <p:sldId id="349" r:id="rId4"/>
    <p:sldId id="351" r:id="rId5"/>
    <p:sldId id="352" r:id="rId6"/>
    <p:sldId id="353" r:id="rId7"/>
    <p:sldId id="361" r:id="rId8"/>
    <p:sldId id="360" r:id="rId9"/>
    <p:sldId id="354" r:id="rId10"/>
    <p:sldId id="364" r:id="rId11"/>
    <p:sldId id="362" r:id="rId12"/>
    <p:sldId id="363" r:id="rId13"/>
    <p:sldId id="366" r:id="rId14"/>
    <p:sldId id="365" r:id="rId15"/>
  </p:sldIdLst>
  <p:sldSz cx="18288000" cy="10287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50811" autoAdjust="0"/>
  </p:normalViewPr>
  <p:slideViewPr>
    <p:cSldViewPr>
      <p:cViewPr varScale="1">
        <p:scale>
          <a:sx n="22" d="100"/>
          <a:sy n="22" d="100"/>
        </p:scale>
        <p:origin x="3462" y="384"/>
      </p:cViewPr>
      <p:guideLst>
        <p:guide orient="horz" pos="2160"/>
        <p:guide pos="2880"/>
      </p:guideLst>
    </p:cSldViewPr>
  </p:slideViewPr>
  <p:outlineViewPr>
    <p:cViewPr>
      <p:scale>
        <a:sx n="33" d="100"/>
        <a:sy n="33" d="100"/>
      </p:scale>
      <p:origin x="0" y="0"/>
    </p:cViewPr>
  </p:outlineViewPr>
  <p:notesTextViewPr>
    <p:cViewPr>
      <p:scale>
        <a:sx n="150" d="100"/>
        <a:sy n="150" d="100"/>
      </p:scale>
      <p:origin x="0" y="0"/>
    </p:cViewPr>
  </p:notesTextViewPr>
  <p:sorterViewPr>
    <p:cViewPr>
      <p:scale>
        <a:sx n="100" d="100"/>
        <a:sy n="100" d="100"/>
      </p:scale>
      <p:origin x="0" y="-97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EFAC9D96-50D2-4ED0-89C0-F564433DCADE}" type="datetimeFigureOut">
              <a:rPr lang="en-US" smtClean="0"/>
              <a:t>1/30/2025</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3D321568-D943-4C90-93D2-82904CD4BF7B}" type="slidenum">
              <a:rPr lang="en-US" smtClean="0"/>
              <a:t>‹#›</a:t>
            </a:fld>
            <a:endParaRPr lang="en-US"/>
          </a:p>
        </p:txBody>
      </p:sp>
    </p:spTree>
    <p:extLst>
      <p:ext uri="{BB962C8B-B14F-4D97-AF65-F5344CB8AC3E}">
        <p14:creationId xmlns:p14="http://schemas.microsoft.com/office/powerpoint/2010/main" val="4114718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D321568-D943-4C90-93D2-82904CD4BF7B}" type="slidenum">
              <a:rPr lang="en-US" smtClean="0"/>
              <a:t>1</a:t>
            </a:fld>
            <a:endParaRPr lang="en-US"/>
          </a:p>
        </p:txBody>
      </p:sp>
    </p:spTree>
    <p:extLst>
      <p:ext uri="{BB962C8B-B14F-4D97-AF65-F5344CB8AC3E}">
        <p14:creationId xmlns:p14="http://schemas.microsoft.com/office/powerpoint/2010/main" val="607759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F26793-E157-E454-2F82-2B8402E3107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16363E-DDE8-C759-5AAD-0F46B058B30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C2BE7F3-86E2-C4BD-8F04-7F2438914B7C}"/>
              </a:ext>
            </a:extLst>
          </p:cNvPr>
          <p:cNvSpPr>
            <a:spLocks noGrp="1"/>
          </p:cNvSpPr>
          <p:nvPr>
            <p:ph type="body" idx="1"/>
          </p:nvPr>
        </p:nvSpPr>
        <p:spPr/>
        <p:txBody>
          <a:bodyPr/>
          <a:lstStyle/>
          <a:p>
            <a:r>
              <a:rPr lang="en-US" dirty="0"/>
              <a:t>Philippians 1:7 ESV - It is right for me to feel this way about you all, because I hold you in my heart, for you are all partakers with me of grace, both in my imprisonment and in the defense and confirmation of the gospel.</a:t>
            </a:r>
          </a:p>
          <a:p>
            <a:endParaRPr lang="en-US" dirty="0"/>
          </a:p>
          <a:p>
            <a:r>
              <a:rPr lang="en-US" dirty="0"/>
              <a:t>2 Timothy 4:16 ESV - At my first defense no one came to stand by me, but all deserted me. May it not be charged against them!</a:t>
            </a:r>
          </a:p>
        </p:txBody>
      </p:sp>
      <p:sp>
        <p:nvSpPr>
          <p:cNvPr id="4" name="Slide Number Placeholder 3">
            <a:extLst>
              <a:ext uri="{FF2B5EF4-FFF2-40B4-BE49-F238E27FC236}">
                <a16:creationId xmlns:a16="http://schemas.microsoft.com/office/drawing/2014/main" id="{D4C25B74-5C6B-F7DE-CEA0-499A1E942465}"/>
              </a:ext>
            </a:extLst>
          </p:cNvPr>
          <p:cNvSpPr>
            <a:spLocks noGrp="1"/>
          </p:cNvSpPr>
          <p:nvPr>
            <p:ph type="sldNum" sz="quarter" idx="5"/>
          </p:nvPr>
        </p:nvSpPr>
        <p:spPr/>
        <p:txBody>
          <a:bodyPr/>
          <a:lstStyle/>
          <a:p>
            <a:fld id="{3D321568-D943-4C90-93D2-82904CD4BF7B}" type="slidenum">
              <a:rPr lang="en-US" smtClean="0"/>
              <a:t>10</a:t>
            </a:fld>
            <a:endParaRPr lang="en-US"/>
          </a:p>
        </p:txBody>
      </p:sp>
    </p:spTree>
    <p:extLst>
      <p:ext uri="{BB962C8B-B14F-4D97-AF65-F5344CB8AC3E}">
        <p14:creationId xmlns:p14="http://schemas.microsoft.com/office/powerpoint/2010/main" val="9625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233817-8E74-B321-AA4A-96EDC0E91C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4BDF805-A3CF-A40F-E02F-D351B59D3A0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91D3F41-2A78-DD42-AA31-901903139648}"/>
              </a:ext>
            </a:extLst>
          </p:cNvPr>
          <p:cNvSpPr>
            <a:spLocks noGrp="1"/>
          </p:cNvSpPr>
          <p:nvPr>
            <p:ph type="body" idx="1"/>
          </p:nvPr>
        </p:nvSpPr>
        <p:spPr/>
        <p:txBody>
          <a:bodyPr/>
          <a:lstStyle/>
          <a:p>
            <a:r>
              <a:rPr lang="en-US" dirty="0">
                <a:latin typeface="Arial" panose="020B0604020202020204" pitchFamily="34" charset="0"/>
                <a:cs typeface="Arial" panose="020B0604020202020204" pitchFamily="34" charset="0"/>
              </a:rPr>
              <a:t>Much debated passage:</a:t>
            </a:r>
          </a:p>
          <a:p>
            <a:r>
              <a:rPr lang="en-US" dirty="0">
                <a:latin typeface="Arial" panose="020B0604020202020204" pitchFamily="34" charset="0"/>
                <a:cs typeface="Arial" panose="020B0604020202020204" pitchFamily="34" charset="0"/>
              </a:rPr>
              <a:t>Issues (Wayne </a:t>
            </a:r>
            <a:r>
              <a:rPr lang="en-US" dirty="0" err="1">
                <a:latin typeface="Arial" panose="020B0604020202020204" pitchFamily="34" charset="0"/>
                <a:cs typeface="Arial" panose="020B0604020202020204" pitchFamily="34" charset="0"/>
              </a:rPr>
              <a:t>Grudim</a:t>
            </a:r>
            <a:r>
              <a:rPr lang="en-US" dirty="0">
                <a:latin typeface="Arial" panose="020B0604020202020204" pitchFamily="34" charset="0"/>
                <a:cs typeface="Arial" panose="020B0604020202020204" pitchFamily="34" charset="0"/>
              </a:rPr>
              <a:t>)</a:t>
            </a:r>
          </a:p>
          <a:p>
            <a:pPr marL="228600" indent="-228600">
              <a:buAutoNum type="arabicPeriod"/>
            </a:pPr>
            <a:r>
              <a:rPr lang="en-US" dirty="0">
                <a:latin typeface="Arial" panose="020B0604020202020204" pitchFamily="34" charset="0"/>
                <a:cs typeface="Arial" panose="020B0604020202020204" pitchFamily="34" charset="0"/>
              </a:rPr>
              <a:t>Who are the spirits in prison?</a:t>
            </a:r>
          </a:p>
          <a:p>
            <a:pPr marL="685800" lvl="1" indent="-228600">
              <a:buFont typeface="Arial" panose="020B0604020202020204" pitchFamily="34" charset="0"/>
              <a:buChar char="•"/>
            </a:pPr>
            <a:r>
              <a:rPr lang="en-US" dirty="0">
                <a:latin typeface="Arial" panose="020B0604020202020204" pitchFamily="34" charset="0"/>
                <a:cs typeface="Arial" panose="020B0604020202020204" pitchFamily="34" charset="0"/>
              </a:rPr>
              <a:t>Unbelievers who have died?</a:t>
            </a:r>
          </a:p>
          <a:p>
            <a:pPr marL="685800" lvl="1" indent="-228600">
              <a:buFont typeface="Arial" panose="020B0604020202020204" pitchFamily="34" charset="0"/>
              <a:buChar char="•"/>
            </a:pPr>
            <a:r>
              <a:rPr lang="en-US" dirty="0">
                <a:latin typeface="Arial" panose="020B0604020202020204" pitchFamily="34" charset="0"/>
                <a:cs typeface="Arial" panose="020B0604020202020204" pitchFamily="34" charset="0"/>
              </a:rPr>
              <a:t>OT believers who have died?</a:t>
            </a:r>
          </a:p>
          <a:p>
            <a:pPr marL="685800" lvl="1" indent="-228600">
              <a:buFont typeface="Arial" panose="020B0604020202020204" pitchFamily="34" charset="0"/>
              <a:buChar char="•"/>
            </a:pPr>
            <a:r>
              <a:rPr lang="en-US" dirty="0">
                <a:latin typeface="Arial" panose="020B0604020202020204" pitchFamily="34" charset="0"/>
                <a:cs typeface="Arial" panose="020B0604020202020204" pitchFamily="34" charset="0"/>
              </a:rPr>
              <a:t>Fallen angels?</a:t>
            </a:r>
          </a:p>
          <a:p>
            <a:pPr marL="228600" lvl="0" indent="-228600">
              <a:buFont typeface="+mj-lt"/>
              <a:buAutoNum type="arabicPeriod"/>
            </a:pPr>
            <a:r>
              <a:rPr lang="en-US" dirty="0">
                <a:latin typeface="Arial" panose="020B0604020202020204" pitchFamily="34" charset="0"/>
                <a:cs typeface="Arial" panose="020B0604020202020204" pitchFamily="34" charset="0"/>
              </a:rPr>
              <a:t>What did Christ preach?</a:t>
            </a:r>
          </a:p>
          <a:p>
            <a:pPr marL="685800" lvl="1" indent="-228600">
              <a:buFont typeface="Arial" panose="020B0604020202020204" pitchFamily="34" charset="0"/>
              <a:buChar char="•"/>
            </a:pPr>
            <a:r>
              <a:rPr lang="en-US" dirty="0">
                <a:latin typeface="Arial" panose="020B0604020202020204" pitchFamily="34" charset="0"/>
                <a:cs typeface="Arial" panose="020B0604020202020204" pitchFamily="34" charset="0"/>
              </a:rPr>
              <a:t>Second chance for repentance?</a:t>
            </a:r>
          </a:p>
          <a:p>
            <a:pPr marL="685800" lvl="1" indent="-228600">
              <a:buFont typeface="Arial" panose="020B0604020202020204" pitchFamily="34" charset="0"/>
              <a:buChar char="•"/>
            </a:pPr>
            <a:r>
              <a:rPr lang="en-US" dirty="0">
                <a:latin typeface="Arial" panose="020B0604020202020204" pitchFamily="34" charset="0"/>
                <a:cs typeface="Arial" panose="020B0604020202020204" pitchFamily="34" charset="0"/>
              </a:rPr>
              <a:t>Completion of redemptive work?</a:t>
            </a:r>
          </a:p>
          <a:p>
            <a:pPr marL="685800" lvl="1" indent="-228600">
              <a:buFont typeface="Arial" panose="020B0604020202020204" pitchFamily="34" charset="0"/>
              <a:buChar char="•"/>
            </a:pPr>
            <a:r>
              <a:rPr lang="en-US" dirty="0">
                <a:latin typeface="Arial" panose="020B0604020202020204" pitchFamily="34" charset="0"/>
                <a:cs typeface="Arial" panose="020B0604020202020204" pitchFamily="34" charset="0"/>
              </a:rPr>
              <a:t>Final condemnation?</a:t>
            </a:r>
          </a:p>
          <a:p>
            <a:pPr marL="228600" lvl="0" indent="-228600">
              <a:buFont typeface="+mj-lt"/>
              <a:buAutoNum type="arabicPeriod"/>
            </a:pPr>
            <a:r>
              <a:rPr lang="en-US" dirty="0">
                <a:latin typeface="Arial" panose="020B0604020202020204" pitchFamily="34" charset="0"/>
                <a:cs typeface="Arial" panose="020B0604020202020204" pitchFamily="34" charset="0"/>
              </a:rPr>
              <a:t>When did He preach?</a:t>
            </a:r>
          </a:p>
          <a:p>
            <a:pPr marL="685800" lvl="1" indent="-228600">
              <a:buFont typeface="Arial" panose="020B0604020202020204" pitchFamily="34" charset="0"/>
              <a:buChar char="•"/>
            </a:pPr>
            <a:r>
              <a:rPr lang="en-US" dirty="0">
                <a:latin typeface="Arial" panose="020B0604020202020204" pitchFamily="34" charset="0"/>
                <a:cs typeface="Arial" panose="020B0604020202020204" pitchFamily="34" charset="0"/>
              </a:rPr>
              <a:t>In the days of Noah?</a:t>
            </a:r>
          </a:p>
          <a:p>
            <a:pPr marL="685800" lvl="1" indent="-228600">
              <a:buFont typeface="Arial" panose="020B0604020202020204" pitchFamily="34" charset="0"/>
              <a:buChar char="•"/>
            </a:pPr>
            <a:r>
              <a:rPr lang="en-US" dirty="0">
                <a:latin typeface="Arial" panose="020B0604020202020204" pitchFamily="34" charset="0"/>
                <a:cs typeface="Arial" panose="020B0604020202020204" pitchFamily="34" charset="0"/>
              </a:rPr>
              <a:t>Between His death and resurrection?</a:t>
            </a:r>
          </a:p>
          <a:p>
            <a:pPr marL="685800" lvl="1" indent="-228600">
              <a:buFont typeface="Arial" panose="020B0604020202020204" pitchFamily="34" charset="0"/>
              <a:buChar char="•"/>
            </a:pPr>
            <a:r>
              <a:rPr lang="en-US" dirty="0">
                <a:latin typeface="Arial" panose="020B0604020202020204" pitchFamily="34" charset="0"/>
                <a:cs typeface="Arial" panose="020B0604020202020204" pitchFamily="34" charset="0"/>
              </a:rPr>
              <a:t>After His resurrection?</a:t>
            </a:r>
          </a:p>
          <a:p>
            <a:pPr marL="0" lvl="0" indent="0">
              <a:buFontTx/>
              <a:buNone/>
            </a:pPr>
            <a:r>
              <a:rPr lang="en-US" dirty="0">
                <a:latin typeface="Arial" panose="020B0604020202020204" pitchFamily="34" charset="0"/>
                <a:cs typeface="Arial" panose="020B0604020202020204" pitchFamily="34" charset="0"/>
              </a:rPr>
              <a:t>NO definitive answers</a:t>
            </a:r>
          </a:p>
          <a:p>
            <a:pPr marL="0" lvl="0" indent="0">
              <a:buFontTx/>
              <a:buNone/>
            </a:pPr>
            <a:endParaRPr lang="en-US" dirty="0">
              <a:latin typeface="Arial" panose="020B0604020202020204" pitchFamily="34" charset="0"/>
              <a:cs typeface="Arial" panose="020B0604020202020204" pitchFamily="34" charset="0"/>
            </a:endParaRPr>
          </a:p>
          <a:p>
            <a:pPr marL="0" lvl="0" indent="0">
              <a:buFontTx/>
              <a:buNone/>
            </a:pPr>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016494F-2A11-6E70-BDA4-3B1042AFCFC1}"/>
              </a:ext>
            </a:extLst>
          </p:cNvPr>
          <p:cNvSpPr>
            <a:spLocks noGrp="1"/>
          </p:cNvSpPr>
          <p:nvPr>
            <p:ph type="sldNum" sz="quarter" idx="5"/>
          </p:nvPr>
        </p:nvSpPr>
        <p:spPr/>
        <p:txBody>
          <a:bodyPr/>
          <a:lstStyle/>
          <a:p>
            <a:fld id="{3D321568-D943-4C90-93D2-82904CD4BF7B}" type="slidenum">
              <a:rPr lang="en-US" smtClean="0"/>
              <a:t>11</a:t>
            </a:fld>
            <a:endParaRPr lang="en-US"/>
          </a:p>
        </p:txBody>
      </p:sp>
    </p:spTree>
    <p:extLst>
      <p:ext uri="{BB962C8B-B14F-4D97-AF65-F5344CB8AC3E}">
        <p14:creationId xmlns:p14="http://schemas.microsoft.com/office/powerpoint/2010/main" val="2649980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1ED6EE-D80C-B9EA-661D-7638090F567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557EDFC-C215-51D6-733D-3525C20A5B7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07D622B-7751-5113-315B-1B53A5CB5DF3}"/>
              </a:ext>
            </a:extLst>
          </p:cNvPr>
          <p:cNvSpPr>
            <a:spLocks noGrp="1"/>
          </p:cNvSpPr>
          <p:nvPr>
            <p:ph type="body" idx="1"/>
          </p:nvPr>
        </p:nvSpPr>
        <p:spPr/>
        <p:txBody>
          <a:bodyPr/>
          <a:lstStyle/>
          <a:p>
            <a:endParaRPr lang="en-US" dirty="0">
              <a:highlight>
                <a:srgbClr val="FFFF00"/>
              </a:highlight>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48E171A-F756-8F1D-72E9-02363191F78C}"/>
              </a:ext>
            </a:extLst>
          </p:cNvPr>
          <p:cNvSpPr>
            <a:spLocks noGrp="1"/>
          </p:cNvSpPr>
          <p:nvPr>
            <p:ph type="sldNum" sz="quarter" idx="5"/>
          </p:nvPr>
        </p:nvSpPr>
        <p:spPr/>
        <p:txBody>
          <a:bodyPr/>
          <a:lstStyle/>
          <a:p>
            <a:fld id="{3D321568-D943-4C90-93D2-82904CD4BF7B}" type="slidenum">
              <a:rPr lang="en-US" smtClean="0"/>
              <a:t>12</a:t>
            </a:fld>
            <a:endParaRPr lang="en-US"/>
          </a:p>
        </p:txBody>
      </p:sp>
    </p:spTree>
    <p:extLst>
      <p:ext uri="{BB962C8B-B14F-4D97-AF65-F5344CB8AC3E}">
        <p14:creationId xmlns:p14="http://schemas.microsoft.com/office/powerpoint/2010/main" val="38159949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D4D9A4-98E8-2931-4CF9-ED136C836F9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14FC93-6C71-4EDE-93E2-09C5746026B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1F229DC-C48D-59F5-FBDB-85FDD298121B}"/>
              </a:ext>
            </a:extLst>
          </p:cNvPr>
          <p:cNvSpPr>
            <a:spLocks noGrp="1"/>
          </p:cNvSpPr>
          <p:nvPr>
            <p:ph type="body" idx="1"/>
          </p:nvPr>
        </p:nvSpPr>
        <p:spPr/>
        <p:txBody>
          <a:bodyPr/>
          <a:lstStyle/>
          <a:p>
            <a:endParaRPr lang="en-US" dirty="0">
              <a:highlight>
                <a:srgbClr val="FFFF00"/>
              </a:highlight>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5867618-E5C5-A8C1-AFA2-EA27461E5194}"/>
              </a:ext>
            </a:extLst>
          </p:cNvPr>
          <p:cNvSpPr>
            <a:spLocks noGrp="1"/>
          </p:cNvSpPr>
          <p:nvPr>
            <p:ph type="sldNum" sz="quarter" idx="5"/>
          </p:nvPr>
        </p:nvSpPr>
        <p:spPr/>
        <p:txBody>
          <a:bodyPr/>
          <a:lstStyle/>
          <a:p>
            <a:fld id="{3D321568-D943-4C90-93D2-82904CD4BF7B}" type="slidenum">
              <a:rPr lang="en-US" smtClean="0"/>
              <a:t>13</a:t>
            </a:fld>
            <a:endParaRPr lang="en-US"/>
          </a:p>
        </p:txBody>
      </p:sp>
    </p:spTree>
    <p:extLst>
      <p:ext uri="{BB962C8B-B14F-4D97-AF65-F5344CB8AC3E}">
        <p14:creationId xmlns:p14="http://schemas.microsoft.com/office/powerpoint/2010/main" val="34539108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C379D7-F89D-FAB2-9EDA-BFE9DA10875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2AB068-691E-1EA6-8C5F-709EE8FFAD4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1D3B71D-E062-8DC9-1FA2-DD748BE75FDD}"/>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1E54D4D-62B3-8096-29EE-F5348CA888AE}"/>
              </a:ext>
            </a:extLst>
          </p:cNvPr>
          <p:cNvSpPr>
            <a:spLocks noGrp="1"/>
          </p:cNvSpPr>
          <p:nvPr>
            <p:ph type="sldNum" sz="quarter" idx="5"/>
          </p:nvPr>
        </p:nvSpPr>
        <p:spPr/>
        <p:txBody>
          <a:bodyPr/>
          <a:lstStyle/>
          <a:p>
            <a:fld id="{3D321568-D943-4C90-93D2-82904CD4BF7B}" type="slidenum">
              <a:rPr lang="en-US" smtClean="0"/>
              <a:t>14</a:t>
            </a:fld>
            <a:endParaRPr lang="en-US"/>
          </a:p>
        </p:txBody>
      </p:sp>
    </p:spTree>
    <p:extLst>
      <p:ext uri="{BB962C8B-B14F-4D97-AF65-F5344CB8AC3E}">
        <p14:creationId xmlns:p14="http://schemas.microsoft.com/office/powerpoint/2010/main" val="2423336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AB5F0F-7D1E-FCE6-A5BF-481B89FAE26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F868129-58E0-C68C-4F35-71A14F43ADC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7E50CB5-A32C-5615-B923-B9025F425564}"/>
              </a:ext>
            </a:extLst>
          </p:cNvPr>
          <p:cNvSpPr>
            <a:spLocks noGrp="1"/>
          </p:cNvSpPr>
          <p:nvPr>
            <p:ph type="body" idx="1"/>
          </p:nvPr>
        </p:nvSpPr>
        <p:spPr/>
        <p:txBody>
          <a:bodyPr/>
          <a:lstStyle/>
          <a:p>
            <a:endParaRPr lang="en-US" dirty="0">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0C89C091-1CE2-85F8-C5C4-2B1F0D5BADC5}"/>
              </a:ext>
            </a:extLst>
          </p:cNvPr>
          <p:cNvSpPr>
            <a:spLocks noGrp="1"/>
          </p:cNvSpPr>
          <p:nvPr>
            <p:ph type="sldNum" sz="quarter" idx="5"/>
          </p:nvPr>
        </p:nvSpPr>
        <p:spPr/>
        <p:txBody>
          <a:bodyPr/>
          <a:lstStyle/>
          <a:p>
            <a:fld id="{3D321568-D943-4C90-93D2-82904CD4BF7B}" type="slidenum">
              <a:rPr lang="en-US" smtClean="0"/>
              <a:t>2</a:t>
            </a:fld>
            <a:endParaRPr lang="en-US"/>
          </a:p>
        </p:txBody>
      </p:sp>
    </p:spTree>
    <p:extLst>
      <p:ext uri="{BB962C8B-B14F-4D97-AF65-F5344CB8AC3E}">
        <p14:creationId xmlns:p14="http://schemas.microsoft.com/office/powerpoint/2010/main" val="1744089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639789-C0AD-1A2C-6209-E62CC2A6DC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501C440-8D07-E42D-6432-0720DE1DA0A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92A3F3-A3B7-FF4F-54DC-C44EE7AAF95F}"/>
              </a:ext>
            </a:extLst>
          </p:cNvPr>
          <p:cNvSpPr>
            <a:spLocks noGrp="1"/>
          </p:cNvSpPr>
          <p:nvPr>
            <p:ph type="body" idx="1"/>
          </p:nvPr>
        </p:nvSpPr>
        <p:spPr/>
        <p:txBody>
          <a:bodyPr/>
          <a:lstStyle/>
          <a:p>
            <a:pPr marL="0" indent="0">
              <a:spcAft>
                <a:spcPts val="600"/>
              </a:spcAft>
              <a:buFont typeface="Arial" panose="020B0604020202020204" pitchFamily="34" charset="0"/>
              <a:buNone/>
            </a:pPr>
            <a:r>
              <a:rPr lang="en-US" sz="1200" b="0" i="0" dirty="0">
                <a:latin typeface="Arial" panose="020B0604020202020204" pitchFamily="34" charset="0"/>
                <a:cs typeface="Arial" panose="020B0604020202020204" pitchFamily="34" charset="0"/>
              </a:rPr>
              <a:t>From all appearances, Sarah was the submissive wife – leaving home, family, and everything familiar to accompany her husband, Abram, in his quest to obey and follow God to a promised land. She pretended to be his sister when it was expedient. She played the role of the dutiful wife.</a:t>
            </a:r>
          </a:p>
          <a:p>
            <a:pPr marL="0" indent="0">
              <a:spcAft>
                <a:spcPts val="600"/>
              </a:spcAft>
              <a:buFont typeface="Arial" panose="020B0604020202020204" pitchFamily="34" charset="0"/>
              <a:buNone/>
            </a:pPr>
            <a:endParaRPr lang="en-US" sz="1200" b="0" i="0" dirty="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r>
              <a:rPr lang="en-US" sz="1200" b="0" i="0" dirty="0">
                <a:latin typeface="Arial" panose="020B0604020202020204" pitchFamily="34" charset="0"/>
                <a:cs typeface="Arial" panose="020B0604020202020204" pitchFamily="34" charset="0"/>
              </a:rPr>
              <a:t>Sarah was getting her “God information” secondhand</a:t>
            </a:r>
          </a:p>
          <a:p>
            <a:pPr marL="0" indent="0">
              <a:spcAft>
                <a:spcPts val="600"/>
              </a:spcAft>
              <a:buFont typeface="Arial" panose="020B0604020202020204" pitchFamily="34" charset="0"/>
              <a:buNone/>
            </a:pPr>
            <a:r>
              <a:rPr lang="en-US" sz="1200" b="0" i="0" dirty="0">
                <a:latin typeface="Arial" panose="020B0604020202020204" pitchFamily="34" charset="0"/>
                <a:cs typeface="Arial" panose="020B0604020202020204" pitchFamily="34" charset="0"/>
              </a:rPr>
              <a:t>Sarah externally was a submissive, reverent wife</a:t>
            </a:r>
          </a:p>
          <a:p>
            <a:pPr marL="0" indent="0">
              <a:spcAft>
                <a:spcPts val="600"/>
              </a:spcAft>
              <a:buFont typeface="Arial" panose="020B0604020202020204" pitchFamily="34" charset="0"/>
              <a:buNone/>
            </a:pPr>
            <a:r>
              <a:rPr lang="en-US" sz="1200" b="0" i="0" dirty="0">
                <a:latin typeface="Arial" panose="020B0604020202020204" pitchFamily="34" charset="0"/>
                <a:cs typeface="Arial" panose="020B0604020202020204" pitchFamily="34" charset="0"/>
              </a:rPr>
              <a:t>In her impatience with God’s timing, she took control</a:t>
            </a:r>
          </a:p>
          <a:p>
            <a:pPr marL="0" indent="0">
              <a:spcAft>
                <a:spcPts val="600"/>
              </a:spcAft>
              <a:buFont typeface="Arial" panose="020B0604020202020204" pitchFamily="34" charset="0"/>
              <a:buNone/>
            </a:pPr>
            <a:r>
              <a:rPr lang="en-US" sz="1200" b="0" i="0" dirty="0">
                <a:latin typeface="Arial" panose="020B0604020202020204" pitchFamily="34" charset="0"/>
                <a:cs typeface="Arial" panose="020B0604020202020204" pitchFamily="34" charset="0"/>
              </a:rPr>
              <a:t>Only when she communicated directly with God did she fully believe</a:t>
            </a:r>
          </a:p>
          <a:p>
            <a:pPr marL="0" indent="0">
              <a:spcAft>
                <a:spcPts val="600"/>
              </a:spcAft>
              <a:buFont typeface="Arial" panose="020B0604020202020204" pitchFamily="34" charset="0"/>
              <a:buNone/>
            </a:pPr>
            <a:endParaRPr lang="en-US" sz="1200" b="0" i="0" dirty="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r>
              <a:rPr lang="en-US" sz="1200" b="1" i="0" dirty="0">
                <a:latin typeface="Arial" panose="020B0604020202020204" pitchFamily="34" charset="0"/>
                <a:cs typeface="Arial" panose="020B0604020202020204" pitchFamily="34" charset="0"/>
              </a:rPr>
              <a:t>IT’S ONE THING TO HEAR &amp; KNOW GOD’S PROMISES</a:t>
            </a:r>
          </a:p>
          <a:p>
            <a:pPr marL="0" indent="0">
              <a:spcAft>
                <a:spcPts val="600"/>
              </a:spcAft>
              <a:buFont typeface="Arial" panose="020B0604020202020204" pitchFamily="34" charset="0"/>
              <a:buNone/>
            </a:pPr>
            <a:endParaRPr lang="en-US" sz="1200" b="1" i="0" dirty="0">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r>
              <a:rPr lang="en-US" sz="1200" b="1" i="0" dirty="0">
                <a:latin typeface="Arial" panose="020B0604020202020204" pitchFamily="34" charset="0"/>
                <a:cs typeface="Arial" panose="020B0604020202020204" pitchFamily="34" charset="0"/>
              </a:rPr>
              <a:t>IT ANOTHER THING ALTOGETHER TO BELIEVE AND CLAIM THOSE PROMISES AS YOUR OWN!</a:t>
            </a:r>
          </a:p>
          <a:p>
            <a:endParaRPr lang="en-US" dirty="0"/>
          </a:p>
        </p:txBody>
      </p:sp>
      <p:sp>
        <p:nvSpPr>
          <p:cNvPr id="4" name="Slide Number Placeholder 3">
            <a:extLst>
              <a:ext uri="{FF2B5EF4-FFF2-40B4-BE49-F238E27FC236}">
                <a16:creationId xmlns:a16="http://schemas.microsoft.com/office/drawing/2014/main" id="{1ADE3A0E-B1CE-5B48-0AA8-5E790A79CC50}"/>
              </a:ext>
            </a:extLst>
          </p:cNvPr>
          <p:cNvSpPr>
            <a:spLocks noGrp="1"/>
          </p:cNvSpPr>
          <p:nvPr>
            <p:ph type="sldNum" sz="quarter" idx="5"/>
          </p:nvPr>
        </p:nvSpPr>
        <p:spPr/>
        <p:txBody>
          <a:bodyPr/>
          <a:lstStyle/>
          <a:p>
            <a:fld id="{3D321568-D943-4C90-93D2-82904CD4BF7B}" type="slidenum">
              <a:rPr lang="en-US" smtClean="0"/>
              <a:t>3</a:t>
            </a:fld>
            <a:endParaRPr lang="en-US"/>
          </a:p>
        </p:txBody>
      </p:sp>
    </p:spTree>
    <p:extLst>
      <p:ext uri="{BB962C8B-B14F-4D97-AF65-F5344CB8AC3E}">
        <p14:creationId xmlns:p14="http://schemas.microsoft.com/office/powerpoint/2010/main" val="2508944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BA2744-1C8A-1F28-954A-8050675117E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F8E427-35B1-7B4D-DD45-9A75321921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AE73645-5873-9DD6-F7FB-1B4F8ED2BA90}"/>
              </a:ext>
            </a:extLst>
          </p:cNvPr>
          <p:cNvSpPr>
            <a:spLocks noGrp="1"/>
          </p:cNvSpPr>
          <p:nvPr>
            <p:ph type="body" idx="1"/>
          </p:nvPr>
        </p:nvSpPr>
        <p:spPr/>
        <p:txBody>
          <a:bodyPr/>
          <a:lstStyle/>
          <a:p>
            <a:r>
              <a:rPr lang="en-US" sz="1200" b="1" i="1" dirty="0">
                <a:effectLst/>
                <a:latin typeface="Times New Roman" panose="02020603050405020304" pitchFamily="18" charset="0"/>
                <a:ea typeface="Aptos" panose="020B0004020202020204" pitchFamily="34" charset="0"/>
              </a:rPr>
              <a:t>"</a:t>
            </a:r>
            <a:r>
              <a:rPr lang="en-US" sz="1200" b="1" i="1" baseline="30000" dirty="0">
                <a:effectLst/>
                <a:latin typeface="Times New Roman" panose="02020603050405020304" pitchFamily="18" charset="0"/>
                <a:ea typeface="Aptos" panose="020B0004020202020204" pitchFamily="34" charset="0"/>
              </a:rPr>
              <a:t>1</a:t>
            </a:r>
            <a:r>
              <a:rPr lang="en-US" sz="1200" b="1" i="1" dirty="0">
                <a:effectLst/>
                <a:latin typeface="Times New Roman" panose="02020603050405020304" pitchFamily="18" charset="0"/>
                <a:ea typeface="Aptos" panose="020B0004020202020204" pitchFamily="34" charset="0"/>
              </a:rPr>
              <a:t> Likewise</a:t>
            </a:r>
            <a:r>
              <a:rPr lang="en-US" sz="1200" i="1" dirty="0">
                <a:effectLst/>
                <a:latin typeface="Times New Roman" panose="02020603050405020304" pitchFamily="18" charset="0"/>
                <a:ea typeface="Aptos" panose="020B0004020202020204" pitchFamily="34" charset="0"/>
              </a:rPr>
              <a:t> </a:t>
            </a:r>
            <a:r>
              <a:rPr lang="en-US" sz="1200" b="1" i="1" dirty="0">
                <a:solidFill>
                  <a:srgbClr val="C00000"/>
                </a:solidFill>
                <a:effectLst/>
                <a:latin typeface="Times New Roman" panose="02020603050405020304" pitchFamily="18" charset="0"/>
                <a:ea typeface="Aptos" panose="020B0004020202020204" pitchFamily="34" charset="0"/>
              </a:rPr>
              <a:t>in the same way </a:t>
            </a:r>
          </a:p>
          <a:p>
            <a:r>
              <a:rPr lang="en-US" sz="1200" b="1" i="1" dirty="0">
                <a:solidFill>
                  <a:srgbClr val="C00000"/>
                </a:solidFill>
                <a:effectLst/>
                <a:latin typeface="Times New Roman" panose="02020603050405020304" pitchFamily="18" charset="0"/>
                <a:ea typeface="Aptos" panose="020B0004020202020204" pitchFamily="34" charset="0"/>
              </a:rPr>
              <a:t>	</a:t>
            </a:r>
            <a:r>
              <a:rPr lang="en-US" sz="1200" b="0" i="1" dirty="0">
                <a:solidFill>
                  <a:srgbClr val="C00000"/>
                </a:solidFill>
                <a:effectLst/>
                <a:latin typeface="Times New Roman" panose="02020603050405020304" pitchFamily="18" charset="0"/>
                <a:ea typeface="Aptos" panose="020B0004020202020204" pitchFamily="34" charset="0"/>
              </a:rPr>
              <a:t>– refers back to 1 Peter 2:9-12, he reminds them </a:t>
            </a:r>
          </a:p>
          <a:p>
            <a:r>
              <a:rPr lang="en-US" sz="1200" b="0" i="1" dirty="0">
                <a:solidFill>
                  <a:srgbClr val="C00000"/>
                </a:solidFill>
                <a:effectLst/>
                <a:latin typeface="Times New Roman" panose="02020603050405020304" pitchFamily="18" charset="0"/>
                <a:ea typeface="Aptos" panose="020B0004020202020204" pitchFamily="34" charset="0"/>
              </a:rPr>
              <a:t>	1. </a:t>
            </a:r>
            <a:r>
              <a:rPr lang="en-US" sz="1200" b="0" i="1" u="sng" dirty="0">
                <a:solidFill>
                  <a:srgbClr val="C00000"/>
                </a:solidFill>
                <a:effectLst/>
                <a:latin typeface="Times New Roman" panose="02020603050405020304" pitchFamily="18" charset="0"/>
                <a:ea typeface="Aptos" panose="020B0004020202020204" pitchFamily="34" charset="0"/>
              </a:rPr>
              <a:t>who they are </a:t>
            </a:r>
            <a:r>
              <a:rPr lang="en-US" sz="1200" b="0" i="1" dirty="0">
                <a:solidFill>
                  <a:srgbClr val="C00000"/>
                </a:solidFill>
                <a:effectLst/>
                <a:latin typeface="Times New Roman" panose="02020603050405020304" pitchFamily="18" charset="0"/>
                <a:ea typeface="Aptos" panose="020B0004020202020204" pitchFamily="34" charset="0"/>
              </a:rPr>
              <a:t>– a chosen race, a royal priesthood, God’s chosen people, 2:9-10</a:t>
            </a:r>
          </a:p>
          <a:p>
            <a:r>
              <a:rPr lang="en-US" sz="1200" b="0" i="1" dirty="0">
                <a:solidFill>
                  <a:srgbClr val="C00000"/>
                </a:solidFill>
                <a:effectLst/>
                <a:latin typeface="Times New Roman" panose="02020603050405020304" pitchFamily="18" charset="0"/>
                <a:ea typeface="Aptos" panose="020B0004020202020204" pitchFamily="34" charset="0"/>
              </a:rPr>
              <a:t>	2. </a:t>
            </a:r>
            <a:r>
              <a:rPr lang="en-US" sz="1200" b="0" i="1" u="sng" dirty="0">
                <a:solidFill>
                  <a:srgbClr val="C00000"/>
                </a:solidFill>
                <a:effectLst/>
                <a:latin typeface="Times New Roman" panose="02020603050405020304" pitchFamily="18" charset="0"/>
                <a:ea typeface="Aptos" panose="020B0004020202020204" pitchFamily="34" charset="0"/>
              </a:rPr>
              <a:t>purpose</a:t>
            </a:r>
            <a:r>
              <a:rPr lang="en-US" sz="1200" b="0" i="1" dirty="0">
                <a:solidFill>
                  <a:srgbClr val="C00000"/>
                </a:solidFill>
                <a:effectLst/>
                <a:latin typeface="Times New Roman" panose="02020603050405020304" pitchFamily="18" charset="0"/>
                <a:ea typeface="Aptos" panose="020B0004020202020204" pitchFamily="34" charset="0"/>
              </a:rPr>
              <a:t> – proclaim the excellencies of God and the salvation through Jesus </a:t>
            </a:r>
          </a:p>
          <a:p>
            <a:r>
              <a:rPr lang="en-US" sz="1200" b="0" i="1" dirty="0">
                <a:solidFill>
                  <a:srgbClr val="C00000"/>
                </a:solidFill>
                <a:effectLst/>
                <a:latin typeface="Times New Roman" panose="02020603050405020304" pitchFamily="18" charset="0"/>
                <a:ea typeface="Aptos" panose="020B0004020202020204" pitchFamily="34" charset="0"/>
              </a:rPr>
              <a:t>	3. expected behavior:13-20 – </a:t>
            </a:r>
          </a:p>
          <a:p>
            <a:r>
              <a:rPr lang="en-US" sz="1200" b="0" i="1" dirty="0">
                <a:solidFill>
                  <a:srgbClr val="C00000"/>
                </a:solidFill>
                <a:effectLst/>
                <a:latin typeface="Times New Roman" panose="02020603050405020304" pitchFamily="18" charset="0"/>
                <a:ea typeface="Aptos" panose="020B0004020202020204" pitchFamily="34" charset="0"/>
              </a:rPr>
              <a:t>	</a:t>
            </a:r>
            <a:r>
              <a:rPr lang="en-US" sz="1200" b="1" i="1" dirty="0">
                <a:solidFill>
                  <a:srgbClr val="C00000"/>
                </a:solidFill>
                <a:effectLst/>
                <a:latin typeface="Times New Roman" panose="02020603050405020304" pitchFamily="18" charset="0"/>
                <a:ea typeface="Aptos" panose="020B0004020202020204" pitchFamily="34" charset="0"/>
              </a:rPr>
              <a:t>FEAR GOD </a:t>
            </a:r>
            <a:r>
              <a:rPr lang="en-US" sz="1200" b="0" i="1" dirty="0">
                <a:solidFill>
                  <a:srgbClr val="C00000"/>
                </a:solidFill>
                <a:effectLst/>
                <a:latin typeface="Times New Roman" panose="02020603050405020304" pitchFamily="18" charset="0"/>
                <a:ea typeface="Aptos" panose="020B0004020202020204" pitchFamily="34" charset="0"/>
              </a:rPr>
              <a:t>(reverence, honor, recognition of His holiness). </a:t>
            </a:r>
          </a:p>
          <a:p>
            <a:r>
              <a:rPr lang="en-US" sz="1200" b="0" i="1" dirty="0">
                <a:solidFill>
                  <a:srgbClr val="C00000"/>
                </a:solidFill>
                <a:effectLst/>
                <a:latin typeface="Times New Roman" panose="02020603050405020304" pitchFamily="18" charset="0"/>
                <a:ea typeface="Aptos" panose="020B0004020202020204" pitchFamily="34" charset="0"/>
              </a:rPr>
              <a:t>	</a:t>
            </a:r>
            <a:r>
              <a:rPr lang="en-US" sz="1200" b="1" i="1" dirty="0">
                <a:solidFill>
                  <a:srgbClr val="C00000"/>
                </a:solidFill>
                <a:effectLst/>
                <a:latin typeface="Times New Roman" panose="02020603050405020304" pitchFamily="18" charset="0"/>
                <a:ea typeface="Aptos" panose="020B0004020202020204" pitchFamily="34" charset="0"/>
              </a:rPr>
              <a:t>LOVE FELLOW-BELIEVERS. 	</a:t>
            </a:r>
          </a:p>
          <a:p>
            <a:r>
              <a:rPr lang="en-US" sz="1200" b="1" i="1" dirty="0">
                <a:solidFill>
                  <a:srgbClr val="C00000"/>
                </a:solidFill>
                <a:effectLst/>
                <a:latin typeface="Times New Roman" panose="02020603050405020304" pitchFamily="18" charset="0"/>
                <a:ea typeface="Aptos" panose="020B0004020202020204" pitchFamily="34" charset="0"/>
              </a:rPr>
              <a:t>	HONOR EVERYONE. </a:t>
            </a:r>
          </a:p>
          <a:p>
            <a:r>
              <a:rPr lang="en-US" sz="1200" b="1" i="1" dirty="0">
                <a:solidFill>
                  <a:srgbClr val="C00000"/>
                </a:solidFill>
                <a:effectLst/>
                <a:latin typeface="Times New Roman" panose="02020603050405020304" pitchFamily="18" charset="0"/>
                <a:ea typeface="Aptos" panose="020B0004020202020204" pitchFamily="34" charset="0"/>
              </a:rPr>
              <a:t>	HONOR THE EMPEROR.)</a:t>
            </a:r>
          </a:p>
          <a:p>
            <a:r>
              <a:rPr lang="en-US" sz="1200" b="1" i="1" dirty="0">
                <a:solidFill>
                  <a:schemeClr val="tx1"/>
                </a:solidFill>
                <a:effectLst/>
                <a:latin typeface="Times New Roman" panose="02020603050405020304" pitchFamily="18" charset="0"/>
                <a:ea typeface="Aptos" panose="020B0004020202020204" pitchFamily="34" charset="0"/>
              </a:rPr>
              <a:t>V.1 continued - Wives be subject to your husbands, so that </a:t>
            </a:r>
          </a:p>
          <a:p>
            <a:pPr marL="171450" indent="-171450">
              <a:buFontTx/>
              <a:buChar char="-"/>
            </a:pPr>
            <a:r>
              <a:rPr lang="en-US" sz="1200" b="0" i="1" dirty="0">
                <a:solidFill>
                  <a:srgbClr val="C00000"/>
                </a:solidFill>
                <a:effectLst/>
                <a:latin typeface="Times New Roman" panose="02020603050405020304" pitchFamily="18" charset="0"/>
              </a:rPr>
              <a:t>Submit to God and the authorities He has put in place – be subject to your husband – saved or unsaved – there is no distinction – the testimony of our behavior – our daily conduct &amp; conversation is a witness to the unsaved or backslidden husband</a:t>
            </a:r>
          </a:p>
          <a:p>
            <a:pPr marL="171450" indent="-171450">
              <a:buFontTx/>
              <a:buChar char="-"/>
            </a:pPr>
            <a:r>
              <a:rPr lang="en-US" sz="1200" b="1" i="1" dirty="0">
                <a:solidFill>
                  <a:schemeClr val="tx1"/>
                </a:solidFill>
                <a:effectLst/>
                <a:latin typeface="Times New Roman" panose="02020603050405020304" pitchFamily="18" charset="0"/>
              </a:rPr>
              <a:t>V.1 continued – so that even if some do not obey the word, they may be won without a word by the conduct of their wives </a:t>
            </a:r>
            <a:r>
              <a:rPr lang="en-US" sz="1200" b="1" i="1" dirty="0">
                <a:solidFill>
                  <a:srgbClr val="C00000"/>
                </a:solidFill>
                <a:effectLst/>
                <a:latin typeface="Times New Roman" panose="02020603050405020304" pitchFamily="18" charset="0"/>
              </a:rPr>
              <a:t>(conduct – manner of life displayed regularly)</a:t>
            </a:r>
          </a:p>
          <a:p>
            <a:pPr marL="171450" indent="-171450">
              <a:buFontTx/>
              <a:buChar char="-"/>
            </a:pPr>
            <a:endParaRPr lang="en-US" sz="1200" b="1" i="1" dirty="0">
              <a:solidFill>
                <a:srgbClr val="C00000"/>
              </a:solidFill>
              <a:effectLst/>
              <a:latin typeface="Times New Roman" panose="02020603050405020304" pitchFamily="18" charset="0"/>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1200" b="1" i="1" kern="100" baseline="30000" dirty="0">
                <a:effectLst/>
                <a:latin typeface="Times New Roman" panose="02020603050405020304" pitchFamily="18" charset="0"/>
                <a:ea typeface="Aptos" panose="020B0004020202020204" pitchFamily="34" charset="0"/>
                <a:cs typeface="Times New Roman" panose="02020603050405020304" pitchFamily="18" charset="0"/>
              </a:rPr>
              <a:t>2</a:t>
            </a:r>
            <a:r>
              <a:rPr lang="en-US" sz="1200" b="1" i="1" kern="100" dirty="0">
                <a:effectLst/>
                <a:latin typeface="Times New Roman" panose="02020603050405020304" pitchFamily="18" charset="0"/>
                <a:ea typeface="Aptos" panose="020B0004020202020204" pitchFamily="34" charset="0"/>
                <a:cs typeface="Times New Roman" panose="02020603050405020304" pitchFamily="18" charset="0"/>
              </a:rPr>
              <a:t> when they see</a:t>
            </a:r>
            <a:r>
              <a:rPr lang="en-US"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200" i="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(as they observe – </a:t>
            </a:r>
            <a:r>
              <a:rPr lang="en-US" sz="1200" i="1" kern="100" dirty="0">
                <a:solidFill>
                  <a:srgbClr val="C00000"/>
                </a:solidFill>
                <a:effectLst/>
                <a:latin typeface="Times New Roman" panose="02020603050405020304" pitchFamily="18" charset="0"/>
                <a:ea typeface="Aptos" panose="020B0004020202020204" pitchFamily="34" charset="0"/>
                <a:cs typeface="Times New Roman" panose="02020603050405020304" pitchFamily="18" charset="0"/>
              </a:rPr>
              <a:t>watch, view attentively – suggests consistent, ongoing observation) </a:t>
            </a:r>
            <a:r>
              <a:rPr lang="en-US" sz="1200" b="1" i="1" kern="100" dirty="0">
                <a:effectLst/>
                <a:latin typeface="Times New Roman" panose="02020603050405020304" pitchFamily="18" charset="0"/>
                <a:ea typeface="Aptos" panose="020B0004020202020204" pitchFamily="34" charset="0"/>
                <a:cs typeface="Times New Roman" panose="02020603050405020304" pitchFamily="18" charset="0"/>
              </a:rPr>
              <a:t>your respectful</a:t>
            </a:r>
            <a:r>
              <a:rPr lang="en-US"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200" i="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(reverence)</a:t>
            </a:r>
            <a:r>
              <a:rPr lang="en-US" sz="1200" b="1" i="1" kern="100" dirty="0">
                <a:effectLst/>
                <a:latin typeface="Times New Roman" panose="02020603050405020304" pitchFamily="18" charset="0"/>
                <a:ea typeface="Aptos" panose="020B0004020202020204" pitchFamily="34" charset="0"/>
                <a:cs typeface="Times New Roman" panose="02020603050405020304" pitchFamily="18" charset="0"/>
              </a:rPr>
              <a:t>and pure</a:t>
            </a:r>
            <a:r>
              <a:rPr lang="en-US"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200" i="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(pure from carnality, chaste, modest, proper, clean, innocent – above reproach)</a:t>
            </a:r>
            <a:r>
              <a:rPr lang="en-US"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200" b="1" i="1" kern="100" dirty="0">
                <a:effectLst/>
                <a:latin typeface="Times New Roman" panose="02020603050405020304" pitchFamily="18" charset="0"/>
                <a:ea typeface="Aptos" panose="020B0004020202020204" pitchFamily="34" charset="0"/>
                <a:cs typeface="Times New Roman" panose="02020603050405020304" pitchFamily="18" charset="0"/>
              </a:rPr>
              <a:t>conduct</a:t>
            </a:r>
            <a:r>
              <a:rPr lang="en-US"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US" sz="1200" i="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(manner of life, behavior, deportment)</a:t>
            </a:r>
            <a:r>
              <a:rPr lang="en-US" sz="1200" i="1"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en-US" sz="1200" kern="100" dirty="0">
              <a:effectLst/>
              <a:latin typeface="Calibri" panose="020F0502020204030204" pitchFamily="34" charset="0"/>
              <a:ea typeface="Aptos" panose="020B0004020202020204" pitchFamily="34" charset="0"/>
              <a:cs typeface="Times New Roman" panose="02020603050405020304" pitchFamily="18" charset="0"/>
            </a:endParaRPr>
          </a:p>
          <a:p>
            <a:pPr marL="171450" indent="-171450">
              <a:buFontTx/>
              <a:buChar char="-"/>
            </a:pPr>
            <a:r>
              <a:rPr lang="en-US" sz="1200" b="0" i="1" dirty="0">
                <a:solidFill>
                  <a:srgbClr val="FF0000"/>
                </a:solidFill>
                <a:effectLst/>
                <a:latin typeface="Times New Roman" panose="02020603050405020304" pitchFamily="18" charset="0"/>
              </a:rPr>
              <a:t>It’s not the outer appearance and adornment that makes the biggest impression &amp; impact – its the spirit exhibited and the heart expressions</a:t>
            </a:r>
          </a:p>
          <a:p>
            <a:pPr marL="171450" indent="-171450">
              <a:buFontTx/>
              <a:buChar char="-"/>
            </a:pPr>
            <a:r>
              <a:rPr lang="en-US" sz="1200" b="0" i="1" dirty="0">
                <a:solidFill>
                  <a:srgbClr val="FF0000"/>
                </a:solidFill>
                <a:effectLst/>
                <a:latin typeface="Times New Roman" panose="02020603050405020304" pitchFamily="18" charset="0"/>
              </a:rPr>
              <a:t>God established the family hierarchy in Gen 3- when Eve </a:t>
            </a:r>
            <a:r>
              <a:rPr lang="en-US" sz="1200" b="1" i="1" dirty="0">
                <a:solidFill>
                  <a:srgbClr val="FF0000"/>
                </a:solidFill>
                <a:effectLst/>
                <a:latin typeface="Times New Roman" panose="02020603050405020304" pitchFamily="18" charset="0"/>
              </a:rPr>
              <a:t>was deceived </a:t>
            </a:r>
            <a:r>
              <a:rPr lang="en-US" sz="1200" b="0" i="1" dirty="0">
                <a:solidFill>
                  <a:srgbClr val="FF0000"/>
                </a:solidFill>
                <a:effectLst/>
                <a:latin typeface="Times New Roman" panose="02020603050405020304" pitchFamily="18" charset="0"/>
              </a:rPr>
              <a:t>by the serpent and ate the fruit – then invited Adam to join her.  Adam listened to his wife &amp; </a:t>
            </a:r>
            <a:r>
              <a:rPr lang="en-US" sz="1200" b="1" i="1" dirty="0">
                <a:solidFill>
                  <a:srgbClr val="FF0000"/>
                </a:solidFill>
                <a:effectLst/>
                <a:latin typeface="Times New Roman" panose="02020603050405020304" pitchFamily="18" charset="0"/>
              </a:rPr>
              <a:t>chose to disobey </a:t>
            </a:r>
            <a:r>
              <a:rPr lang="en-US" sz="1200" b="0" i="1" dirty="0">
                <a:solidFill>
                  <a:srgbClr val="FF0000"/>
                </a:solidFill>
                <a:effectLst/>
                <a:latin typeface="Times New Roman" panose="02020603050405020304" pitchFamily="18" charset="0"/>
              </a:rPr>
              <a:t>God.</a:t>
            </a:r>
          </a:p>
          <a:p>
            <a:pPr marL="171450" indent="-171450">
              <a:buFontTx/>
              <a:buChar char="-"/>
            </a:pPr>
            <a:r>
              <a:rPr lang="en-US" sz="1200" b="0" i="1" dirty="0">
                <a:solidFill>
                  <a:srgbClr val="FF0000"/>
                </a:solidFill>
                <a:effectLst/>
                <a:latin typeface="Times New Roman" panose="02020603050405020304" pitchFamily="18" charset="0"/>
              </a:rPr>
              <a:t>Woman’s curse – your desire will be contrary to your husband – but he shall rule over you -Gen 3:16</a:t>
            </a:r>
          </a:p>
          <a:p>
            <a:pPr marL="0" indent="0">
              <a:buFontTx/>
              <a:buNone/>
            </a:pPr>
            <a:endParaRPr lang="en-US" sz="1200" b="0" i="1" dirty="0">
              <a:solidFill>
                <a:srgbClr val="FF0000"/>
              </a:solidFill>
              <a:effectLst/>
              <a:latin typeface="Times New Roman" panose="02020603050405020304" pitchFamily="18" charset="0"/>
            </a:endParaRPr>
          </a:p>
          <a:p>
            <a:pPr marL="0" indent="0">
              <a:buFontTx/>
              <a:buNone/>
            </a:pPr>
            <a:r>
              <a:rPr lang="en-US" sz="1200" b="1" i="1" dirty="0">
                <a:solidFill>
                  <a:srgbClr val="C00000"/>
                </a:solidFill>
                <a:effectLst/>
                <a:latin typeface="Times New Roman" panose="02020603050405020304" pitchFamily="18" charset="0"/>
              </a:rPr>
              <a:t>POINTS</a:t>
            </a:r>
          </a:p>
          <a:p>
            <a:pPr marL="228600" indent="-228600">
              <a:buFontTx/>
              <a:buAutoNum type="arabicPeriod"/>
            </a:pPr>
            <a:r>
              <a:rPr lang="en-US" sz="1200" b="1" i="1" dirty="0">
                <a:solidFill>
                  <a:schemeClr val="tx1"/>
                </a:solidFill>
                <a:effectLst/>
                <a:latin typeface="Times New Roman" panose="02020603050405020304" pitchFamily="18" charset="0"/>
              </a:rPr>
              <a:t>Counterculture for a wife to have a different religion from her husband </a:t>
            </a:r>
            <a:r>
              <a:rPr lang="en-US" sz="1200" b="0" i="1" dirty="0">
                <a:solidFill>
                  <a:schemeClr val="tx1"/>
                </a:solidFill>
                <a:effectLst/>
                <a:latin typeface="Times New Roman" panose="02020603050405020304" pitchFamily="18" charset="0"/>
              </a:rPr>
              <a:t>– the husband’s god was to be the wife’s god: Plutarch, a late first-century Greek historian (AD 46-127), wrote: A wife should not acquire her own friends but should make her husband's friends her own. The gods are the first and most significant friends, for this reason, it is proper for a wife to recognize only those gods whom her husband worships. (early 2</a:t>
            </a:r>
            <a:r>
              <a:rPr lang="en-US" sz="1200" b="0" i="1" baseline="30000" dirty="0">
                <a:solidFill>
                  <a:schemeClr val="tx1"/>
                </a:solidFill>
                <a:effectLst/>
                <a:latin typeface="Times New Roman" panose="02020603050405020304" pitchFamily="18" charset="0"/>
              </a:rPr>
              <a:t>nd</a:t>
            </a:r>
            <a:r>
              <a:rPr lang="en-US" sz="1200" b="0" i="1" dirty="0">
                <a:solidFill>
                  <a:schemeClr val="tx1"/>
                </a:solidFill>
                <a:effectLst/>
                <a:latin typeface="Times New Roman" panose="02020603050405020304" pitchFamily="18" charset="0"/>
              </a:rPr>
              <a:t> century “Advice to Bride and Groom” book) ESV Notes</a:t>
            </a:r>
          </a:p>
          <a:p>
            <a:pPr marL="228600" indent="-228600">
              <a:buFontTx/>
              <a:buAutoNum type="arabicPeriod"/>
            </a:pPr>
            <a:r>
              <a:rPr lang="en-US" sz="1200" b="0" i="1" dirty="0">
                <a:solidFill>
                  <a:schemeClr val="tx1"/>
                </a:solidFill>
                <a:effectLst/>
                <a:latin typeface="Times New Roman" panose="02020603050405020304" pitchFamily="18" charset="0"/>
              </a:rPr>
              <a:t>Peter’s instruction for wives to be submissive was different from the current culture of the time – the definition of submission was different</a:t>
            </a:r>
          </a:p>
          <a:p>
            <a:pPr marL="228600" indent="-228600">
              <a:buFontTx/>
              <a:buAutoNum type="arabicPeriod"/>
            </a:pPr>
            <a:r>
              <a:rPr lang="en-US" sz="1200" b="1" i="1" dirty="0">
                <a:solidFill>
                  <a:schemeClr val="tx1"/>
                </a:solidFill>
                <a:effectLst/>
                <a:latin typeface="Times New Roman" panose="02020603050405020304" pitchFamily="18" charset="0"/>
              </a:rPr>
              <a:t>Peter’s instruction for wives is submission to her husband – not all men</a:t>
            </a:r>
          </a:p>
          <a:p>
            <a:pPr marL="228600" indent="-228600">
              <a:buFontTx/>
              <a:buAutoNum type="arabicPeriod"/>
            </a:pPr>
            <a:endParaRPr lang="en-US" sz="1200" b="0" i="1" dirty="0">
              <a:solidFill>
                <a:schemeClr val="tx1"/>
              </a:solidFill>
              <a:effectLst/>
              <a:latin typeface="Times New Roman" panose="02020603050405020304" pitchFamily="18" charset="0"/>
            </a:endParaRPr>
          </a:p>
          <a:p>
            <a:pPr marL="171450" indent="-171450">
              <a:buFontTx/>
              <a:buChar char="-"/>
            </a:pPr>
            <a:endParaRPr lang="en-US" sz="1200" b="0" i="1" dirty="0">
              <a:solidFill>
                <a:srgbClr val="FF0000"/>
              </a:solidFill>
              <a:effectLst/>
              <a:latin typeface="Times New Roman" panose="02020603050405020304" pitchFamily="18" charset="0"/>
            </a:endParaRPr>
          </a:p>
          <a:p>
            <a:pPr marL="171450" indent="-171450">
              <a:buFontTx/>
              <a:buChar char="-"/>
            </a:pPr>
            <a:endParaRPr lang="en-US" sz="1200" b="0" dirty="0"/>
          </a:p>
        </p:txBody>
      </p:sp>
      <p:sp>
        <p:nvSpPr>
          <p:cNvPr id="4" name="Slide Number Placeholder 3">
            <a:extLst>
              <a:ext uri="{FF2B5EF4-FFF2-40B4-BE49-F238E27FC236}">
                <a16:creationId xmlns:a16="http://schemas.microsoft.com/office/drawing/2014/main" id="{3B98F28B-92B2-36A7-68DB-4B2224A058CF}"/>
              </a:ext>
            </a:extLst>
          </p:cNvPr>
          <p:cNvSpPr>
            <a:spLocks noGrp="1"/>
          </p:cNvSpPr>
          <p:nvPr>
            <p:ph type="sldNum" sz="quarter" idx="5"/>
          </p:nvPr>
        </p:nvSpPr>
        <p:spPr/>
        <p:txBody>
          <a:bodyPr/>
          <a:lstStyle/>
          <a:p>
            <a:fld id="{3D321568-D943-4C90-93D2-82904CD4BF7B}" type="slidenum">
              <a:rPr lang="en-US" smtClean="0"/>
              <a:t>4</a:t>
            </a:fld>
            <a:endParaRPr lang="en-US"/>
          </a:p>
        </p:txBody>
      </p:sp>
    </p:spTree>
    <p:extLst>
      <p:ext uri="{BB962C8B-B14F-4D97-AF65-F5344CB8AC3E}">
        <p14:creationId xmlns:p14="http://schemas.microsoft.com/office/powerpoint/2010/main" val="2610800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1EBBDD-E789-27FF-5C30-1BEB710B96A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7F82933-A113-EE45-938F-10A8D8F3B7B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ABD6B86-C08C-2A1B-578E-CED4E424A035}"/>
              </a:ext>
            </a:extLst>
          </p:cNvPr>
          <p:cNvSpPr>
            <a:spLocks noGrp="1"/>
          </p:cNvSpPr>
          <p:nvPr>
            <p:ph type="body" idx="1"/>
          </p:nvPr>
        </p:nvSpPr>
        <p:spPr/>
        <p:txBody>
          <a:bodyPr/>
          <a:lstStyle/>
          <a:p>
            <a:pPr marL="0" marR="0">
              <a:lnSpc>
                <a:spcPct val="115000"/>
              </a:lnSpc>
              <a:spcAft>
                <a:spcPts val="800"/>
              </a:spcAft>
            </a:pPr>
            <a:r>
              <a:rPr lang="en-US" sz="1200" b="0" i="1" kern="100" baseline="30000" dirty="0">
                <a:effectLst/>
                <a:latin typeface="Arial" panose="020B0604020202020204" pitchFamily="34" charset="0"/>
                <a:ea typeface="Aptos" panose="020B0004020202020204" pitchFamily="34" charset="0"/>
                <a:cs typeface="Arial" panose="020B0604020202020204" pitchFamily="34" charset="0"/>
              </a:rPr>
              <a:t>7</a:t>
            </a:r>
            <a:r>
              <a:rPr lang="en-US" sz="1200" b="0" i="1" kern="100" dirty="0">
                <a:effectLst/>
                <a:latin typeface="Arial" panose="020B0604020202020204" pitchFamily="34" charset="0"/>
                <a:ea typeface="Aptos" panose="020B0004020202020204" pitchFamily="34" charset="0"/>
                <a:cs typeface="Arial" panose="020B0604020202020204" pitchFamily="34" charset="0"/>
              </a:rPr>
              <a:t> Likewise </a:t>
            </a:r>
            <a:r>
              <a:rPr lang="en-US" sz="1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(in the same way)</a:t>
            </a:r>
            <a:r>
              <a:rPr lang="en-US" sz="1200" b="0"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 </a:t>
            </a:r>
            <a:r>
              <a:rPr lang="en-US" sz="1200" b="0" i="1" kern="100" dirty="0">
                <a:effectLst/>
                <a:latin typeface="Arial" panose="020B0604020202020204" pitchFamily="34" charset="0"/>
                <a:ea typeface="Aptos" panose="020B0004020202020204" pitchFamily="34" charset="0"/>
                <a:cs typeface="Arial" panose="020B0604020202020204" pitchFamily="34" charset="0"/>
              </a:rPr>
              <a:t>husbands, live </a:t>
            </a:r>
            <a:r>
              <a:rPr lang="en-US" sz="1200" b="1"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(dwell with, reside together as a family),  </a:t>
            </a:r>
            <a:r>
              <a:rPr lang="en-US" sz="1200" b="0" i="1" kern="100" dirty="0">
                <a:effectLst/>
                <a:latin typeface="Arial" panose="020B0604020202020204" pitchFamily="34" charset="0"/>
                <a:ea typeface="Aptos" panose="020B0004020202020204" pitchFamily="34" charset="0"/>
                <a:cs typeface="Arial" panose="020B0604020202020204" pitchFamily="34" charset="0"/>
              </a:rPr>
              <a:t>with your wives in an understanding </a:t>
            </a:r>
            <a:r>
              <a:rPr lang="en-US" sz="1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(informed, general intelligence, moral wisdom, knowledgeable of things lawful and unlawful for Christians)</a:t>
            </a:r>
            <a:r>
              <a:rPr lang="en-US" sz="1200" b="0"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 </a:t>
            </a:r>
            <a:r>
              <a:rPr lang="en-US" sz="1200" b="0" i="1" kern="100" dirty="0">
                <a:effectLst/>
                <a:latin typeface="Arial" panose="020B0604020202020204" pitchFamily="34" charset="0"/>
                <a:ea typeface="Aptos" panose="020B0004020202020204" pitchFamily="34" charset="0"/>
                <a:cs typeface="Arial" panose="020B0604020202020204" pitchFamily="34" charset="0"/>
              </a:rPr>
              <a:t>way, showing </a:t>
            </a:r>
            <a:r>
              <a:rPr lang="en-US" sz="1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(bestow, give, apportion, dispense) </a:t>
            </a:r>
            <a:r>
              <a:rPr lang="en-US" sz="1200" b="0" i="1" kern="100" dirty="0">
                <a:effectLst/>
                <a:latin typeface="Arial" panose="020B0604020202020204" pitchFamily="34" charset="0"/>
                <a:ea typeface="Aptos" panose="020B0004020202020204" pitchFamily="34" charset="0"/>
                <a:cs typeface="Arial" panose="020B0604020202020204" pitchFamily="34" charset="0"/>
              </a:rPr>
              <a:t>honor </a:t>
            </a:r>
            <a:r>
              <a:rPr lang="en-US" sz="1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(valuing, deference, reverence, price, precious, dignity)</a:t>
            </a:r>
            <a:r>
              <a:rPr lang="en-US" sz="1200" b="0"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 </a:t>
            </a:r>
            <a:r>
              <a:rPr lang="en-US" sz="1200" b="0" i="1" kern="100" dirty="0">
                <a:effectLst/>
                <a:latin typeface="Arial" panose="020B0604020202020204" pitchFamily="34" charset="0"/>
                <a:ea typeface="Aptos" panose="020B0004020202020204" pitchFamily="34" charset="0"/>
                <a:cs typeface="Arial" panose="020B0604020202020204" pitchFamily="34" charset="0"/>
              </a:rPr>
              <a:t>to the woman </a:t>
            </a:r>
            <a:r>
              <a:rPr lang="en-US" sz="1200" b="0"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(wife) </a:t>
            </a:r>
            <a:r>
              <a:rPr lang="en-US" sz="1200" b="0" i="1" kern="100" dirty="0">
                <a:effectLst/>
                <a:latin typeface="Arial" panose="020B0604020202020204" pitchFamily="34" charset="0"/>
                <a:ea typeface="Aptos" panose="020B0004020202020204" pitchFamily="34" charset="0"/>
                <a:cs typeface="Arial" panose="020B0604020202020204" pitchFamily="34" charset="0"/>
              </a:rPr>
              <a:t>as the </a:t>
            </a:r>
            <a:r>
              <a:rPr lang="en-US" sz="1200" b="0"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weaker </a:t>
            </a:r>
            <a:r>
              <a:rPr lang="en-US" sz="1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(lacking strength, weaker – not inferior or less than)</a:t>
            </a:r>
            <a:r>
              <a:rPr lang="en-US" sz="1200" b="0"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 </a:t>
            </a:r>
            <a:r>
              <a:rPr lang="en-US" sz="1200" b="0" i="1" kern="100" dirty="0">
                <a:effectLst/>
                <a:latin typeface="Arial" panose="020B0604020202020204" pitchFamily="34" charset="0"/>
                <a:ea typeface="Aptos" panose="020B0004020202020204" pitchFamily="34" charset="0"/>
                <a:cs typeface="Arial" panose="020B0604020202020204" pitchFamily="34" charset="0"/>
              </a:rPr>
              <a:t>vessel </a:t>
            </a:r>
            <a:r>
              <a:rPr lang="en-US" sz="1200" b="1"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(Greek metaphor for body)</a:t>
            </a:r>
            <a:r>
              <a:rPr lang="en-US" sz="1200" b="1" i="1" kern="100" dirty="0">
                <a:effectLst/>
                <a:latin typeface="Arial" panose="020B0604020202020204" pitchFamily="34" charset="0"/>
                <a:ea typeface="Aptos" panose="020B0004020202020204" pitchFamily="34" charset="0"/>
                <a:cs typeface="Arial" panose="020B0604020202020204" pitchFamily="34" charset="0"/>
              </a:rPr>
              <a:t>, </a:t>
            </a:r>
            <a:r>
              <a:rPr lang="en-US" sz="1200" b="0" i="1" kern="100" dirty="0">
                <a:effectLst/>
                <a:latin typeface="Arial" panose="020B0604020202020204" pitchFamily="34" charset="0"/>
                <a:ea typeface="Aptos" panose="020B0004020202020204" pitchFamily="34" charset="0"/>
                <a:cs typeface="Arial" panose="020B0604020202020204" pitchFamily="34" charset="0"/>
              </a:rPr>
              <a:t>since they are </a:t>
            </a:r>
            <a:r>
              <a:rPr lang="en-US" sz="1200" b="0"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(fellow, joint participant, co-heirs)</a:t>
            </a:r>
            <a:r>
              <a:rPr lang="en-US" sz="1200" b="0"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 </a:t>
            </a:r>
            <a:r>
              <a:rPr lang="en-US" sz="1200" b="0" i="1" kern="100" dirty="0">
                <a:effectLst/>
                <a:latin typeface="Arial" panose="020B0604020202020204" pitchFamily="34" charset="0"/>
                <a:ea typeface="Aptos" panose="020B0004020202020204" pitchFamily="34" charset="0"/>
                <a:cs typeface="Arial" panose="020B0604020202020204" pitchFamily="34" charset="0"/>
              </a:rPr>
              <a:t>heirs with you of the grace of life, </a:t>
            </a:r>
            <a:r>
              <a:rPr lang="en-US" sz="1200" b="0" i="1" u="sng" kern="100" dirty="0">
                <a:effectLst/>
                <a:latin typeface="Arial" panose="020B0604020202020204" pitchFamily="34" charset="0"/>
                <a:ea typeface="Aptos" panose="020B0004020202020204" pitchFamily="34" charset="0"/>
                <a:cs typeface="Arial" panose="020B0604020202020204" pitchFamily="34" charset="0"/>
              </a:rPr>
              <a:t>so that your prayers may not be hindered </a:t>
            </a:r>
            <a:r>
              <a:rPr lang="en-US" sz="1200" b="0"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(cut into, impeded, cutting off one’s way, getting in the way of, interrupting).</a:t>
            </a:r>
            <a:endParaRPr lang="en-US" sz="1200" b="0" kern="100" dirty="0">
              <a:effectLst/>
              <a:latin typeface="Arial" panose="020B0604020202020204" pitchFamily="34" charset="0"/>
              <a:ea typeface="Aptos" panose="020B0004020202020204" pitchFamily="34" charset="0"/>
              <a:cs typeface="Arial" panose="020B0604020202020204" pitchFamily="34" charset="0"/>
            </a:endParaRPr>
          </a:p>
          <a:p>
            <a:pPr marL="457200" marR="0">
              <a:lnSpc>
                <a:spcPct val="115000"/>
              </a:lnSpc>
              <a:spcAft>
                <a:spcPts val="800"/>
              </a:spcAft>
            </a:pPr>
            <a:r>
              <a:rPr lang="en-US" sz="1200" b="0"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Eph 5:33 Paul talking to husbands – let each one of you love his wife as himself, and let the wife see that she respects her husband (</a:t>
            </a:r>
            <a:r>
              <a:rPr lang="en-US" sz="1200" b="1"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no qualifier here that says he must be worthy of her respect...it’s the </a:t>
            </a:r>
            <a:r>
              <a:rPr lang="en-US" sz="1200" b="1" i="1" u="sng"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position of husband </a:t>
            </a:r>
            <a:r>
              <a:rPr lang="en-US" sz="1200" b="1"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that garners the respect.</a:t>
            </a:r>
            <a:endParaRPr lang="en-US" sz="1200" b="1" kern="100" dirty="0">
              <a:effectLst/>
              <a:latin typeface="Arial" panose="020B0604020202020204" pitchFamily="34" charset="0"/>
              <a:ea typeface="Aptos" panose="020B000402020202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CF9F9C3D-4350-45D8-5E7C-85371403984C}"/>
              </a:ext>
            </a:extLst>
          </p:cNvPr>
          <p:cNvSpPr>
            <a:spLocks noGrp="1"/>
          </p:cNvSpPr>
          <p:nvPr>
            <p:ph type="sldNum" sz="quarter" idx="5"/>
          </p:nvPr>
        </p:nvSpPr>
        <p:spPr/>
        <p:txBody>
          <a:bodyPr/>
          <a:lstStyle/>
          <a:p>
            <a:fld id="{3D321568-D943-4C90-93D2-82904CD4BF7B}" type="slidenum">
              <a:rPr lang="en-US" smtClean="0"/>
              <a:t>5</a:t>
            </a:fld>
            <a:endParaRPr lang="en-US"/>
          </a:p>
        </p:txBody>
      </p:sp>
    </p:spTree>
    <p:extLst>
      <p:ext uri="{BB962C8B-B14F-4D97-AF65-F5344CB8AC3E}">
        <p14:creationId xmlns:p14="http://schemas.microsoft.com/office/powerpoint/2010/main" val="1701590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7D3A90-2A7E-6EA2-2144-9E48A94C51E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29EA2E4-FBD8-69E3-A5E5-16D66B89327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4F55870-AB42-CAE7-318C-F316D9F59869}"/>
              </a:ext>
            </a:extLst>
          </p:cNvPr>
          <p:cNvSpPr>
            <a:spLocks noGrp="1"/>
          </p:cNvSpPr>
          <p:nvPr>
            <p:ph type="body" idx="1"/>
          </p:nvPr>
        </p:nvSpPr>
        <p:spPr/>
        <p:txBody>
          <a:bodyPr/>
          <a:lstStyle/>
          <a:p>
            <a:pPr marL="0" marR="0">
              <a:lnSpc>
                <a:spcPct val="100000"/>
              </a:lnSpc>
              <a:spcAft>
                <a:spcPts val="800"/>
              </a:spcAft>
            </a:pPr>
            <a:r>
              <a:rPr lang="en-US" sz="1200" i="1" kern="100" baseline="30000" dirty="0">
                <a:effectLst/>
                <a:latin typeface="Arial" panose="020B0604020202020204" pitchFamily="34" charset="0"/>
                <a:ea typeface="Aptos" panose="020B0004020202020204" pitchFamily="34" charset="0"/>
                <a:cs typeface="Arial" panose="020B0604020202020204" pitchFamily="34" charset="0"/>
              </a:rPr>
              <a:t>8</a:t>
            </a:r>
            <a:r>
              <a:rPr lang="en-US" sz="1200" i="1" kern="100" dirty="0">
                <a:effectLst/>
                <a:latin typeface="Arial" panose="020B0604020202020204" pitchFamily="34" charset="0"/>
                <a:ea typeface="Aptos" panose="020B0004020202020204" pitchFamily="34" charset="0"/>
                <a:cs typeface="Arial" panose="020B0604020202020204" pitchFamily="34" charset="0"/>
              </a:rPr>
              <a:t> Finally, </a:t>
            </a:r>
            <a:r>
              <a:rPr lang="en-US" sz="1200"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(to sum it all up, this is what it boils down to)</a:t>
            </a:r>
            <a:r>
              <a:rPr lang="en-US" sz="1200" i="1" kern="100" dirty="0">
                <a:effectLst/>
                <a:latin typeface="Arial" panose="020B0604020202020204" pitchFamily="34" charset="0"/>
                <a:ea typeface="Aptos" panose="020B0004020202020204" pitchFamily="34" charset="0"/>
                <a:cs typeface="Arial" panose="020B0604020202020204" pitchFamily="34" charset="0"/>
              </a:rPr>
              <a:t> </a:t>
            </a:r>
            <a:r>
              <a:rPr lang="en-US" sz="1200" b="1" i="1" kern="100" dirty="0">
                <a:effectLst/>
                <a:latin typeface="Arial" panose="020B0604020202020204" pitchFamily="34" charset="0"/>
                <a:ea typeface="Aptos" panose="020B0004020202020204" pitchFamily="34" charset="0"/>
                <a:cs typeface="Arial" panose="020B0604020202020204" pitchFamily="34" charset="0"/>
              </a:rPr>
              <a:t>all of you </a:t>
            </a:r>
            <a:r>
              <a:rPr lang="en-US" sz="1200" b="1"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(each and everyone of you! No exclusions or exceptions)</a:t>
            </a:r>
            <a:r>
              <a:rPr lang="en-US" sz="1200" i="1" kern="100" dirty="0">
                <a:effectLst/>
                <a:latin typeface="Arial" panose="020B0604020202020204" pitchFamily="34" charset="0"/>
                <a:ea typeface="Aptos" panose="020B0004020202020204" pitchFamily="34" charset="0"/>
                <a:cs typeface="Arial" panose="020B0604020202020204" pitchFamily="34" charset="0"/>
              </a:rPr>
              <a:t>, have unity of mind, sympathy, brotherly love, a tender heart, and a humble mind.’</a:t>
            </a:r>
          </a:p>
          <a:p>
            <a:pPr marL="171450" marR="0" indent="-171450">
              <a:lnSpc>
                <a:spcPct val="100000"/>
              </a:lnSpc>
              <a:spcAft>
                <a:spcPts val="800"/>
              </a:spcAft>
              <a:buFont typeface="Arial" panose="020B0604020202020204" pitchFamily="34" charset="0"/>
              <a:buChar char="•"/>
            </a:pPr>
            <a:r>
              <a:rPr lang="en-US" sz="1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UNITY –  </a:t>
            </a:r>
            <a:r>
              <a:rPr lang="en-US" sz="1200" i="1" kern="100" dirty="0">
                <a:effectLst/>
                <a:latin typeface="Arial" panose="020B0604020202020204" pitchFamily="34" charset="0"/>
                <a:ea typeface="Aptos" panose="020B0004020202020204" pitchFamily="34" charset="0"/>
                <a:cs typeface="Arial" panose="020B0604020202020204" pitchFamily="34" charset="0"/>
              </a:rPr>
              <a:t>oneness of heart and mind, in agreement</a:t>
            </a:r>
          </a:p>
          <a:p>
            <a:pPr marL="628650" marR="0" lvl="1" indent="-171450" algn="l" defTabSz="914400" rtl="0" eaLnBrk="1" fontAlgn="auto" latinLnBrk="0" hangingPunct="1">
              <a:lnSpc>
                <a:spcPct val="100000"/>
              </a:lnSpc>
              <a:spcBef>
                <a:spcPts val="0"/>
              </a:spcBef>
              <a:spcAft>
                <a:spcPts val="800"/>
              </a:spcAft>
              <a:buClrTx/>
              <a:buSzTx/>
              <a:buFont typeface="Arial" panose="020B0604020202020204" pitchFamily="34" charset="0"/>
              <a:buChar char="•"/>
              <a:tabLst/>
              <a:defRPr/>
            </a:pPr>
            <a:r>
              <a:rPr lang="en-US" sz="1200" b="0"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harmonious, be together on this, </a:t>
            </a:r>
            <a:r>
              <a:rPr lang="en-US" sz="1200" b="0" i="1" u="sng"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at the same place at the same time</a:t>
            </a:r>
            <a:r>
              <a:rPr lang="en-US" sz="1200" b="0"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 come to agreement (Strong’s G3675 – </a:t>
            </a:r>
            <a:r>
              <a:rPr lang="en-US" sz="1200" b="0" i="1" kern="100" dirty="0" err="1">
                <a:solidFill>
                  <a:srgbClr val="FF0000"/>
                </a:solidFill>
                <a:effectLst/>
                <a:latin typeface="Arial" panose="020B0604020202020204" pitchFamily="34" charset="0"/>
                <a:ea typeface="Aptos" panose="020B0004020202020204" pitchFamily="34" charset="0"/>
                <a:cs typeface="Arial" panose="020B0604020202020204" pitchFamily="34" charset="0"/>
              </a:rPr>
              <a:t>homophrōn</a:t>
            </a:r>
            <a:r>
              <a:rPr lang="en-US" sz="1200" b="0"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 from the base (G3674, G5424)</a:t>
            </a:r>
            <a:endParaRPr lang="en-US" sz="1200" i="1" kern="100" dirty="0">
              <a:effectLst/>
              <a:latin typeface="Arial" panose="020B0604020202020204" pitchFamily="34" charset="0"/>
              <a:ea typeface="Aptos" panose="020B0004020202020204" pitchFamily="34" charset="0"/>
              <a:cs typeface="Arial" panose="020B0604020202020204" pitchFamily="34" charset="0"/>
            </a:endParaRPr>
          </a:p>
          <a:p>
            <a:pPr marL="171450" marR="0" indent="-171450">
              <a:lnSpc>
                <a:spcPct val="100000"/>
              </a:lnSpc>
              <a:spcAft>
                <a:spcPts val="800"/>
              </a:spcAft>
              <a:buFont typeface="Arial" panose="020B0604020202020204" pitchFamily="34" charset="0"/>
              <a:buChar char="•"/>
            </a:pPr>
            <a:r>
              <a:rPr lang="en-US" sz="1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SYMPATHY – </a:t>
            </a:r>
            <a:r>
              <a:rPr lang="en-US" sz="1200" i="1" kern="100" dirty="0">
                <a:effectLst/>
                <a:latin typeface="Arial" panose="020B0604020202020204" pitchFamily="34" charset="0"/>
                <a:ea typeface="Aptos" panose="020B0004020202020204" pitchFamily="34" charset="0"/>
                <a:cs typeface="Arial" panose="020B0604020202020204" pitchFamily="34" charset="0"/>
              </a:rPr>
              <a:t>suffering, feeling the pain and hurt, and having “compassions” for one another</a:t>
            </a:r>
          </a:p>
          <a:p>
            <a:pPr marL="628650" marR="0" lvl="1" indent="-171450" algn="l" defTabSz="914400" rtl="0" eaLnBrk="1" fontAlgn="auto" latinLnBrk="0" hangingPunct="1">
              <a:lnSpc>
                <a:spcPct val="100000"/>
              </a:lnSpc>
              <a:spcBef>
                <a:spcPts val="0"/>
              </a:spcBef>
              <a:spcAft>
                <a:spcPts val="800"/>
              </a:spcAft>
              <a:buClrTx/>
              <a:buSzTx/>
              <a:buFont typeface="Arial" panose="020B0604020202020204" pitchFamily="34" charset="0"/>
              <a:buChar char="•"/>
              <a:tabLst/>
              <a:defRPr/>
            </a:pPr>
            <a:r>
              <a:rPr lang="en-US" sz="1200" b="0"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suffering or feeling in the </a:t>
            </a:r>
            <a:r>
              <a:rPr lang="en-US" sz="1200" b="0" i="1" kern="100" dirty="0" err="1">
                <a:solidFill>
                  <a:srgbClr val="FF0000"/>
                </a:solidFill>
                <a:effectLst/>
                <a:latin typeface="Arial" panose="020B0604020202020204" pitchFamily="34" charset="0"/>
                <a:ea typeface="Aptos" panose="020B0004020202020204" pitchFamily="34" charset="0"/>
                <a:cs typeface="Arial" panose="020B0604020202020204" pitchFamily="34" charset="0"/>
              </a:rPr>
              <a:t>the</a:t>
            </a:r>
            <a:r>
              <a:rPr lang="en-US" sz="1200" b="0"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 same way as another, having a fellow-feeling, mutually commiserative, have compassions one of another  (G4835-sympathēs)</a:t>
            </a:r>
            <a:endParaRPr lang="en-US" sz="1200" b="0" i="0" kern="100" dirty="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171450" marR="0" indent="-171450">
              <a:lnSpc>
                <a:spcPct val="100000"/>
              </a:lnSpc>
              <a:spcAft>
                <a:spcPts val="800"/>
              </a:spcAft>
              <a:buFont typeface="Arial" panose="020B0604020202020204" pitchFamily="34" charset="0"/>
              <a:buChar char="•"/>
            </a:pPr>
            <a:r>
              <a:rPr lang="en-US" sz="1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BROTHER LOVE – </a:t>
            </a:r>
            <a:r>
              <a:rPr lang="en-US" sz="1200" i="1" kern="100" dirty="0">
                <a:latin typeface="Arial" panose="020B0604020202020204" pitchFamily="34" charset="0"/>
                <a:ea typeface="Aptos" panose="020B0004020202020204" pitchFamily="34" charset="0"/>
                <a:cs typeface="Arial" panose="020B0604020202020204" pitchFamily="34" charset="0"/>
              </a:rPr>
              <a:t>Christian love for each one another; </a:t>
            </a:r>
            <a:r>
              <a:rPr lang="en-US" sz="1200" b="0"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loving like a brother or sister </a:t>
            </a:r>
            <a:endParaRPr lang="en-US" sz="1200" b="0" i="1" kern="100" dirty="0">
              <a:solidFill>
                <a:schemeClr val="tx1"/>
              </a:solidFill>
              <a:effectLst/>
              <a:latin typeface="Arial" panose="020B0604020202020204" pitchFamily="34" charset="0"/>
              <a:ea typeface="Aptos" panose="020B0004020202020204" pitchFamily="34" charset="0"/>
              <a:cs typeface="Arial" panose="020B0604020202020204" pitchFamily="34" charset="0"/>
            </a:endParaRPr>
          </a:p>
          <a:p>
            <a:pPr marL="171450" marR="0" indent="-171450">
              <a:lnSpc>
                <a:spcPct val="100000"/>
              </a:lnSpc>
              <a:spcAft>
                <a:spcPts val="800"/>
              </a:spcAft>
              <a:buFont typeface="Arial" panose="020B0604020202020204" pitchFamily="34" charset="0"/>
              <a:buChar char="•"/>
            </a:pPr>
            <a:r>
              <a:rPr lang="en-US" sz="1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TENDER HEAR</a:t>
            </a:r>
            <a:r>
              <a:rPr lang="en-US" sz="1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T – </a:t>
            </a:r>
            <a:r>
              <a:rPr lang="en-US" sz="1200" i="1" kern="100" dirty="0">
                <a:latin typeface="Arial" panose="020B0604020202020204" pitchFamily="34" charset="0"/>
                <a:ea typeface="Aptos" panose="020B0004020202020204" pitchFamily="34" charset="0"/>
                <a:cs typeface="Arial" panose="020B0604020202020204" pitchFamily="34" charset="0"/>
              </a:rPr>
              <a:t>compassionate, kind, easily moved to love, pity, or sorrow</a:t>
            </a:r>
            <a:endParaRPr lang="en-US" sz="1200" b="1" i="1" kern="100" dirty="0">
              <a:solidFill>
                <a:srgbClr val="C00000"/>
              </a:solidFill>
              <a:latin typeface="Arial" panose="020B0604020202020204" pitchFamily="34" charset="0"/>
              <a:ea typeface="Aptos" panose="020B0004020202020204" pitchFamily="34" charset="0"/>
              <a:cs typeface="Arial" panose="020B0604020202020204" pitchFamily="34" charset="0"/>
            </a:endParaRPr>
          </a:p>
          <a:p>
            <a:pPr marL="171450" marR="0" indent="-171450">
              <a:lnSpc>
                <a:spcPct val="100000"/>
              </a:lnSpc>
              <a:spcAft>
                <a:spcPts val="800"/>
              </a:spcAft>
              <a:buFont typeface="Arial" panose="020B0604020202020204" pitchFamily="34" charset="0"/>
              <a:buChar char="•"/>
            </a:pPr>
            <a:r>
              <a:rPr lang="en-US" sz="1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HUMBLE MIND – </a:t>
            </a:r>
            <a:r>
              <a:rPr lang="en-US" sz="1200" i="1" kern="100" dirty="0">
                <a:latin typeface="Arial" panose="020B0604020202020204" pitchFamily="34" charset="0"/>
                <a:ea typeface="Aptos" panose="020B0004020202020204" pitchFamily="34" charset="0"/>
                <a:cs typeface="Arial" panose="020B0604020202020204" pitchFamily="34" charset="0"/>
              </a:rPr>
              <a:t>humility, modesty, having a humble opinion of oneself, </a:t>
            </a:r>
            <a:r>
              <a:rPr lang="en-US" sz="1200" b="0" i="1"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humility of attitude, mind, and spirit, having a humble opinion of oneself, a deep sense of one’s (moral) littleness, lowliness of mind (G5012-tapeinophrosynē)</a:t>
            </a:r>
            <a:endParaRPr lang="en-US" sz="1200" b="0" kern="100" dirty="0">
              <a:effectLst/>
              <a:latin typeface="Arial" panose="020B0604020202020204" pitchFamily="34" charset="0"/>
              <a:ea typeface="Aptos" panose="020B0004020202020204" pitchFamily="34" charset="0"/>
              <a:cs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D9318295-560E-3F27-38C0-0DA382C34384}"/>
              </a:ext>
            </a:extLst>
          </p:cNvPr>
          <p:cNvSpPr>
            <a:spLocks noGrp="1"/>
          </p:cNvSpPr>
          <p:nvPr>
            <p:ph type="sldNum" sz="quarter" idx="5"/>
          </p:nvPr>
        </p:nvSpPr>
        <p:spPr/>
        <p:txBody>
          <a:bodyPr/>
          <a:lstStyle/>
          <a:p>
            <a:fld id="{3D321568-D943-4C90-93D2-82904CD4BF7B}" type="slidenum">
              <a:rPr lang="en-US" smtClean="0"/>
              <a:t>6</a:t>
            </a:fld>
            <a:endParaRPr lang="en-US"/>
          </a:p>
        </p:txBody>
      </p:sp>
    </p:spTree>
    <p:extLst>
      <p:ext uri="{BB962C8B-B14F-4D97-AF65-F5344CB8AC3E}">
        <p14:creationId xmlns:p14="http://schemas.microsoft.com/office/powerpoint/2010/main" val="242721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0AE089-1A6E-D522-CB7F-D057A7015E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BA2204-F05F-D451-49AB-A4D589602DF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A8B15CD-D22F-59EC-EC21-F72D6C232529}"/>
              </a:ext>
            </a:extLst>
          </p:cNvPr>
          <p:cNvSpPr>
            <a:spLocks noGrp="1"/>
          </p:cNvSpPr>
          <p:nvPr>
            <p:ph type="body" idx="1"/>
          </p:nvPr>
        </p:nvSpPr>
        <p:spPr/>
        <p:txBody>
          <a:bodyPr/>
          <a:lstStyle/>
          <a:p>
            <a:r>
              <a:rPr lang="en-US" dirty="0"/>
              <a:t>Romans 12:16 ESV - Live in harmony with one another. Do not be haughty, but associate with the lowly. Never be wise in your own sight.</a:t>
            </a:r>
          </a:p>
          <a:p>
            <a:r>
              <a:rPr lang="en-US" dirty="0"/>
              <a:t>Romans 12:17 ESV - Repay no one evil for evil, but give thought to do what is honorable in the sight of all.</a:t>
            </a:r>
          </a:p>
          <a:p>
            <a:r>
              <a:rPr lang="en-US" dirty="0"/>
              <a:t>Romans 12:18 ESV - If possible, so far as it depends on you, live peaceably with all.</a:t>
            </a:r>
          </a:p>
          <a:p>
            <a:r>
              <a:rPr lang="en-US" dirty="0"/>
              <a:t>Romans 12:19 ESV - Beloved, never avenge yourselves, but leave it to the wrath of God, for it is written, "Vengeance is mine, I will repay, says the Lord."</a:t>
            </a:r>
          </a:p>
          <a:p>
            <a:r>
              <a:rPr lang="en-US" dirty="0"/>
              <a:t>Romans 12:20 ESV - To the contrary, "if your enemy is hungry, feed him; if he is thirsty, give him something to drink; for by so doing you will heap burning coals on his head."</a:t>
            </a:r>
          </a:p>
          <a:p>
            <a:r>
              <a:rPr lang="en-US" dirty="0"/>
              <a:t>Romans 12:21 ESV - Do not be overcome by evil, but overcome evil with good.</a:t>
            </a:r>
          </a:p>
        </p:txBody>
      </p:sp>
      <p:sp>
        <p:nvSpPr>
          <p:cNvPr id="4" name="Slide Number Placeholder 3">
            <a:extLst>
              <a:ext uri="{FF2B5EF4-FFF2-40B4-BE49-F238E27FC236}">
                <a16:creationId xmlns:a16="http://schemas.microsoft.com/office/drawing/2014/main" id="{515672CB-5A81-EBF6-8374-9D03B50DFF44}"/>
              </a:ext>
            </a:extLst>
          </p:cNvPr>
          <p:cNvSpPr>
            <a:spLocks noGrp="1"/>
          </p:cNvSpPr>
          <p:nvPr>
            <p:ph type="sldNum" sz="quarter" idx="5"/>
          </p:nvPr>
        </p:nvSpPr>
        <p:spPr/>
        <p:txBody>
          <a:bodyPr/>
          <a:lstStyle/>
          <a:p>
            <a:fld id="{3D321568-D943-4C90-93D2-82904CD4BF7B}" type="slidenum">
              <a:rPr lang="en-US" smtClean="0"/>
              <a:t>7</a:t>
            </a:fld>
            <a:endParaRPr lang="en-US"/>
          </a:p>
        </p:txBody>
      </p:sp>
    </p:spTree>
    <p:extLst>
      <p:ext uri="{BB962C8B-B14F-4D97-AF65-F5344CB8AC3E}">
        <p14:creationId xmlns:p14="http://schemas.microsoft.com/office/powerpoint/2010/main" val="584564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DE66DE-73AB-E25A-0AE0-42081467ECA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9BA4027-B25C-129B-CFFA-1E1E791D762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26AF5E4-D66D-5E9C-DA8F-E31982454A03}"/>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FC15F885-A6E9-94CC-AB40-2AA2FD5DBBF2}"/>
              </a:ext>
            </a:extLst>
          </p:cNvPr>
          <p:cNvSpPr>
            <a:spLocks noGrp="1"/>
          </p:cNvSpPr>
          <p:nvPr>
            <p:ph type="sldNum" sz="quarter" idx="5"/>
          </p:nvPr>
        </p:nvSpPr>
        <p:spPr/>
        <p:txBody>
          <a:bodyPr/>
          <a:lstStyle/>
          <a:p>
            <a:fld id="{3D321568-D943-4C90-93D2-82904CD4BF7B}" type="slidenum">
              <a:rPr lang="en-US" smtClean="0"/>
              <a:t>8</a:t>
            </a:fld>
            <a:endParaRPr lang="en-US"/>
          </a:p>
        </p:txBody>
      </p:sp>
    </p:spTree>
    <p:extLst>
      <p:ext uri="{BB962C8B-B14F-4D97-AF65-F5344CB8AC3E}">
        <p14:creationId xmlns:p14="http://schemas.microsoft.com/office/powerpoint/2010/main" val="3638726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567CEF-5243-AF1E-6383-A4EB830286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62D6CF5-CC51-DC4C-DDBB-8356C206DE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9576C27-D386-5119-E965-47E2C58BD668}"/>
              </a:ext>
            </a:extLst>
          </p:cNvPr>
          <p:cNvSpPr>
            <a:spLocks noGrp="1"/>
          </p:cNvSpPr>
          <p:nvPr>
            <p:ph type="body" idx="1"/>
          </p:nvPr>
        </p:nvSpPr>
        <p:spPr/>
        <p:txBody>
          <a:bodyPr/>
          <a:lstStyle/>
          <a:p>
            <a:r>
              <a:rPr lang="en-US" dirty="0"/>
              <a:t>Jeremiah 1:8 ESV - Do not be afraid of them, for I am with you to deliver you, declares the LORD.“</a:t>
            </a:r>
          </a:p>
          <a:p>
            <a:endParaRPr lang="en-US" dirty="0"/>
          </a:p>
          <a:p>
            <a:r>
              <a:rPr lang="en-US" dirty="0"/>
              <a:t>John 14:27 ESV - Peace I leave with you; my peace I give to you. Not as the world gives do I give to you. Let not your hearts be troubled, neither let them be afraid.</a:t>
            </a:r>
          </a:p>
          <a:p>
            <a:endParaRPr lang="en-US" dirty="0"/>
          </a:p>
          <a:p>
            <a:r>
              <a:rPr lang="en-US" dirty="0"/>
              <a:t>Hebrews 13:6 ESV - So we can confidently say, "The Lord is my helper; I will not fear; what can man do to me?"</a:t>
            </a:r>
          </a:p>
        </p:txBody>
      </p:sp>
      <p:sp>
        <p:nvSpPr>
          <p:cNvPr id="4" name="Slide Number Placeholder 3">
            <a:extLst>
              <a:ext uri="{FF2B5EF4-FFF2-40B4-BE49-F238E27FC236}">
                <a16:creationId xmlns:a16="http://schemas.microsoft.com/office/drawing/2014/main" id="{74E6FA44-4131-9C24-7004-E41E1113A781}"/>
              </a:ext>
            </a:extLst>
          </p:cNvPr>
          <p:cNvSpPr>
            <a:spLocks noGrp="1"/>
          </p:cNvSpPr>
          <p:nvPr>
            <p:ph type="sldNum" sz="quarter" idx="5"/>
          </p:nvPr>
        </p:nvSpPr>
        <p:spPr/>
        <p:txBody>
          <a:bodyPr/>
          <a:lstStyle/>
          <a:p>
            <a:fld id="{3D321568-D943-4C90-93D2-82904CD4BF7B}" type="slidenum">
              <a:rPr lang="en-US" smtClean="0"/>
              <a:t>9</a:t>
            </a:fld>
            <a:endParaRPr lang="en-US"/>
          </a:p>
        </p:txBody>
      </p:sp>
    </p:spTree>
    <p:extLst>
      <p:ext uri="{BB962C8B-B14F-4D97-AF65-F5344CB8AC3E}">
        <p14:creationId xmlns:p14="http://schemas.microsoft.com/office/powerpoint/2010/main" val="2595930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F07E794-9D08-4320-A6B8-BA6EE456E4FB}" type="datetime1">
              <a:rPr lang="en-US" smtClean="0"/>
              <a:t>1/30/2025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9EA2C7-9FE2-4367-AB5B-BB9BECA94FE2}" type="datetime1">
              <a:rPr lang="en-US" smtClean="0"/>
              <a:t>1/30/2025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471A82B-FD15-4892-BE58-3DD404733BF6}" type="datetime1">
              <a:rPr lang="en-US" smtClean="0"/>
              <a:t>1/30/2025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0E708F-F62E-4A3F-8FB8-39B45C97F423}" type="datetime1">
              <a:rPr lang="en-US" smtClean="0"/>
              <a:t>1/30/2025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9ED26BB-CD8C-4EF5-8632-E8054A3730DD}" type="datetime1">
              <a:rPr lang="en-US" smtClean="0"/>
              <a:t>1/30/2025</a:t>
            </a:fld>
            <a:endParaRPr lang="en-US"/>
          </a:p>
        </p:txBody>
      </p:sp>
      <p:sp>
        <p:nvSpPr>
          <p:cNvPr id="5" name="Footer Placeholder 4"/>
          <p:cNvSpPr>
            <a:spLocks noGrp="1"/>
          </p:cNvSpPr>
          <p:nvPr>
            <p:ph type="ftr" sz="quarter" idx="11"/>
          </p:nvPr>
        </p:nvSpPr>
        <p:spPr/>
        <p:txBody>
          <a:bodyPr/>
          <a:lstStyle/>
          <a:p>
            <a:r>
              <a:rPr lang="en-US"/>
              <a:t>Strangers In A Strange Land © 2025  </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B9397C-1297-41A7-8CF6-10B4A2D884F1}" type="datetime1">
              <a:rPr lang="en-US" smtClean="0"/>
              <a:t>1/30/2025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0AE0A0-E2DF-4249-834E-153D799FE675}" type="datetime1">
              <a:rPr lang="en-US" smtClean="0"/>
              <a:t>1/30/2025</a:t>
            </a:fld>
            <a:endParaRPr lang="en-US"/>
          </a:p>
        </p:txBody>
      </p:sp>
      <p:sp>
        <p:nvSpPr>
          <p:cNvPr id="8" name="Footer Placeholder 7"/>
          <p:cNvSpPr>
            <a:spLocks noGrp="1"/>
          </p:cNvSpPr>
          <p:nvPr>
            <p:ph type="ftr" sz="quarter" idx="11"/>
          </p:nvPr>
        </p:nvSpPr>
        <p:spPr/>
        <p:txBody>
          <a:bodyPr/>
          <a:lstStyle/>
          <a:p>
            <a:r>
              <a:rPr lang="en-US"/>
              <a:t>Strangers In A Strange Land © 2025  </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9B28C65-26DA-470D-99AD-E9358B70D200}" type="datetime1">
              <a:rPr lang="en-US" smtClean="0"/>
              <a:t>1/30/2025</a:t>
            </a:fld>
            <a:endParaRPr lang="en-US"/>
          </a:p>
        </p:txBody>
      </p:sp>
      <p:sp>
        <p:nvSpPr>
          <p:cNvPr id="4" name="Footer Placeholder 3"/>
          <p:cNvSpPr>
            <a:spLocks noGrp="1"/>
          </p:cNvSpPr>
          <p:nvPr>
            <p:ph type="ftr" sz="quarter" idx="11"/>
          </p:nvPr>
        </p:nvSpPr>
        <p:spPr/>
        <p:txBody>
          <a:bodyPr/>
          <a:lstStyle/>
          <a:p>
            <a:r>
              <a:rPr lang="en-US"/>
              <a:t>Strangers In A Strange Land © 2025  </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A18D00-96F2-4AB0-AD97-9F03F4B4DA25}" type="datetime1">
              <a:rPr lang="en-US" smtClean="0"/>
              <a:t>1/30/2025</a:t>
            </a:fld>
            <a:endParaRPr lang="en-US"/>
          </a:p>
        </p:txBody>
      </p:sp>
      <p:sp>
        <p:nvSpPr>
          <p:cNvPr id="3" name="Footer Placeholder 2"/>
          <p:cNvSpPr>
            <a:spLocks noGrp="1"/>
          </p:cNvSpPr>
          <p:nvPr>
            <p:ph type="ftr" sz="quarter" idx="11"/>
          </p:nvPr>
        </p:nvSpPr>
        <p:spPr/>
        <p:txBody>
          <a:bodyPr/>
          <a:lstStyle/>
          <a:p>
            <a:r>
              <a:rPr lang="en-US"/>
              <a:t>Strangers In A Strange Land © 2025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FB56A02-502E-4FBB-B91C-054E75AEBB83}" type="datetime1">
              <a:rPr lang="en-US" smtClean="0"/>
              <a:t>1/30/2025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14C0D9-5621-4A74-9362-AEBA0A947F54}" type="datetime1">
              <a:rPr lang="en-US" smtClean="0"/>
              <a:t>1/30/2025</a:t>
            </a:fld>
            <a:endParaRPr lang="en-US"/>
          </a:p>
        </p:txBody>
      </p:sp>
      <p:sp>
        <p:nvSpPr>
          <p:cNvPr id="6" name="Footer Placeholder 5"/>
          <p:cNvSpPr>
            <a:spLocks noGrp="1"/>
          </p:cNvSpPr>
          <p:nvPr>
            <p:ph type="ftr" sz="quarter" idx="11"/>
          </p:nvPr>
        </p:nvSpPr>
        <p:spPr/>
        <p:txBody>
          <a:bodyPr/>
          <a:lstStyle/>
          <a:p>
            <a:r>
              <a:rPr lang="en-US"/>
              <a:t>Strangers In A Strange Land © 2025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178D4B-E586-42C8-8B88-8519BEB3D4D6}" type="datetime1">
              <a:rPr lang="en-US" smtClean="0"/>
              <a:t>1/30/2025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Strangers In A Strange Land © 2025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CE628A-1B24-72D2-7CF7-6AC03A9B4E20}"/>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03BC9B90-2B31-BC20-B584-9B3E8DC0E77A}"/>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14E0431A-2428-15E5-450C-E5197189F0CB}"/>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E3F287EE-ADD6-7DE5-3B16-E573B3AAA76A}"/>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78B5ABAD-74EF-1BF2-CFE7-02E930E82ABA}"/>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pic>
        <p:nvPicPr>
          <p:cNvPr id="7" name="Picture 6" descr="A person sitting on a boat&#10;&#10;Description automatically generated">
            <a:extLst>
              <a:ext uri="{FF2B5EF4-FFF2-40B4-BE49-F238E27FC236}">
                <a16:creationId xmlns:a16="http://schemas.microsoft.com/office/drawing/2014/main" id="{1EF56032-E09C-0910-5D54-E416B688A88C}"/>
              </a:ext>
            </a:extLst>
          </p:cNvPr>
          <p:cNvPicPr>
            <a:picLocks noChangeAspect="1"/>
          </p:cNvPicPr>
          <p:nvPr/>
        </p:nvPicPr>
        <p:blipFill>
          <a:blip r:embed="rId3">
            <a:extLst>
              <a:ext uri="{28A0092B-C50C-407E-A947-70E740481C1C}">
                <a14:useLocalDpi xmlns:a14="http://schemas.microsoft.com/office/drawing/2010/main" val="0"/>
              </a:ext>
            </a:extLst>
          </a:blip>
          <a:srcRect b="59858"/>
          <a:stretch/>
        </p:blipFill>
        <p:spPr>
          <a:xfrm>
            <a:off x="838200" y="800098"/>
            <a:ext cx="17223802" cy="8686803"/>
          </a:xfrm>
          <a:prstGeom prst="rect">
            <a:avLst/>
          </a:prstGeom>
        </p:spPr>
      </p:pic>
      <p:sp>
        <p:nvSpPr>
          <p:cNvPr id="5" name="Footer Placeholder 4">
            <a:extLst>
              <a:ext uri="{FF2B5EF4-FFF2-40B4-BE49-F238E27FC236}">
                <a16:creationId xmlns:a16="http://schemas.microsoft.com/office/drawing/2014/main" id="{37FB8229-91CA-9C34-7ABC-4D1971FF686B}"/>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spTree>
    <p:extLst>
      <p:ext uri="{BB962C8B-B14F-4D97-AF65-F5344CB8AC3E}">
        <p14:creationId xmlns:p14="http://schemas.microsoft.com/office/powerpoint/2010/main" val="716401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18F10-1E60-39FD-E985-312F85055579}"/>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93258B63-179F-30CE-70BD-6FAA8DE4BCA6}"/>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F4FC32B6-312B-2729-2FF4-06940C39E480}"/>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7C645ADC-0D27-8CFA-08A5-694711C0FEB4}"/>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C10D9063-39F2-CFA2-A9EF-7B8B0502A102}"/>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1B3CF5D7-7C43-1058-4AA7-450945718E29}"/>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24EB89FF-4FB4-7432-3308-E713BECEB514}"/>
              </a:ext>
            </a:extLst>
          </p:cNvPr>
          <p:cNvPicPr>
            <a:picLocks noChangeAspect="1"/>
          </p:cNvPicPr>
          <p:nvPr/>
        </p:nvPicPr>
        <p:blipFill>
          <a:blip r:embed="rId3" cstate="print">
            <a:extLst>
              <a:ext uri="{28A0092B-C50C-407E-A947-70E740481C1C}">
                <a14:useLocalDpi xmlns:a14="http://schemas.microsoft.com/office/drawing/2010/main" val="0"/>
              </a:ext>
            </a:extLst>
          </a:blip>
          <a:srcRect b="59858"/>
          <a:stretch/>
        </p:blipFill>
        <p:spPr>
          <a:xfrm>
            <a:off x="13156096" y="7182326"/>
            <a:ext cx="4772871"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
        <p:nvSpPr>
          <p:cNvPr id="9" name="TextBox 8">
            <a:extLst>
              <a:ext uri="{FF2B5EF4-FFF2-40B4-BE49-F238E27FC236}">
                <a16:creationId xmlns:a16="http://schemas.microsoft.com/office/drawing/2014/main" id="{EA54ACCC-8AA2-2AC4-E96A-6A34DDED8378}"/>
              </a:ext>
            </a:extLst>
          </p:cNvPr>
          <p:cNvSpPr txBox="1"/>
          <p:nvPr/>
        </p:nvSpPr>
        <p:spPr>
          <a:xfrm>
            <a:off x="457200" y="341172"/>
            <a:ext cx="16896917" cy="9479518"/>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FOUR – Familiar Strangers</a:t>
            </a:r>
            <a:endParaRPr lang="en-US" sz="3400" b="1" dirty="0">
              <a:latin typeface="Arial" panose="020B0604020202020204" pitchFamily="34" charset="0"/>
              <a:cs typeface="Arial" panose="020B0604020202020204" pitchFamily="34" charset="0"/>
            </a:endParaRPr>
          </a:p>
          <a:p>
            <a:pPr>
              <a:lnSpc>
                <a:spcPct val="150000"/>
              </a:lnSpc>
              <a:spcAft>
                <a:spcPts val="1800"/>
              </a:spcAft>
            </a:pPr>
            <a:r>
              <a:rPr lang="en-US" sz="3600" b="1" i="1" dirty="0">
                <a:solidFill>
                  <a:srgbClr val="C00000"/>
                </a:solidFill>
                <a:latin typeface="Arial" panose="020B0604020202020204" pitchFamily="34" charset="0"/>
                <a:cs typeface="Arial" panose="020B0604020202020204" pitchFamily="34" charset="0"/>
              </a:rPr>
              <a:t>Stranger With Purpose: 1 Peter 3:8-17 Continued</a:t>
            </a:r>
          </a:p>
          <a:p>
            <a:pPr marL="0" marR="0">
              <a:lnSpc>
                <a:spcPct val="115000"/>
              </a:lnSpc>
              <a:spcAft>
                <a:spcPts val="800"/>
              </a:spcAft>
            </a:pP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15</a:t>
            </a:r>
            <a:r>
              <a:rPr lang="en-US" sz="3200" i="1" kern="100" dirty="0">
                <a:effectLst/>
                <a:latin typeface="Arial" panose="020B0604020202020204" pitchFamily="34" charset="0"/>
                <a:ea typeface="Aptos" panose="020B0004020202020204" pitchFamily="34" charset="0"/>
                <a:cs typeface="Arial" panose="020B0604020202020204" pitchFamily="34" charset="0"/>
              </a:rPr>
              <a:t> but in your hearts honor Christ the Lord as holy, always being prepared to make a </a:t>
            </a:r>
            <a:r>
              <a:rPr lang="en-US" sz="3200" b="1" i="1" kern="100" dirty="0">
                <a:effectLst/>
                <a:latin typeface="Arial" panose="020B0604020202020204" pitchFamily="34" charset="0"/>
                <a:ea typeface="Aptos" panose="020B0004020202020204" pitchFamily="34" charset="0"/>
                <a:cs typeface="Arial" panose="020B0604020202020204" pitchFamily="34" charset="0"/>
              </a:rPr>
              <a:t>defense</a:t>
            </a:r>
            <a:r>
              <a:rPr lang="en-US" sz="3200" i="1" kern="100" dirty="0">
                <a:effectLst/>
                <a:latin typeface="Arial" panose="020B0604020202020204" pitchFamily="34" charset="0"/>
                <a:ea typeface="Aptos" panose="020B0004020202020204" pitchFamily="34" charset="0"/>
                <a:cs typeface="Arial" panose="020B0604020202020204" pitchFamily="34" charset="0"/>
              </a:rPr>
              <a:t> to anyone who asks you for a reason for the hope that is in you; yet do it with </a:t>
            </a:r>
            <a:r>
              <a:rPr lang="en-US" sz="3200" b="1" i="1" kern="100" dirty="0">
                <a:effectLst/>
                <a:latin typeface="Arial" panose="020B0604020202020204" pitchFamily="34" charset="0"/>
                <a:ea typeface="Aptos" panose="020B0004020202020204" pitchFamily="34" charset="0"/>
                <a:cs typeface="Arial" panose="020B0604020202020204" pitchFamily="34" charset="0"/>
              </a:rPr>
              <a:t>gentleness</a:t>
            </a:r>
            <a:r>
              <a:rPr lang="en-US" sz="3200" i="1" kern="100" dirty="0">
                <a:effectLst/>
                <a:latin typeface="Arial" panose="020B0604020202020204" pitchFamily="34" charset="0"/>
                <a:ea typeface="Aptos" panose="020B0004020202020204" pitchFamily="34" charset="0"/>
                <a:cs typeface="Arial" panose="020B0604020202020204" pitchFamily="34" charset="0"/>
              </a:rPr>
              <a:t> and </a:t>
            </a:r>
            <a:r>
              <a:rPr lang="en-US" sz="3200" b="1" i="1" kern="100" dirty="0">
                <a:effectLst/>
                <a:latin typeface="Arial" panose="020B0604020202020204" pitchFamily="34" charset="0"/>
                <a:ea typeface="Aptos" panose="020B0004020202020204" pitchFamily="34" charset="0"/>
                <a:cs typeface="Arial" panose="020B0604020202020204" pitchFamily="34" charset="0"/>
              </a:rPr>
              <a:t>respect</a:t>
            </a:r>
            <a:r>
              <a:rPr lang="en-US" sz="3200" i="1" kern="100" dirty="0">
                <a:effectLst/>
                <a:latin typeface="Arial" panose="020B0604020202020204" pitchFamily="34" charset="0"/>
                <a:ea typeface="Aptos" panose="020B0004020202020204" pitchFamily="34" charset="0"/>
                <a:cs typeface="Arial" panose="020B0604020202020204" pitchFamily="34" charset="0"/>
              </a:rPr>
              <a: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16</a:t>
            </a:r>
            <a:r>
              <a:rPr lang="en-US" sz="3200" i="1" kern="100" dirty="0">
                <a:effectLst/>
                <a:latin typeface="Arial" panose="020B0604020202020204" pitchFamily="34" charset="0"/>
                <a:ea typeface="Aptos" panose="020B0004020202020204" pitchFamily="34" charset="0"/>
                <a:cs typeface="Arial" panose="020B0604020202020204" pitchFamily="34" charset="0"/>
              </a:rPr>
              <a:t> having a </a:t>
            </a:r>
            <a:r>
              <a:rPr lang="en-US" sz="3200" b="1" i="1" kern="100" dirty="0">
                <a:effectLst/>
                <a:latin typeface="Arial" panose="020B0604020202020204" pitchFamily="34" charset="0"/>
                <a:ea typeface="Aptos" panose="020B0004020202020204" pitchFamily="34" charset="0"/>
                <a:cs typeface="Arial" panose="020B0604020202020204" pitchFamily="34" charset="0"/>
              </a:rPr>
              <a:t>good conscience</a:t>
            </a:r>
            <a:r>
              <a:rPr lang="en-US" sz="3200" i="1" kern="100" dirty="0">
                <a:effectLst/>
                <a:latin typeface="Arial" panose="020B0604020202020204" pitchFamily="34" charset="0"/>
                <a:ea typeface="Aptos" panose="020B0004020202020204" pitchFamily="34" charset="0"/>
                <a:cs typeface="Arial" panose="020B0604020202020204" pitchFamily="34" charset="0"/>
              </a:rPr>
              <a:t>, so that, when you are slandered, those who revile your good behavior in Christ may be put to shame.</a:t>
            </a:r>
            <a:endParaRPr lang="en-US" sz="3200"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17</a:t>
            </a:r>
            <a:r>
              <a:rPr lang="en-US" sz="3200" i="1" kern="100" dirty="0">
                <a:effectLst/>
                <a:latin typeface="Arial" panose="020B0604020202020204" pitchFamily="34" charset="0"/>
                <a:ea typeface="Aptos" panose="020B0004020202020204" pitchFamily="34" charset="0"/>
                <a:cs typeface="Arial" panose="020B0604020202020204" pitchFamily="34" charset="0"/>
              </a:rPr>
              <a:t> For it is better to suffer for doing good, if that should be God's will, than for doing evil.</a:t>
            </a: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a:spcAft>
                <a:spcPts val="1200"/>
              </a:spcAft>
            </a:pPr>
            <a:endParaRPr lang="en-US" sz="3400" b="1" i="1" dirty="0">
              <a:latin typeface="Arial" panose="020B0604020202020204" pitchFamily="34" charset="0"/>
              <a:cs typeface="Arial" panose="020B0604020202020204" pitchFamily="34" charset="0"/>
            </a:endParaRPr>
          </a:p>
          <a:p>
            <a:pPr>
              <a:spcAft>
                <a:spcPts val="1200"/>
              </a:spcAft>
            </a:pPr>
            <a:r>
              <a:rPr lang="en-US" sz="3400" b="1" i="1" dirty="0">
                <a:latin typeface="Arial" panose="020B0604020202020204" pitchFamily="34" charset="0"/>
                <a:cs typeface="Arial" panose="020B0604020202020204" pitchFamily="34" charset="0"/>
              </a:rPr>
              <a:t>Defense – G627 apologia: to give an answer, defend a position, belief, or truth</a:t>
            </a:r>
          </a:p>
          <a:p>
            <a:pPr marL="457200" indent="-457200">
              <a:spcAft>
                <a:spcPts val="1200"/>
              </a:spcAft>
              <a:buFontTx/>
              <a:buChar char="-"/>
            </a:pPr>
            <a:r>
              <a:rPr lang="en-US" sz="3400" b="1" i="1" dirty="0">
                <a:latin typeface="Arial" panose="020B0604020202020204" pitchFamily="34" charset="0"/>
                <a:cs typeface="Arial" panose="020B0604020202020204" pitchFamily="34" charset="0"/>
              </a:rPr>
              <a:t>Argument or defense statement as made by a lawyer</a:t>
            </a:r>
          </a:p>
          <a:p>
            <a:pPr marL="457200" indent="-457200">
              <a:spcAft>
                <a:spcPts val="1200"/>
              </a:spcAft>
              <a:buFontTx/>
              <a:buChar char="-"/>
            </a:pPr>
            <a:r>
              <a:rPr lang="en-US" sz="3400" b="1" i="1" dirty="0">
                <a:latin typeface="Arial" panose="020B0604020202020204" pitchFamily="34" charset="0"/>
                <a:cs typeface="Arial" panose="020B0604020202020204" pitchFamily="34" charset="0"/>
              </a:rPr>
              <a:t>Apologetics – defense of the faith </a:t>
            </a:r>
          </a:p>
          <a:p>
            <a:pPr>
              <a:spcAft>
                <a:spcPts val="1200"/>
              </a:spcAft>
            </a:pPr>
            <a:r>
              <a:rPr lang="en-US" sz="3400" b="1" i="1" dirty="0">
                <a:latin typeface="Arial" panose="020B0604020202020204" pitchFamily="34" charset="0"/>
                <a:cs typeface="Arial" panose="020B0604020202020204" pitchFamily="34" charset="0"/>
              </a:rPr>
              <a:t>Philippians 1:7, 2 Timothy 4:16</a:t>
            </a:r>
          </a:p>
          <a:p>
            <a:pPr>
              <a:spcAft>
                <a:spcPts val="1200"/>
              </a:spcAft>
            </a:pPr>
            <a:endParaRPr lang="en-US" sz="3400" b="1" i="1" dirty="0">
              <a:latin typeface="Arial" panose="020B0604020202020204" pitchFamily="34" charset="0"/>
              <a:cs typeface="Arial" panose="020B0604020202020204" pitchFamily="34" charset="0"/>
            </a:endParaRPr>
          </a:p>
          <a:p>
            <a:pPr>
              <a:spcAft>
                <a:spcPts val="1200"/>
              </a:spcAft>
            </a:pPr>
            <a:endParaRPr lang="en-US" sz="3400" i="1" kern="100" baseline="30000" dirty="0">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15227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93D671-2998-6BE9-82D3-861BDC1E8A36}"/>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1E4792C9-3831-F361-6CB3-CC9561798E10}"/>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FD5DC51A-4650-26B1-0425-750758CBF840}"/>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6D4E1B42-F5EB-8AB4-D9EA-3367336941A7}"/>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0DAE9ACC-105E-2FF5-E63C-BFD5B63AA119}"/>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D666878F-F20A-7A90-7BDA-3F10EA7539D7}"/>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9A72BA53-182D-F4BF-6834-5F154036FE39}"/>
              </a:ext>
            </a:extLst>
          </p:cNvPr>
          <p:cNvPicPr>
            <a:picLocks noChangeAspect="1"/>
          </p:cNvPicPr>
          <p:nvPr/>
        </p:nvPicPr>
        <p:blipFill>
          <a:blip r:embed="rId3" cstate="print">
            <a:extLst>
              <a:ext uri="{28A0092B-C50C-407E-A947-70E740481C1C}">
                <a14:useLocalDpi xmlns:a14="http://schemas.microsoft.com/office/drawing/2010/main" val="0"/>
              </a:ext>
            </a:extLst>
          </a:blip>
          <a:srcRect b="59858"/>
          <a:stretch/>
        </p:blipFill>
        <p:spPr>
          <a:xfrm>
            <a:off x="13156096" y="7182326"/>
            <a:ext cx="4772871"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
        <p:nvSpPr>
          <p:cNvPr id="9" name="TextBox 8">
            <a:extLst>
              <a:ext uri="{FF2B5EF4-FFF2-40B4-BE49-F238E27FC236}">
                <a16:creationId xmlns:a16="http://schemas.microsoft.com/office/drawing/2014/main" id="{8920A7ED-1FF7-9150-9964-D153F98748B7}"/>
              </a:ext>
            </a:extLst>
          </p:cNvPr>
          <p:cNvSpPr txBox="1"/>
          <p:nvPr/>
        </p:nvSpPr>
        <p:spPr>
          <a:xfrm>
            <a:off x="457200" y="341172"/>
            <a:ext cx="16896917" cy="10024796"/>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FOUR – Familiar Strangers</a:t>
            </a:r>
            <a:endParaRPr lang="en-US" sz="3400" b="1" dirty="0">
              <a:latin typeface="Arial" panose="020B0604020202020204" pitchFamily="34" charset="0"/>
              <a:cs typeface="Arial" panose="020B0604020202020204" pitchFamily="34" charset="0"/>
            </a:endParaRPr>
          </a:p>
          <a:p>
            <a:pPr>
              <a:spcAft>
                <a:spcPts val="1200"/>
              </a:spcAft>
            </a:pPr>
            <a:r>
              <a:rPr lang="en-US" sz="3600" b="1" i="1" dirty="0">
                <a:solidFill>
                  <a:srgbClr val="C00000"/>
                </a:solidFill>
                <a:latin typeface="Arial" panose="020B0604020202020204" pitchFamily="34" charset="0"/>
                <a:cs typeface="Arial" panose="020B0604020202020204" pitchFamily="34" charset="0"/>
              </a:rPr>
              <a:t>The Perfect Stranger: 1 Peter 3:18-22</a:t>
            </a:r>
          </a:p>
          <a:p>
            <a:pPr>
              <a:lnSpc>
                <a:spcPct val="115000"/>
              </a:lnSpc>
              <a:spcAft>
                <a:spcPts val="800"/>
              </a:spcAft>
            </a:pPr>
            <a:r>
              <a:rPr lang="en-US" sz="3000" i="1" kern="100" baseline="30000" dirty="0">
                <a:effectLst/>
                <a:latin typeface="Arial" panose="020B0604020202020204" pitchFamily="34" charset="0"/>
                <a:ea typeface="Aptos" panose="020B0004020202020204" pitchFamily="34" charset="0"/>
                <a:cs typeface="Arial" panose="020B0604020202020204" pitchFamily="34" charset="0"/>
              </a:rPr>
              <a:t>18</a:t>
            </a:r>
            <a:r>
              <a:rPr lang="en-US" sz="3000" b="1" i="1" kern="100" dirty="0">
                <a:effectLst/>
                <a:latin typeface="Arial" panose="020B0604020202020204" pitchFamily="34" charset="0"/>
                <a:ea typeface="Aptos" panose="020B0004020202020204" pitchFamily="34" charset="0"/>
                <a:cs typeface="Arial" panose="020B0604020202020204" pitchFamily="34" charset="0"/>
              </a:rPr>
              <a:t> For Christ also suffered once for sins, the righteous for the unrighteous, that he might bring us to God, being put to death in the flesh but made alive in the spirit</a:t>
            </a:r>
            <a:r>
              <a:rPr lang="en-US" sz="3000" i="1" kern="100" dirty="0">
                <a:effectLst/>
                <a:latin typeface="Arial" panose="020B0604020202020204" pitchFamily="34" charset="0"/>
                <a:ea typeface="Aptos" panose="020B0004020202020204" pitchFamily="34" charset="0"/>
                <a:cs typeface="Arial" panose="020B0604020202020204" pitchFamily="34" charset="0"/>
              </a:rPr>
              <a:t>, in which he went and proclaimed to the spirits in prison, </a:t>
            </a:r>
            <a:r>
              <a:rPr lang="en-US" sz="3000" i="1" kern="100" baseline="30000" dirty="0">
                <a:effectLst/>
                <a:latin typeface="Arial" panose="020B0604020202020204" pitchFamily="34" charset="0"/>
                <a:ea typeface="Aptos" panose="020B0004020202020204" pitchFamily="34" charset="0"/>
                <a:cs typeface="Arial" panose="020B0604020202020204" pitchFamily="34" charset="0"/>
              </a:rPr>
              <a:t>20</a:t>
            </a:r>
            <a:r>
              <a:rPr lang="en-US" sz="3000" i="1" kern="100" dirty="0">
                <a:effectLst/>
                <a:latin typeface="Arial" panose="020B0604020202020204" pitchFamily="34" charset="0"/>
                <a:ea typeface="Aptos" panose="020B0004020202020204" pitchFamily="34" charset="0"/>
                <a:cs typeface="Arial" panose="020B0604020202020204" pitchFamily="34" charset="0"/>
              </a:rPr>
              <a:t> because they formerly did not obey, when God's patience waited in the days of Noah, while the ark was being prepared, in which a few, that is, eight persons, were brought safely through water.</a:t>
            </a:r>
          </a:p>
          <a:p>
            <a:pPr>
              <a:lnSpc>
                <a:spcPct val="115000"/>
              </a:lnSpc>
              <a:spcAft>
                <a:spcPts val="800"/>
              </a:spcAft>
            </a:pPr>
            <a:endParaRPr lang="en-US" sz="1200" b="1" i="1" kern="100" dirty="0">
              <a:latin typeface="Arial" panose="020B0604020202020204" pitchFamily="34" charset="0"/>
              <a:cs typeface="Arial" panose="020B0604020202020204" pitchFamily="34" charset="0"/>
            </a:endParaRPr>
          </a:p>
          <a:p>
            <a:pPr>
              <a:lnSpc>
                <a:spcPct val="115000"/>
              </a:lnSpc>
              <a:spcAft>
                <a:spcPts val="800"/>
              </a:spcAft>
            </a:pPr>
            <a:r>
              <a:rPr lang="en-US" sz="3000" b="1" i="1" kern="100" dirty="0">
                <a:solidFill>
                  <a:srgbClr val="C00000"/>
                </a:solidFill>
                <a:latin typeface="Arial" panose="020B0604020202020204" pitchFamily="34" charset="0"/>
                <a:cs typeface="Arial" panose="020B0604020202020204" pitchFamily="34" charset="0"/>
              </a:rPr>
              <a:t>The Big Picture:</a:t>
            </a:r>
          </a:p>
          <a:p>
            <a:pPr marL="514350" indent="-514350">
              <a:lnSpc>
                <a:spcPct val="115000"/>
              </a:lnSpc>
              <a:spcAft>
                <a:spcPts val="800"/>
              </a:spcAft>
              <a:buAutoNum type="arabicPeriod"/>
            </a:pPr>
            <a:r>
              <a:rPr lang="en-US" sz="3000" b="1" i="1" kern="100" dirty="0">
                <a:latin typeface="Arial" panose="020B0604020202020204" pitchFamily="34" charset="0"/>
                <a:cs typeface="Arial" panose="020B0604020202020204" pitchFamily="34" charset="0"/>
              </a:rPr>
              <a:t>Noah &amp; family strangers surrounded by hostile unbelievers</a:t>
            </a:r>
          </a:p>
          <a:p>
            <a:pPr marL="514350" indent="-514350">
              <a:lnSpc>
                <a:spcPct val="115000"/>
              </a:lnSpc>
              <a:spcAft>
                <a:spcPts val="800"/>
              </a:spcAft>
              <a:buAutoNum type="arabicPeriod"/>
            </a:pPr>
            <a:r>
              <a:rPr lang="en-US" sz="3000" b="1" i="1" kern="100" dirty="0">
                <a:latin typeface="Arial" panose="020B0604020202020204" pitchFamily="34" charset="0"/>
                <a:cs typeface="Arial" panose="020B0604020202020204" pitchFamily="34" charset="0"/>
              </a:rPr>
              <a:t>Noah was righteous in the midst of a wicked world</a:t>
            </a:r>
          </a:p>
          <a:p>
            <a:pPr marL="514350" indent="-514350">
              <a:lnSpc>
                <a:spcPct val="115000"/>
              </a:lnSpc>
              <a:spcAft>
                <a:spcPts val="800"/>
              </a:spcAft>
              <a:buAutoNum type="arabicPeriod"/>
            </a:pPr>
            <a:r>
              <a:rPr lang="en-US" sz="3000" b="1" i="1" kern="100" dirty="0">
                <a:latin typeface="Arial" panose="020B0604020202020204" pitchFamily="34" charset="0"/>
                <a:cs typeface="Arial" panose="020B0604020202020204" pitchFamily="34" charset="0"/>
              </a:rPr>
              <a:t>Noah witnessed boldly to those around him</a:t>
            </a:r>
          </a:p>
          <a:p>
            <a:pPr marL="514350" indent="-514350">
              <a:lnSpc>
                <a:spcPct val="115000"/>
              </a:lnSpc>
              <a:spcAft>
                <a:spcPts val="800"/>
              </a:spcAft>
              <a:buAutoNum type="arabicPeriod"/>
            </a:pPr>
            <a:r>
              <a:rPr lang="en-US" sz="3000" b="1" i="1" kern="100" dirty="0">
                <a:latin typeface="Arial" panose="020B0604020202020204" pitchFamily="34" charset="0"/>
                <a:cs typeface="Arial" panose="020B0604020202020204" pitchFamily="34" charset="0"/>
              </a:rPr>
              <a:t>Noah knew judgment was coming</a:t>
            </a:r>
          </a:p>
          <a:p>
            <a:pPr marL="514350" indent="-514350">
              <a:lnSpc>
                <a:spcPct val="115000"/>
              </a:lnSpc>
              <a:spcAft>
                <a:spcPts val="800"/>
              </a:spcAft>
              <a:buAutoNum type="arabicPeriod"/>
            </a:pPr>
            <a:r>
              <a:rPr lang="en-US" sz="3000" b="1" i="1" kern="100" dirty="0">
                <a:latin typeface="Arial" panose="020B0604020202020204" pitchFamily="34" charset="0"/>
                <a:cs typeface="Arial" panose="020B0604020202020204" pitchFamily="34" charset="0"/>
              </a:rPr>
              <a:t>Noah proclaimed judgment and repentance</a:t>
            </a:r>
          </a:p>
          <a:p>
            <a:pPr>
              <a:lnSpc>
                <a:spcPct val="115000"/>
              </a:lnSpc>
              <a:spcAft>
                <a:spcPts val="800"/>
              </a:spcAft>
            </a:pPr>
            <a:r>
              <a:rPr lang="en-US" sz="2000" b="1" i="1" kern="100" dirty="0">
                <a:latin typeface="Arial" panose="020B0604020202020204" pitchFamily="34" charset="0"/>
                <a:cs typeface="Arial" panose="020B0604020202020204" pitchFamily="34" charset="0"/>
              </a:rPr>
              <a:t>- From Wayne </a:t>
            </a:r>
            <a:r>
              <a:rPr lang="en-US" sz="2000" b="1" i="1" kern="100" dirty="0" err="1">
                <a:latin typeface="Arial" panose="020B0604020202020204" pitchFamily="34" charset="0"/>
                <a:cs typeface="Arial" panose="020B0604020202020204" pitchFamily="34" charset="0"/>
              </a:rPr>
              <a:t>Grudim</a:t>
            </a:r>
            <a:r>
              <a:rPr lang="en-US" sz="2000" b="1" i="1" kern="100" dirty="0">
                <a:latin typeface="Arial" panose="020B0604020202020204" pitchFamily="34" charset="0"/>
                <a:cs typeface="Arial" panose="020B0604020202020204" pitchFamily="34" charset="0"/>
              </a:rPr>
              <a:t> (NT Commentary Vol. 17, IVP, Logos</a:t>
            </a:r>
          </a:p>
          <a:p>
            <a:pPr marL="514350" indent="-514350">
              <a:lnSpc>
                <a:spcPct val="115000"/>
              </a:lnSpc>
              <a:spcAft>
                <a:spcPts val="800"/>
              </a:spcAft>
              <a:buAutoNum type="arabicPeriod"/>
            </a:pPr>
            <a:endParaRPr lang="en-US" sz="3200" b="1" i="1" dirty="0">
              <a:latin typeface="Arial" panose="020B0604020202020204" pitchFamily="34" charset="0"/>
              <a:cs typeface="Arial" panose="020B0604020202020204" pitchFamily="34" charset="0"/>
            </a:endParaRPr>
          </a:p>
          <a:p>
            <a:pPr>
              <a:spcAft>
                <a:spcPts val="1200"/>
              </a:spcAft>
            </a:pPr>
            <a:endParaRPr lang="en-US" sz="3400" i="1" kern="100" baseline="30000" dirty="0">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52220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FE6C31-3E53-7FFD-66C4-02F037FEEC97}"/>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C9E48E43-4F7D-2D76-E080-9FB4CC550AAA}"/>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E76E37F6-E9BC-1928-320A-C710E1D935E6}"/>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80C409EE-04AE-3EE2-0BFE-50F832DD8DA0}"/>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28540B06-5577-5FCF-5C24-FFE958033B0B}"/>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38A8E323-9B4E-67EF-BA92-BF7C34CC35D8}"/>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49D6A494-266A-A3A9-4D93-B7259F3EE5FA}"/>
              </a:ext>
            </a:extLst>
          </p:cNvPr>
          <p:cNvPicPr>
            <a:picLocks noChangeAspect="1"/>
          </p:cNvPicPr>
          <p:nvPr/>
        </p:nvPicPr>
        <p:blipFill>
          <a:blip r:embed="rId3" cstate="print">
            <a:extLst>
              <a:ext uri="{28A0092B-C50C-407E-A947-70E740481C1C}">
                <a14:useLocalDpi xmlns:a14="http://schemas.microsoft.com/office/drawing/2010/main" val="0"/>
              </a:ext>
            </a:extLst>
          </a:blip>
          <a:srcRect b="59858"/>
          <a:stretch/>
        </p:blipFill>
        <p:spPr>
          <a:xfrm>
            <a:off x="13156096" y="7182326"/>
            <a:ext cx="4772871"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
        <p:nvSpPr>
          <p:cNvPr id="9" name="TextBox 8">
            <a:extLst>
              <a:ext uri="{FF2B5EF4-FFF2-40B4-BE49-F238E27FC236}">
                <a16:creationId xmlns:a16="http://schemas.microsoft.com/office/drawing/2014/main" id="{745FBD2F-E9D0-48F3-4403-9F625BD9286F}"/>
              </a:ext>
            </a:extLst>
          </p:cNvPr>
          <p:cNvSpPr txBox="1"/>
          <p:nvPr/>
        </p:nvSpPr>
        <p:spPr>
          <a:xfrm>
            <a:off x="457200" y="341172"/>
            <a:ext cx="16896917" cy="10054034"/>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FOUR – Familiar Strangers</a:t>
            </a:r>
            <a:endParaRPr lang="en-US" sz="3400" b="1" dirty="0">
              <a:latin typeface="Arial" panose="020B0604020202020204" pitchFamily="34" charset="0"/>
              <a:cs typeface="Arial" panose="020B0604020202020204" pitchFamily="34" charset="0"/>
            </a:endParaRPr>
          </a:p>
          <a:p>
            <a:pPr>
              <a:spcAft>
                <a:spcPts val="1200"/>
              </a:spcAft>
            </a:pPr>
            <a:r>
              <a:rPr lang="en-US" sz="3200" b="1" i="1" dirty="0">
                <a:solidFill>
                  <a:srgbClr val="C00000"/>
                </a:solidFill>
                <a:latin typeface="Arial" panose="020B0604020202020204" pitchFamily="34" charset="0"/>
                <a:cs typeface="Arial" panose="020B0604020202020204" pitchFamily="34" charset="0"/>
              </a:rPr>
              <a:t>The Perfect Stranger: 1 Peter 3:18-22</a:t>
            </a:r>
          </a:p>
          <a:p>
            <a:pPr>
              <a:spcAft>
                <a:spcPts val="1200"/>
              </a:spcAft>
            </a:pPr>
            <a:endParaRPr lang="en-US" sz="1200" b="1" i="1" dirty="0">
              <a:latin typeface="Arial" panose="020B0604020202020204" pitchFamily="34" charset="0"/>
              <a:cs typeface="Arial" panose="020B0604020202020204" pitchFamily="34" charset="0"/>
            </a:endParaRPr>
          </a:p>
          <a:p>
            <a:pPr marL="0" marR="0">
              <a:lnSpc>
                <a:spcPct val="115000"/>
              </a:lnSpc>
              <a:spcAft>
                <a:spcPts val="800"/>
              </a:spcAft>
            </a:pP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21</a:t>
            </a:r>
            <a:r>
              <a:rPr lang="en-US" sz="3200" i="1" kern="100" dirty="0">
                <a:effectLst/>
                <a:latin typeface="Arial" panose="020B0604020202020204" pitchFamily="34" charset="0"/>
                <a:ea typeface="Aptos" panose="020B0004020202020204" pitchFamily="34" charset="0"/>
                <a:cs typeface="Arial" panose="020B0604020202020204" pitchFamily="34" charset="0"/>
              </a:rPr>
              <a:t> Baptism, which corresponds to this</a:t>
            </a:r>
            <a:r>
              <a:rPr lang="en-US" sz="32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a:t>
            </a:r>
            <a:r>
              <a:rPr lang="en-US" sz="3200" i="1" kern="100" dirty="0">
                <a:effectLst/>
                <a:latin typeface="Arial" panose="020B0604020202020204" pitchFamily="34" charset="0"/>
                <a:ea typeface="Aptos" panose="020B0004020202020204" pitchFamily="34" charset="0"/>
                <a:cs typeface="Arial" panose="020B0604020202020204" pitchFamily="34" charset="0"/>
              </a:rPr>
              <a:t> now saves you, not as a removal of dirt from the body but as an appeal to God for a good conscience, through the resurrection of Jesus Christ,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22</a:t>
            </a:r>
            <a:r>
              <a:rPr lang="en-US" sz="3200" i="1" kern="100" dirty="0">
                <a:effectLst/>
                <a:latin typeface="Arial" panose="020B0604020202020204" pitchFamily="34" charset="0"/>
                <a:ea typeface="Aptos" panose="020B0004020202020204" pitchFamily="34" charset="0"/>
                <a:cs typeface="Arial" panose="020B0604020202020204" pitchFamily="34" charset="0"/>
              </a:rPr>
              <a:t> who has gone into heaven and is at the right hand of God, with angels, authorities, and powers having been subjected to him."  </a:t>
            </a:r>
            <a:endParaRPr lang="en-US" sz="2800" b="1" i="1" kern="100" dirty="0">
              <a:solidFill>
                <a:srgbClr val="C00000"/>
              </a:solidFill>
              <a:latin typeface="Arial" panose="020B0604020202020204" pitchFamily="34" charset="0"/>
              <a:ea typeface="Aptos" panose="020B0004020202020204" pitchFamily="34" charset="0"/>
              <a:cs typeface="Arial" panose="020B0604020202020204" pitchFamily="34" charset="0"/>
            </a:endParaRPr>
          </a:p>
          <a:p>
            <a:pPr marL="457200" marR="0" indent="-457200">
              <a:lnSpc>
                <a:spcPct val="115000"/>
              </a:lnSpc>
              <a:spcAft>
                <a:spcPts val="800"/>
              </a:spcAft>
              <a:buFont typeface="Arial" panose="020B0604020202020204" pitchFamily="34" charset="0"/>
              <a:buChar char="•"/>
            </a:pPr>
            <a:r>
              <a:rPr lang="en-US" sz="2800" b="1" i="1" kern="100" dirty="0">
                <a:solidFill>
                  <a:srgbClr val="C00000"/>
                </a:solidFill>
                <a:latin typeface="Arial" panose="020B0604020202020204" pitchFamily="34" charset="0"/>
                <a:ea typeface="Aptos" panose="020B0004020202020204" pitchFamily="34" charset="0"/>
                <a:cs typeface="Arial" panose="020B0604020202020204" pitchFamily="34" charset="0"/>
              </a:rPr>
              <a:t>reference to passing through the flood waters</a:t>
            </a:r>
          </a:p>
          <a:p>
            <a:pPr marL="457200" marR="0" indent="-457200">
              <a:lnSpc>
                <a:spcPct val="115000"/>
              </a:lnSpc>
              <a:spcAft>
                <a:spcPts val="800"/>
              </a:spcAft>
              <a:buFont typeface="Arial" panose="020B0604020202020204" pitchFamily="34" charset="0"/>
              <a:buChar char="•"/>
            </a:pPr>
            <a:endParaRPr lang="en-US" sz="2800" b="1" i="1" kern="100" dirty="0">
              <a:solidFill>
                <a:srgbClr val="C00000"/>
              </a:solidFill>
              <a:latin typeface="Arial" panose="020B0604020202020204" pitchFamily="34" charset="0"/>
              <a:cs typeface="Arial" panose="020B0604020202020204" pitchFamily="34" charset="0"/>
            </a:endParaRPr>
          </a:p>
          <a:p>
            <a:pPr marL="457200" marR="0" indent="-457200">
              <a:lnSpc>
                <a:spcPct val="115000"/>
              </a:lnSpc>
              <a:spcAft>
                <a:spcPts val="800"/>
              </a:spcAft>
              <a:buFont typeface="Arial" panose="020B0604020202020204" pitchFamily="34" charset="0"/>
              <a:buChar char="•"/>
            </a:pPr>
            <a:endParaRPr lang="en-US" sz="2800" b="1" i="1" kern="100" dirty="0">
              <a:solidFill>
                <a:srgbClr val="C00000"/>
              </a:solidFill>
              <a:latin typeface="Arial" panose="020B0604020202020204" pitchFamily="34" charset="0"/>
              <a:cs typeface="Arial" panose="020B0604020202020204" pitchFamily="34" charset="0"/>
            </a:endParaRPr>
          </a:p>
          <a:p>
            <a:pPr marR="0">
              <a:lnSpc>
                <a:spcPct val="115000"/>
              </a:lnSpc>
              <a:spcAft>
                <a:spcPts val="800"/>
              </a:spcAft>
            </a:pPr>
            <a:r>
              <a:rPr lang="en-US" sz="2800" b="1" i="1" kern="100" dirty="0">
                <a:solidFill>
                  <a:srgbClr val="C00000"/>
                </a:solidFill>
                <a:latin typeface="Arial" panose="020B0604020202020204" pitchFamily="34" charset="0"/>
                <a:cs typeface="Arial" panose="020B0604020202020204" pitchFamily="34" charset="0"/>
              </a:rPr>
              <a:t>The Waters of Baptism are symbolic of the washing away  of our sins and a picture </a:t>
            </a:r>
          </a:p>
          <a:p>
            <a:pPr marR="0">
              <a:lnSpc>
                <a:spcPct val="115000"/>
              </a:lnSpc>
              <a:spcAft>
                <a:spcPts val="800"/>
              </a:spcAft>
            </a:pPr>
            <a:r>
              <a:rPr lang="en-US" sz="2800" b="1" i="1" kern="100" dirty="0">
                <a:solidFill>
                  <a:srgbClr val="C00000"/>
                </a:solidFill>
                <a:latin typeface="Arial" panose="020B0604020202020204" pitchFamily="34" charset="0"/>
                <a:cs typeface="Arial" panose="020B0604020202020204" pitchFamily="34" charset="0"/>
              </a:rPr>
              <a:t>of the purchase of our redemption by Jesus’  death, burial, and</a:t>
            </a:r>
          </a:p>
          <a:p>
            <a:pPr marR="0">
              <a:lnSpc>
                <a:spcPct val="115000"/>
              </a:lnSpc>
              <a:spcAft>
                <a:spcPts val="800"/>
              </a:spcAft>
            </a:pPr>
            <a:r>
              <a:rPr lang="en-US" sz="2800" b="1" i="1" kern="100" dirty="0">
                <a:solidFill>
                  <a:srgbClr val="C00000"/>
                </a:solidFill>
                <a:latin typeface="Arial" panose="020B0604020202020204" pitchFamily="34" charset="0"/>
                <a:cs typeface="Arial" panose="020B0604020202020204" pitchFamily="34" charset="0"/>
              </a:rPr>
              <a:t>resurrection.</a:t>
            </a:r>
          </a:p>
          <a:p>
            <a:pPr marR="0">
              <a:lnSpc>
                <a:spcPct val="115000"/>
              </a:lnSpc>
              <a:spcAft>
                <a:spcPts val="800"/>
              </a:spcAft>
            </a:pPr>
            <a:r>
              <a:rPr lang="en-US" sz="2800" b="1" i="1" kern="100" dirty="0">
                <a:solidFill>
                  <a:srgbClr val="C00000"/>
                </a:solidFill>
                <a:latin typeface="Arial" panose="020B0604020202020204" pitchFamily="34" charset="0"/>
                <a:cs typeface="Arial" panose="020B0604020202020204" pitchFamily="34" charset="0"/>
              </a:rPr>
              <a:t>The flood waters were the cleansing agent God used to wash away the</a:t>
            </a:r>
          </a:p>
          <a:p>
            <a:pPr marR="0">
              <a:lnSpc>
                <a:spcPct val="115000"/>
              </a:lnSpc>
              <a:spcAft>
                <a:spcPts val="800"/>
              </a:spcAft>
            </a:pPr>
            <a:r>
              <a:rPr lang="en-US" sz="2800" b="1" i="1" kern="100" dirty="0">
                <a:solidFill>
                  <a:srgbClr val="C00000"/>
                </a:solidFill>
                <a:latin typeface="Arial" panose="020B0604020202020204" pitchFamily="34" charset="0"/>
                <a:cs typeface="Arial" panose="020B0604020202020204" pitchFamily="34" charset="0"/>
              </a:rPr>
              <a:t>wickedness of the world.</a:t>
            </a:r>
          </a:p>
          <a:p>
            <a:pPr marR="0">
              <a:lnSpc>
                <a:spcPct val="115000"/>
              </a:lnSpc>
              <a:spcAft>
                <a:spcPts val="800"/>
              </a:spcAft>
            </a:pPr>
            <a:endParaRPr lang="en-US" sz="2800" b="1" i="1" dirty="0">
              <a:latin typeface="Arial" panose="020B0604020202020204" pitchFamily="34" charset="0"/>
              <a:cs typeface="Arial" panose="020B0604020202020204" pitchFamily="34" charset="0"/>
            </a:endParaRPr>
          </a:p>
          <a:p>
            <a:pPr>
              <a:spcAft>
                <a:spcPts val="1200"/>
              </a:spcAft>
            </a:pPr>
            <a:endParaRPr lang="en-US" sz="3400" i="1" kern="100" baseline="30000" dirty="0">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518347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B1046-D38E-245A-75A9-0CE8A94E98E8}"/>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6FC809B0-EBFE-7E13-5952-08FDA3CAB530}"/>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D1C7B223-ABFF-B8B0-D359-AE2DDF169889}"/>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6699B780-795E-2C37-4964-64F587F8EEC6}"/>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23251DA7-1FEC-DE71-0D1B-F78715EB3BCF}"/>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F01A906D-42F7-9181-5763-594CD398A17D}"/>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47A59B41-7D85-A409-627A-94E3C8D1C537}"/>
              </a:ext>
            </a:extLst>
          </p:cNvPr>
          <p:cNvPicPr>
            <a:picLocks noChangeAspect="1"/>
          </p:cNvPicPr>
          <p:nvPr/>
        </p:nvPicPr>
        <p:blipFill>
          <a:blip r:embed="rId3" cstate="print">
            <a:extLst>
              <a:ext uri="{28A0092B-C50C-407E-A947-70E740481C1C}">
                <a14:useLocalDpi xmlns:a14="http://schemas.microsoft.com/office/drawing/2010/main" val="0"/>
              </a:ext>
            </a:extLst>
          </a:blip>
          <a:srcRect b="59858"/>
          <a:stretch/>
        </p:blipFill>
        <p:spPr>
          <a:xfrm>
            <a:off x="13156096" y="7182326"/>
            <a:ext cx="4772871"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
        <p:nvSpPr>
          <p:cNvPr id="9" name="TextBox 8">
            <a:extLst>
              <a:ext uri="{FF2B5EF4-FFF2-40B4-BE49-F238E27FC236}">
                <a16:creationId xmlns:a16="http://schemas.microsoft.com/office/drawing/2014/main" id="{6AA43EBC-A299-C841-97EA-01ADD38B4691}"/>
              </a:ext>
            </a:extLst>
          </p:cNvPr>
          <p:cNvSpPr txBox="1"/>
          <p:nvPr/>
        </p:nvSpPr>
        <p:spPr>
          <a:xfrm>
            <a:off x="457200" y="341172"/>
            <a:ext cx="16896917" cy="8725466"/>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FOUR – Familiar Strangers</a:t>
            </a:r>
            <a:endParaRPr lang="en-US" sz="3400" b="1" dirty="0">
              <a:latin typeface="Arial" panose="020B0604020202020204" pitchFamily="34" charset="0"/>
              <a:cs typeface="Arial" panose="020B0604020202020204" pitchFamily="34" charset="0"/>
            </a:endParaRPr>
          </a:p>
          <a:p>
            <a:pPr>
              <a:spcAft>
                <a:spcPts val="1200"/>
              </a:spcAft>
            </a:pPr>
            <a:r>
              <a:rPr lang="en-US" sz="3200" b="1" i="1" dirty="0">
                <a:solidFill>
                  <a:srgbClr val="C00000"/>
                </a:solidFill>
                <a:latin typeface="Arial" panose="020B0604020202020204" pitchFamily="34" charset="0"/>
                <a:cs typeface="Arial" panose="020B0604020202020204" pitchFamily="34" charset="0"/>
              </a:rPr>
              <a:t>The Perfect Stranger: 1 Peter 3:18-22</a:t>
            </a:r>
          </a:p>
          <a:p>
            <a:pPr>
              <a:spcAft>
                <a:spcPts val="1200"/>
              </a:spcAft>
            </a:pPr>
            <a:endParaRPr lang="en-US" sz="3200" b="1" i="1" dirty="0">
              <a:solidFill>
                <a:srgbClr val="C00000"/>
              </a:solidFill>
              <a:latin typeface="Arial" panose="020B0604020202020204" pitchFamily="34" charset="0"/>
              <a:cs typeface="Arial" panose="020B0604020202020204" pitchFamily="34" charset="0"/>
            </a:endParaRPr>
          </a:p>
          <a:p>
            <a:pPr>
              <a:spcAft>
                <a:spcPts val="1200"/>
              </a:spcAft>
            </a:pPr>
            <a:r>
              <a:rPr lang="en-US" sz="3600" i="1" dirty="0">
                <a:latin typeface="Arial" panose="020B0604020202020204" pitchFamily="34" charset="0"/>
                <a:cs typeface="Arial" panose="020B0604020202020204" pitchFamily="34" charset="0"/>
              </a:rPr>
              <a:t>“The LORD saw that the wickedness of man was great in the earth, and that every intention of the thoughts of his heart was only evil continually. And the LORD regretted that he had made man on the earth, and it grieved him to his heart. </a:t>
            </a:r>
          </a:p>
          <a:p>
            <a:pPr>
              <a:spcAft>
                <a:spcPts val="1200"/>
              </a:spcAft>
            </a:pPr>
            <a:r>
              <a:rPr lang="en-US" sz="3600" i="1" dirty="0">
                <a:latin typeface="Arial" panose="020B0604020202020204" pitchFamily="34" charset="0"/>
                <a:cs typeface="Arial" panose="020B0604020202020204" pitchFamily="34" charset="0"/>
              </a:rPr>
              <a:t>Genesis 6:5-6</a:t>
            </a:r>
          </a:p>
          <a:p>
            <a:pPr>
              <a:spcAft>
                <a:spcPts val="1200"/>
              </a:spcAft>
            </a:pPr>
            <a:r>
              <a:rPr lang="en-US" sz="3600" i="1" dirty="0">
                <a:latin typeface="Arial" panose="020B0604020202020204" pitchFamily="34" charset="0"/>
                <a:cs typeface="Arial" panose="020B0604020202020204" pitchFamily="34" charset="0"/>
              </a:rPr>
              <a:t>“But Noah found favor in the eyes of the LORD. ... Noah was a righteous man, blameless in his generation. Noah walked with God.” Genesis 6:8-9</a:t>
            </a:r>
          </a:p>
          <a:p>
            <a:pPr>
              <a:spcAft>
                <a:spcPts val="1200"/>
              </a:spcAft>
            </a:pPr>
            <a:endParaRPr lang="en-US" sz="3600" i="1" dirty="0">
              <a:latin typeface="Arial" panose="020B0604020202020204" pitchFamily="34" charset="0"/>
              <a:cs typeface="Arial" panose="020B0604020202020204" pitchFamily="34" charset="0"/>
            </a:endParaRPr>
          </a:p>
          <a:p>
            <a:pPr>
              <a:spcAft>
                <a:spcPts val="1200"/>
              </a:spcAft>
            </a:pPr>
            <a:r>
              <a:rPr lang="en-US" sz="3600" i="1" dirty="0">
                <a:latin typeface="Arial" panose="020B0604020202020204" pitchFamily="34" charset="0"/>
                <a:cs typeface="Arial" panose="020B0604020202020204" pitchFamily="34" charset="0"/>
              </a:rPr>
              <a:t>“No matter how ungodly the environment you may be in,</a:t>
            </a:r>
          </a:p>
          <a:p>
            <a:pPr>
              <a:spcAft>
                <a:spcPts val="1200"/>
              </a:spcAft>
            </a:pPr>
            <a:r>
              <a:rPr lang="en-US" sz="3600" i="1" dirty="0">
                <a:latin typeface="Arial" panose="020B0604020202020204" pitchFamily="34" charset="0"/>
                <a:cs typeface="Arial" panose="020B0604020202020204" pitchFamily="34" charset="0"/>
              </a:rPr>
              <a:t>God will always find you and walk with you.”</a:t>
            </a:r>
          </a:p>
          <a:p>
            <a:pPr>
              <a:spcAft>
                <a:spcPts val="1200"/>
              </a:spcAft>
            </a:pPr>
            <a:r>
              <a:rPr lang="en-US" sz="2400" i="1" kern="100" dirty="0">
                <a:latin typeface="Arial" panose="020B0604020202020204" pitchFamily="34" charset="0"/>
                <a:ea typeface="Aptos" panose="020B0004020202020204" pitchFamily="34" charset="0"/>
                <a:cs typeface="Arial" panose="020B0604020202020204" pitchFamily="34" charset="0"/>
              </a:rPr>
              <a:t>Henry T. &amp; Richard Blackaby, Experiencing God Day By Day</a:t>
            </a:r>
          </a:p>
        </p:txBody>
      </p:sp>
    </p:spTree>
    <p:extLst>
      <p:ext uri="{BB962C8B-B14F-4D97-AF65-F5344CB8AC3E}">
        <p14:creationId xmlns:p14="http://schemas.microsoft.com/office/powerpoint/2010/main" val="11813509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4D3B8C-9D95-23AE-1542-CFF6411253E2}"/>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B3EFE1AF-87F8-E331-C219-887B30F068A3}"/>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BD8C08DB-E440-E386-5C15-AC3FFFB63C04}"/>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1769E097-687D-439A-B20F-B0DE604A38C9}"/>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E1382FB2-134F-932A-14DB-4079FDF06219}"/>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DAEEAFF5-EE58-3292-DCD5-84ECD17EF5A8}"/>
              </a:ext>
            </a:extLst>
          </p:cNvPr>
          <p:cNvSpPr>
            <a:spLocks noGrp="1"/>
          </p:cNvSpPr>
          <p:nvPr>
            <p:ph type="ftr" sz="quarter" idx="11"/>
          </p:nvPr>
        </p:nvSpPr>
        <p:spPr>
          <a:xfrm>
            <a:off x="990600" y="9612788"/>
            <a:ext cx="3505200" cy="388939"/>
          </a:xfrm>
        </p:spPr>
        <p:txBody>
          <a:bodyPr/>
          <a:lstStyle/>
          <a:p>
            <a:r>
              <a:rPr lang="en-US" sz="1800" dirty="0"/>
              <a:t>Strangers In A Strange Land © 2025  </a:t>
            </a:r>
          </a:p>
        </p:txBody>
      </p:sp>
      <p:sp>
        <p:nvSpPr>
          <p:cNvPr id="9" name="Rectangle 1">
            <a:extLst>
              <a:ext uri="{FF2B5EF4-FFF2-40B4-BE49-F238E27FC236}">
                <a16:creationId xmlns:a16="http://schemas.microsoft.com/office/drawing/2014/main" id="{B171F234-4233-AF0D-82A8-09C303F115C6}"/>
              </a:ext>
            </a:extLst>
          </p:cNvPr>
          <p:cNvSpPr>
            <a:spLocks noChangeArrowheads="1"/>
          </p:cNvSpPr>
          <p:nvPr/>
        </p:nvSpPr>
        <p:spPr bwMode="auto">
          <a:xfrm>
            <a:off x="0" y="0"/>
            <a:ext cx="1828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3" name="Picture 12" descr="A person in a white dress holding a boat&#10;&#10;Description automatically generated">
            <a:extLst>
              <a:ext uri="{FF2B5EF4-FFF2-40B4-BE49-F238E27FC236}">
                <a16:creationId xmlns:a16="http://schemas.microsoft.com/office/drawing/2014/main" id="{C7DE2E5B-45EE-335F-6F73-06BB51BB49F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28236" y="656363"/>
            <a:ext cx="9810191" cy="8223862"/>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5986631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949312-7CB7-B01B-0239-AC432D264F3F}"/>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B042710C-4879-88F0-5F9E-9F818EFD8877}"/>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80E8490F-A485-59A5-D7CE-261FCEAE1734}"/>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262D661C-620C-D4C2-0230-FA09594BA3FB}"/>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F7A6D6F7-1C2B-7C15-01B6-0C6E1ECDE826}"/>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20955419-45F4-905A-DC1B-AE64D169C567}"/>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875BA515-0B87-631D-E158-E18C7F85FCA2}"/>
              </a:ext>
            </a:extLst>
          </p:cNvPr>
          <p:cNvPicPr>
            <a:picLocks noChangeAspect="1"/>
          </p:cNvPicPr>
          <p:nvPr/>
        </p:nvPicPr>
        <p:blipFill>
          <a:blip r:embed="rId3" cstate="print">
            <a:extLst>
              <a:ext uri="{28A0092B-C50C-407E-A947-70E740481C1C}">
                <a14:useLocalDpi xmlns:a14="http://schemas.microsoft.com/office/drawing/2010/main" val="0"/>
              </a:ext>
            </a:extLst>
          </a:blip>
          <a:srcRect b="59858"/>
          <a:stretch/>
        </p:blipFill>
        <p:spPr>
          <a:xfrm>
            <a:off x="13156096" y="7182326"/>
            <a:ext cx="4772871"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
        <p:nvSpPr>
          <p:cNvPr id="9" name="TextBox 8">
            <a:extLst>
              <a:ext uri="{FF2B5EF4-FFF2-40B4-BE49-F238E27FC236}">
                <a16:creationId xmlns:a16="http://schemas.microsoft.com/office/drawing/2014/main" id="{8CFA9DC6-7A78-FA22-D360-E121FFF1DB81}"/>
              </a:ext>
            </a:extLst>
          </p:cNvPr>
          <p:cNvSpPr txBox="1"/>
          <p:nvPr/>
        </p:nvSpPr>
        <p:spPr>
          <a:xfrm>
            <a:off x="690670" y="408931"/>
            <a:ext cx="16896917" cy="11705769"/>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FOUR – Familiar Strangers</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Session 3 – A Promise Between Strangers RECAP </a:t>
            </a:r>
          </a:p>
          <a:p>
            <a:pPr marL="457200" indent="-457200">
              <a:spcAft>
                <a:spcPts val="1200"/>
              </a:spcAft>
              <a:buFont typeface="Arial" panose="020B0604020202020204" pitchFamily="34" charset="0"/>
              <a:buChar char="•"/>
            </a:pPr>
            <a:r>
              <a:rPr lang="en-US" sz="2800" b="1" i="1" dirty="0">
                <a:latin typeface="Arial" panose="020B0604020202020204" pitchFamily="34" charset="0"/>
                <a:cs typeface="Arial" panose="020B0604020202020204" pitchFamily="34" charset="0"/>
              </a:rPr>
              <a:t>Rahab: Realigned Loyalties</a:t>
            </a:r>
          </a:p>
          <a:p>
            <a:pPr marL="914400" lvl="1" indent="-457200">
              <a:spcAft>
                <a:spcPts val="1200"/>
              </a:spcAft>
              <a:buFont typeface="Arial" panose="020B0604020202020204" pitchFamily="34" charset="0"/>
              <a:buChar char="−"/>
            </a:pPr>
            <a:r>
              <a:rPr lang="en-US" sz="2800" b="1" i="1" dirty="0">
                <a:latin typeface="Arial" panose="020B0604020202020204" pitchFamily="34" charset="0"/>
                <a:cs typeface="Arial" panose="020B0604020202020204" pitchFamily="34" charset="0"/>
              </a:rPr>
              <a:t>Chose the unknown, uncertain, and unfamiliar</a:t>
            </a:r>
          </a:p>
          <a:p>
            <a:pPr marL="914400" lvl="1" indent="-457200">
              <a:spcAft>
                <a:spcPts val="1200"/>
              </a:spcAft>
              <a:buFont typeface="Arial" panose="020B0604020202020204" pitchFamily="34" charset="0"/>
              <a:buChar char="−"/>
            </a:pPr>
            <a:r>
              <a:rPr lang="en-US" sz="2800" b="1" i="1" dirty="0">
                <a:latin typeface="Arial" panose="020B0604020202020204" pitchFamily="34" charset="0"/>
                <a:cs typeface="Arial" panose="020B0604020202020204" pitchFamily="34" charset="0"/>
              </a:rPr>
              <a:t>Believed the promise of a stranger</a:t>
            </a:r>
          </a:p>
          <a:p>
            <a:pPr marL="914400" lvl="1" indent="-457200">
              <a:spcAft>
                <a:spcPts val="1800"/>
              </a:spcAft>
              <a:buFont typeface="Arial" panose="020B0604020202020204" pitchFamily="34" charset="0"/>
              <a:buChar char="−"/>
            </a:pPr>
            <a:r>
              <a:rPr lang="en-US" sz="2800" b="1" i="1" dirty="0">
                <a:latin typeface="Arial" panose="020B0604020202020204" pitchFamily="34" charset="0"/>
                <a:cs typeface="Arial" panose="020B0604020202020204" pitchFamily="34" charset="0"/>
              </a:rPr>
              <a:t>Desired to know the God of Israel</a:t>
            </a:r>
          </a:p>
          <a:p>
            <a:pPr marL="457200" indent="-457200">
              <a:spcAft>
                <a:spcPts val="1800"/>
              </a:spcAft>
              <a:buFont typeface="Wingdings" panose="05000000000000000000" pitchFamily="2" charset="2"/>
              <a:buChar char="§"/>
            </a:pPr>
            <a:r>
              <a:rPr lang="en-US" sz="2800" b="1" i="1" dirty="0">
                <a:latin typeface="Arial" panose="020B0604020202020204" pitchFamily="34" charset="0"/>
                <a:cs typeface="Arial" panose="020B0604020202020204" pitchFamily="34" charset="0"/>
              </a:rPr>
              <a:t>First Peter Chapter Two </a:t>
            </a:r>
          </a:p>
          <a:p>
            <a:pPr marL="914400" lvl="1" indent="-457200">
              <a:spcAft>
                <a:spcPts val="1800"/>
              </a:spcAft>
              <a:buFont typeface="Arial" panose="020B0604020202020204" pitchFamily="34" charset="0"/>
              <a:buChar char="−"/>
            </a:pPr>
            <a:r>
              <a:rPr lang="en-US" sz="2800" b="1" i="1" dirty="0">
                <a:latin typeface="Arial" panose="020B0604020202020204" pitchFamily="34" charset="0"/>
                <a:cs typeface="Arial" panose="020B0604020202020204" pitchFamily="34" charset="0"/>
              </a:rPr>
              <a:t>Put off the Old – Put on the New</a:t>
            </a:r>
          </a:p>
          <a:p>
            <a:pPr marL="914400" lvl="1" indent="-457200">
              <a:spcAft>
                <a:spcPts val="1800"/>
              </a:spcAft>
              <a:buFont typeface="Arial" panose="020B0604020202020204" pitchFamily="34" charset="0"/>
              <a:buChar char="−"/>
            </a:pPr>
            <a:r>
              <a:rPr lang="en-US" sz="2800" b="1" i="1" dirty="0">
                <a:latin typeface="Arial" panose="020B0604020202020204" pitchFamily="34" charset="0"/>
                <a:cs typeface="Arial" panose="020B0604020202020204" pitchFamily="34" charset="0"/>
              </a:rPr>
              <a:t>Crave the spiritual nourishment of the Word</a:t>
            </a:r>
          </a:p>
          <a:p>
            <a:pPr marL="914400" lvl="1" indent="-457200">
              <a:spcAft>
                <a:spcPts val="1800"/>
              </a:spcAft>
              <a:buFont typeface="Arial" panose="020B0604020202020204" pitchFamily="34" charset="0"/>
              <a:buChar char="−"/>
            </a:pPr>
            <a:r>
              <a:rPr lang="en-US" sz="2800" b="1" i="1" dirty="0">
                <a:latin typeface="Arial" panose="020B0604020202020204" pitchFamily="34" charset="0"/>
                <a:cs typeface="Arial" panose="020B0604020202020204" pitchFamily="34" charset="0"/>
              </a:rPr>
              <a:t>Christ is our Cornerstone </a:t>
            </a:r>
          </a:p>
          <a:p>
            <a:pPr marL="914400" lvl="1" indent="-457200">
              <a:spcAft>
                <a:spcPts val="1800"/>
              </a:spcAft>
              <a:buFont typeface="Arial" panose="020B0604020202020204" pitchFamily="34" charset="0"/>
              <a:buChar char="−"/>
            </a:pPr>
            <a:r>
              <a:rPr lang="en-US" sz="2800" b="1" i="1" dirty="0">
                <a:latin typeface="Arial" panose="020B0604020202020204" pitchFamily="34" charset="0"/>
                <a:cs typeface="Arial" panose="020B0604020202020204" pitchFamily="34" charset="0"/>
              </a:rPr>
              <a:t>New identity in Christ Jesus</a:t>
            </a:r>
          </a:p>
          <a:p>
            <a:pPr marL="914400" lvl="1" indent="-457200">
              <a:spcAft>
                <a:spcPts val="1800"/>
              </a:spcAft>
              <a:buFont typeface="Arial" panose="020B0604020202020204" pitchFamily="34" charset="0"/>
              <a:buChar char="−"/>
            </a:pPr>
            <a:r>
              <a:rPr lang="en-US" sz="2800" b="1" i="1" dirty="0">
                <a:latin typeface="Arial" panose="020B0604020202020204" pitchFamily="34" charset="0"/>
                <a:cs typeface="Arial" panose="020B0604020202020204" pitchFamily="34" charset="0"/>
              </a:rPr>
              <a:t>Conduct above reproach</a:t>
            </a:r>
          </a:p>
          <a:p>
            <a:pPr marL="457200" indent="-457200">
              <a:spcAft>
                <a:spcPts val="1800"/>
              </a:spcAft>
              <a:buFont typeface="Wingdings" panose="05000000000000000000" pitchFamily="2" charset="2"/>
              <a:buChar char="§"/>
            </a:pPr>
            <a:r>
              <a:rPr lang="en-US" sz="2800" b="1" i="1" dirty="0">
                <a:latin typeface="Arial" panose="020B0604020202020204" pitchFamily="34" charset="0"/>
                <a:cs typeface="Arial" panose="020B0604020202020204" pitchFamily="34" charset="0"/>
              </a:rPr>
              <a:t>The Perfect Stranger</a:t>
            </a:r>
          </a:p>
          <a:p>
            <a:pPr marL="914400" lvl="1" indent="-457200">
              <a:spcAft>
                <a:spcPts val="1800"/>
              </a:spcAft>
              <a:buFont typeface="Arial" panose="020B0604020202020204" pitchFamily="34" charset="0"/>
              <a:buChar char="−"/>
            </a:pPr>
            <a:r>
              <a:rPr lang="en-US" sz="2800" b="1" i="1" dirty="0">
                <a:latin typeface="Arial" panose="020B0604020202020204" pitchFamily="34" charset="0"/>
                <a:cs typeface="Arial" panose="020B0604020202020204" pitchFamily="34" charset="0"/>
              </a:rPr>
              <a:t>Spotless Lamb of God AND The Good Shepherd</a:t>
            </a:r>
          </a:p>
          <a:p>
            <a:pPr marL="914400" lvl="1" indent="-457200">
              <a:spcAft>
                <a:spcPts val="1800"/>
              </a:spcAft>
              <a:buFont typeface="Arial" panose="020B0604020202020204" pitchFamily="34" charset="0"/>
              <a:buChar char="−"/>
            </a:pPr>
            <a:endParaRPr lang="en-US" sz="2800" b="1" i="1" dirty="0">
              <a:latin typeface="Arial" panose="020B0604020202020204" pitchFamily="34" charset="0"/>
              <a:cs typeface="Arial" panose="020B0604020202020204" pitchFamily="34" charset="0"/>
            </a:endParaRPr>
          </a:p>
          <a:p>
            <a:pPr marL="914400" lvl="1" indent="-457200">
              <a:spcAft>
                <a:spcPts val="1800"/>
              </a:spcAft>
              <a:buFont typeface="Arial" panose="020B0604020202020204" pitchFamily="34" charset="0"/>
              <a:buChar char="−"/>
            </a:pPr>
            <a:endParaRPr lang="en-US" sz="2800" b="1" i="1" dirty="0">
              <a:latin typeface="Arial" panose="020B0604020202020204" pitchFamily="34" charset="0"/>
              <a:cs typeface="Arial" panose="020B0604020202020204" pitchFamily="34" charset="0"/>
            </a:endParaRPr>
          </a:p>
          <a:p>
            <a:pPr marL="1371600" lvl="2" indent="-457200">
              <a:spcAft>
                <a:spcPts val="1200"/>
              </a:spcAft>
              <a:buFont typeface="Arial" panose="020B0604020202020204" pitchFamily="34" charset="0"/>
              <a:buChar char="−"/>
            </a:pPr>
            <a:endParaRPr lang="en-US" sz="3400" b="1" i="1" dirty="0">
              <a:latin typeface="Arial" panose="020B0604020202020204" pitchFamily="34" charset="0"/>
              <a:cs typeface="Arial" panose="020B0604020202020204" pitchFamily="34" charset="0"/>
            </a:endParaRPr>
          </a:p>
          <a:p>
            <a:pPr>
              <a:spcAft>
                <a:spcPts val="1200"/>
              </a:spcAft>
            </a:pPr>
            <a:endParaRPr lang="en-US" sz="3400" i="1" kern="100" baseline="30000" dirty="0">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748680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751A33-9A88-C0C5-9CCD-2DE69DF4A389}"/>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2BD1FE31-691F-B37F-FC44-1BC72D007597}"/>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17291D58-78D0-377D-E674-17518388A61D}"/>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FAF3961E-A43F-801E-1CF6-BAF06E79870C}"/>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C92EEF11-B180-4645-3186-CFC83C038415}"/>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8BAC9CCD-9EF8-51EE-A819-981FB7C9727D}"/>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F8174AC3-9B00-10EE-CD75-2F55D7BB3801}"/>
              </a:ext>
            </a:extLst>
          </p:cNvPr>
          <p:cNvPicPr>
            <a:picLocks noChangeAspect="1"/>
          </p:cNvPicPr>
          <p:nvPr/>
        </p:nvPicPr>
        <p:blipFill>
          <a:blip r:embed="rId3" cstate="print">
            <a:extLst>
              <a:ext uri="{28A0092B-C50C-407E-A947-70E740481C1C}">
                <a14:useLocalDpi xmlns:a14="http://schemas.microsoft.com/office/drawing/2010/main" val="0"/>
              </a:ext>
            </a:extLst>
          </a:blip>
          <a:srcRect b="59858"/>
          <a:stretch/>
        </p:blipFill>
        <p:spPr>
          <a:xfrm>
            <a:off x="13156096" y="7182326"/>
            <a:ext cx="4772871"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
        <p:nvSpPr>
          <p:cNvPr id="9" name="TextBox 8">
            <a:extLst>
              <a:ext uri="{FF2B5EF4-FFF2-40B4-BE49-F238E27FC236}">
                <a16:creationId xmlns:a16="http://schemas.microsoft.com/office/drawing/2014/main" id="{21FA756F-C516-1631-1E71-6EB0F79DC118}"/>
              </a:ext>
            </a:extLst>
          </p:cNvPr>
          <p:cNvSpPr txBox="1"/>
          <p:nvPr/>
        </p:nvSpPr>
        <p:spPr>
          <a:xfrm>
            <a:off x="788894" y="342900"/>
            <a:ext cx="16896917" cy="7709803"/>
          </a:xfrm>
          <a:prstGeom prst="rect">
            <a:avLst/>
          </a:prstGeom>
          <a:noFill/>
        </p:spPr>
        <p:txBody>
          <a:bodyPr wrap="square">
            <a:spAutoFit/>
          </a:bodyPr>
          <a:lstStyle/>
          <a:p>
            <a:pPr>
              <a:lnSpc>
                <a:spcPct val="200000"/>
              </a:lnSpc>
              <a:spcAft>
                <a:spcPts val="1800"/>
              </a:spcAft>
            </a:pPr>
            <a:r>
              <a:rPr lang="en-US" sz="2800" b="1" dirty="0">
                <a:latin typeface="Arial" panose="020B0604020202020204" pitchFamily="34" charset="0"/>
                <a:cs typeface="Arial" panose="020B0604020202020204" pitchFamily="34" charset="0"/>
              </a:rPr>
              <a:t>SESSION FOUR – Familiar Strangers</a:t>
            </a:r>
            <a:endParaRPr lang="en-US" sz="3400" b="1" i="1" dirty="0">
              <a:solidFill>
                <a:srgbClr val="C00000"/>
              </a:solidFill>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Prelude: Sarah’s Story – Releasing Control</a:t>
            </a:r>
          </a:p>
          <a:p>
            <a:pPr marL="457200" indent="-457200">
              <a:lnSpc>
                <a:spcPct val="150000"/>
              </a:lnSpc>
              <a:spcAft>
                <a:spcPts val="1200"/>
              </a:spcAft>
              <a:buFont typeface="Arial" panose="020B0604020202020204" pitchFamily="34" charset="0"/>
              <a:buChar char="•"/>
            </a:pPr>
            <a:r>
              <a:rPr lang="en-US" sz="3200" i="1" dirty="0">
                <a:latin typeface="Arial" panose="020B0604020202020204" pitchFamily="34" charset="0"/>
                <a:cs typeface="Arial" panose="020B0604020202020204" pitchFamily="34" charset="0"/>
              </a:rPr>
              <a:t>A </a:t>
            </a:r>
            <a:r>
              <a:rPr lang="en-US" sz="3200" b="1" i="1" dirty="0">
                <a:latin typeface="Arial" panose="020B0604020202020204" pitchFamily="34" charset="0"/>
                <a:cs typeface="Arial" panose="020B0604020202020204" pitchFamily="34" charset="0"/>
              </a:rPr>
              <a:t>second-hand relationship </a:t>
            </a:r>
            <a:r>
              <a:rPr lang="en-US" sz="3200" i="1" dirty="0">
                <a:latin typeface="Arial" panose="020B0604020202020204" pitchFamily="34" charset="0"/>
                <a:cs typeface="Arial" panose="020B0604020202020204" pitchFamily="34" charset="0"/>
              </a:rPr>
              <a:t>with God doesn’t cut it</a:t>
            </a:r>
          </a:p>
          <a:p>
            <a:pPr marL="457200" indent="-457200">
              <a:lnSpc>
                <a:spcPct val="150000"/>
              </a:lnSpc>
              <a:spcAft>
                <a:spcPts val="1200"/>
              </a:spcAft>
              <a:buFont typeface="Arial" panose="020B0604020202020204" pitchFamily="34" charset="0"/>
              <a:buChar char="•"/>
            </a:pPr>
            <a:r>
              <a:rPr lang="en-US" sz="3200" i="1" dirty="0">
                <a:latin typeface="Arial" panose="020B0604020202020204" pitchFamily="34" charset="0"/>
                <a:cs typeface="Arial" panose="020B0604020202020204" pitchFamily="34" charset="0"/>
              </a:rPr>
              <a:t>A </a:t>
            </a:r>
            <a:r>
              <a:rPr lang="en-US" sz="3200" b="1" i="1" dirty="0">
                <a:latin typeface="Arial" panose="020B0604020202020204" pitchFamily="34" charset="0"/>
                <a:cs typeface="Arial" panose="020B0604020202020204" pitchFamily="34" charset="0"/>
              </a:rPr>
              <a:t>submissive exterior </a:t>
            </a:r>
            <a:r>
              <a:rPr lang="en-US" sz="3200" i="1" dirty="0">
                <a:latin typeface="Arial" panose="020B0604020202020204" pitchFamily="34" charset="0"/>
                <a:cs typeface="Arial" panose="020B0604020202020204" pitchFamily="34" charset="0"/>
              </a:rPr>
              <a:t>can hide a self-serving, controlling interior</a:t>
            </a:r>
          </a:p>
          <a:p>
            <a:pPr marL="457200" indent="-457200">
              <a:lnSpc>
                <a:spcPct val="150000"/>
              </a:lnSpc>
              <a:spcAft>
                <a:spcPts val="1200"/>
              </a:spcAft>
              <a:buFont typeface="Arial" panose="020B0604020202020204" pitchFamily="34" charset="0"/>
              <a:buChar char="•"/>
            </a:pPr>
            <a:r>
              <a:rPr lang="en-US" sz="3200" b="1" i="1" dirty="0">
                <a:latin typeface="Arial" panose="020B0604020202020204" pitchFamily="34" charset="0"/>
                <a:cs typeface="Arial" panose="020B0604020202020204" pitchFamily="34" charset="0"/>
              </a:rPr>
              <a:t>Second-guessing</a:t>
            </a:r>
            <a:r>
              <a:rPr lang="en-US" sz="3200" i="1" dirty="0">
                <a:latin typeface="Arial" panose="020B0604020202020204" pitchFamily="34" charset="0"/>
                <a:cs typeface="Arial" panose="020B0604020202020204" pitchFamily="34" charset="0"/>
              </a:rPr>
              <a:t> God and His perfect timing has consequences</a:t>
            </a:r>
          </a:p>
          <a:p>
            <a:pPr marL="457200" indent="-457200">
              <a:lnSpc>
                <a:spcPct val="150000"/>
              </a:lnSpc>
              <a:spcAft>
                <a:spcPts val="1800"/>
              </a:spcAft>
              <a:buFont typeface="Arial" panose="020B0604020202020204" pitchFamily="34" charset="0"/>
              <a:buChar char="•"/>
            </a:pPr>
            <a:r>
              <a:rPr lang="en-US" sz="3200" i="1" dirty="0">
                <a:latin typeface="Arial" panose="020B0604020202020204" pitchFamily="34" charset="0"/>
                <a:cs typeface="Arial" panose="020B0604020202020204" pitchFamily="34" charset="0"/>
              </a:rPr>
              <a:t>A </a:t>
            </a:r>
            <a:r>
              <a:rPr lang="en-US" sz="3200" b="1" i="1" dirty="0">
                <a:latin typeface="Arial" panose="020B0604020202020204" pitchFamily="34" charset="0"/>
                <a:cs typeface="Arial" panose="020B0604020202020204" pitchFamily="34" charset="0"/>
              </a:rPr>
              <a:t>surrendered heart </a:t>
            </a:r>
            <a:r>
              <a:rPr lang="en-US" sz="3200" i="1" dirty="0">
                <a:latin typeface="Arial" panose="020B0604020202020204" pitchFamily="34" charset="0"/>
                <a:cs typeface="Arial" panose="020B0604020202020204" pitchFamily="34" charset="0"/>
              </a:rPr>
              <a:t>in relationship with God grows in faith and belief</a:t>
            </a:r>
            <a:endParaRPr lang="en-US" sz="3200" b="1" i="1" dirty="0">
              <a:latin typeface="Arial" panose="020B0604020202020204" pitchFamily="34" charset="0"/>
              <a:cs typeface="Arial" panose="020B0604020202020204" pitchFamily="34" charset="0"/>
            </a:endParaRPr>
          </a:p>
          <a:p>
            <a:pPr lvl="2">
              <a:spcAft>
                <a:spcPts val="600"/>
              </a:spcAft>
            </a:pPr>
            <a:r>
              <a:rPr lang="en-US" sz="3200" i="1" dirty="0">
                <a:latin typeface="Arial" panose="020B0604020202020204" pitchFamily="34" charset="0"/>
                <a:cs typeface="Arial" panose="020B0604020202020204" pitchFamily="34" charset="0"/>
              </a:rPr>
              <a:t>“By faith Sarah herself received power to conceive, </a:t>
            </a:r>
          </a:p>
          <a:p>
            <a:pPr lvl="2">
              <a:spcAft>
                <a:spcPts val="600"/>
              </a:spcAft>
            </a:pPr>
            <a:r>
              <a:rPr lang="en-US" sz="3200" i="1" dirty="0">
                <a:latin typeface="Arial" panose="020B0604020202020204" pitchFamily="34" charset="0"/>
                <a:cs typeface="Arial" panose="020B0604020202020204" pitchFamily="34" charset="0"/>
              </a:rPr>
              <a:t>even when she was past the age, since </a:t>
            </a:r>
          </a:p>
          <a:p>
            <a:pPr lvl="2">
              <a:spcAft>
                <a:spcPts val="600"/>
              </a:spcAft>
            </a:pPr>
            <a:r>
              <a:rPr lang="en-US" sz="3200" i="1" dirty="0">
                <a:latin typeface="Arial" panose="020B0604020202020204" pitchFamily="34" charset="0"/>
                <a:cs typeface="Arial" panose="020B0604020202020204" pitchFamily="34" charset="0"/>
              </a:rPr>
              <a:t>she considered Him faithful who had promised.</a:t>
            </a:r>
          </a:p>
          <a:p>
            <a:pPr lvl="2">
              <a:spcAft>
                <a:spcPts val="600"/>
              </a:spcAft>
            </a:pPr>
            <a:r>
              <a:rPr lang="en-US" sz="3200" i="1" dirty="0">
                <a:latin typeface="Arial" panose="020B0604020202020204" pitchFamily="34" charset="0"/>
                <a:cs typeface="Arial" panose="020B0604020202020204" pitchFamily="34" charset="0"/>
              </a:rPr>
              <a:t>Hebrews 11:11 ESV</a:t>
            </a:r>
            <a:endParaRPr lang="en-US" sz="3400"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2366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94EDCC-B07C-AA50-49F1-9B1D5CB5FAA9}"/>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4DA32BC8-8A91-1AB2-046F-ECD11B4B1E11}"/>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D33C0748-269D-EDD4-46E0-32FDA2F553FA}"/>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027CD6B2-D8DF-80B4-1EA1-13FD67A0F64B}"/>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6B1A16A8-ED1B-CFBA-B5B1-48E5964CF83C}"/>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52A81F70-DEAB-C10A-FA6B-61E03886ACD2}"/>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6F256AA2-4488-0377-2CFF-54937624B6A1}"/>
              </a:ext>
            </a:extLst>
          </p:cNvPr>
          <p:cNvPicPr>
            <a:picLocks noChangeAspect="1"/>
          </p:cNvPicPr>
          <p:nvPr/>
        </p:nvPicPr>
        <p:blipFill>
          <a:blip r:embed="rId3" cstate="print">
            <a:extLst>
              <a:ext uri="{28A0092B-C50C-407E-A947-70E740481C1C}">
                <a14:useLocalDpi xmlns:a14="http://schemas.microsoft.com/office/drawing/2010/main" val="0"/>
              </a:ext>
            </a:extLst>
          </a:blip>
          <a:srcRect b="59858"/>
          <a:stretch/>
        </p:blipFill>
        <p:spPr>
          <a:xfrm>
            <a:off x="13156096" y="7182326"/>
            <a:ext cx="4772871"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
        <p:nvSpPr>
          <p:cNvPr id="9" name="TextBox 8">
            <a:extLst>
              <a:ext uri="{FF2B5EF4-FFF2-40B4-BE49-F238E27FC236}">
                <a16:creationId xmlns:a16="http://schemas.microsoft.com/office/drawing/2014/main" id="{C41B58A3-11D3-4568-B370-7AB2A650E1EC}"/>
              </a:ext>
            </a:extLst>
          </p:cNvPr>
          <p:cNvSpPr txBox="1"/>
          <p:nvPr/>
        </p:nvSpPr>
        <p:spPr>
          <a:xfrm>
            <a:off x="690670" y="258581"/>
            <a:ext cx="16896917" cy="9648795"/>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FOUR – Familiar Strangers</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Stranger Relationships: 1 Peter 3:1-7</a:t>
            </a:r>
          </a:p>
          <a:p>
            <a:pPr>
              <a:spcAft>
                <a:spcPts val="1200"/>
              </a:spcAft>
            </a:pPr>
            <a:r>
              <a:rPr lang="en-US" sz="3000" i="1" kern="100" baseline="30000" dirty="0">
                <a:effectLst/>
                <a:latin typeface="Arial" panose="020B0604020202020204" pitchFamily="34" charset="0"/>
                <a:ea typeface="Aptos" panose="020B0004020202020204" pitchFamily="34" charset="0"/>
                <a:cs typeface="Arial" panose="020B0604020202020204" pitchFamily="34" charset="0"/>
              </a:rPr>
              <a:t>1</a:t>
            </a:r>
            <a:r>
              <a:rPr lang="en-US" sz="3000" i="1" kern="100" dirty="0">
                <a:effectLst/>
                <a:latin typeface="Arial" panose="020B0604020202020204" pitchFamily="34" charset="0"/>
                <a:ea typeface="Aptos" panose="020B0004020202020204" pitchFamily="34" charset="0"/>
                <a:cs typeface="Arial" panose="020B0604020202020204" pitchFamily="34" charset="0"/>
              </a:rPr>
              <a:t> Likewise, wives, be subject to your own husbands, so that even if some do not obey the word, they may be won without a word by the conduct of their wives, </a:t>
            </a:r>
            <a:r>
              <a:rPr lang="en-US" sz="3000" i="1" kern="100" baseline="30000" dirty="0">
                <a:effectLst/>
                <a:latin typeface="Arial" panose="020B0604020202020204" pitchFamily="34" charset="0"/>
                <a:ea typeface="Aptos" panose="020B0004020202020204" pitchFamily="34" charset="0"/>
                <a:cs typeface="Arial" panose="020B0604020202020204" pitchFamily="34" charset="0"/>
              </a:rPr>
              <a:t>2</a:t>
            </a:r>
            <a:r>
              <a:rPr lang="en-US" sz="3000" i="1" kern="100" dirty="0">
                <a:effectLst/>
                <a:latin typeface="Arial" panose="020B0604020202020204" pitchFamily="34" charset="0"/>
                <a:ea typeface="Aptos" panose="020B0004020202020204" pitchFamily="34" charset="0"/>
                <a:cs typeface="Arial" panose="020B0604020202020204" pitchFamily="34" charset="0"/>
              </a:rPr>
              <a:t> when they see your respectful and pure conduct. </a:t>
            </a:r>
            <a:r>
              <a:rPr lang="en-US" sz="3000" i="1" kern="100" baseline="30000" dirty="0">
                <a:effectLst/>
                <a:latin typeface="Arial" panose="020B0604020202020204" pitchFamily="34" charset="0"/>
                <a:ea typeface="Aptos" panose="020B0004020202020204" pitchFamily="34" charset="0"/>
                <a:cs typeface="Arial" panose="020B0604020202020204" pitchFamily="34" charset="0"/>
              </a:rPr>
              <a:t>3</a:t>
            </a:r>
            <a:r>
              <a:rPr lang="en-US" sz="3000" i="1" kern="100" dirty="0">
                <a:effectLst/>
                <a:latin typeface="Arial" panose="020B0604020202020204" pitchFamily="34" charset="0"/>
                <a:ea typeface="Aptos" panose="020B0004020202020204" pitchFamily="34" charset="0"/>
                <a:cs typeface="Arial" panose="020B0604020202020204" pitchFamily="34" charset="0"/>
              </a:rPr>
              <a:t> Do not let your adorning be external--the braiding of hair and the putting on of gold jewelry, or the clothing you wear—</a:t>
            </a:r>
            <a:r>
              <a:rPr lang="en-US" sz="3000" i="1" kern="100" baseline="30000" dirty="0">
                <a:effectLst/>
                <a:latin typeface="Arial" panose="020B0604020202020204" pitchFamily="34" charset="0"/>
                <a:ea typeface="Aptos" panose="020B0004020202020204" pitchFamily="34" charset="0"/>
                <a:cs typeface="Arial" panose="020B0604020202020204" pitchFamily="34" charset="0"/>
              </a:rPr>
              <a:t>4</a:t>
            </a:r>
            <a:r>
              <a:rPr lang="en-US" sz="3000" i="1" kern="100" dirty="0">
                <a:effectLst/>
                <a:latin typeface="Arial" panose="020B0604020202020204" pitchFamily="34" charset="0"/>
                <a:ea typeface="Aptos" panose="020B0004020202020204" pitchFamily="34" charset="0"/>
                <a:cs typeface="Arial" panose="020B0604020202020204" pitchFamily="34" charset="0"/>
              </a:rPr>
              <a:t> but let your adorning be the hidden person of the heart with the imperishable beauty of a gentle and quiet spirit, which in God's sight is very precious.</a:t>
            </a:r>
            <a:r>
              <a:rPr lang="en-US" sz="3000" kern="100" dirty="0">
                <a:latin typeface="Arial" panose="020B0604020202020204" pitchFamily="34" charset="0"/>
                <a:ea typeface="Aptos" panose="020B0004020202020204" pitchFamily="34" charset="0"/>
                <a:cs typeface="Arial" panose="020B0604020202020204" pitchFamily="34" charset="0"/>
              </a:rPr>
              <a:t> </a:t>
            </a:r>
            <a:r>
              <a:rPr lang="en-US" sz="3000" i="1" kern="100" baseline="30000" dirty="0">
                <a:effectLst/>
                <a:latin typeface="Arial" panose="020B0604020202020204" pitchFamily="34" charset="0"/>
                <a:ea typeface="Aptos" panose="020B0004020202020204" pitchFamily="34" charset="0"/>
                <a:cs typeface="Arial" panose="020B0604020202020204" pitchFamily="34" charset="0"/>
              </a:rPr>
              <a:t>5</a:t>
            </a:r>
            <a:r>
              <a:rPr lang="en-US" sz="3000" i="1" kern="100" dirty="0">
                <a:effectLst/>
                <a:latin typeface="Arial" panose="020B0604020202020204" pitchFamily="34" charset="0"/>
                <a:ea typeface="Aptos" panose="020B0004020202020204" pitchFamily="34" charset="0"/>
                <a:cs typeface="Arial" panose="020B0604020202020204" pitchFamily="34" charset="0"/>
              </a:rPr>
              <a:t> For this is how the holy women who hoped in God used to adorn themselves, by submitting to their own husbands, </a:t>
            </a:r>
            <a:r>
              <a:rPr lang="en-US" sz="3000" i="1" kern="100" baseline="30000" dirty="0">
                <a:effectLst/>
                <a:latin typeface="Arial" panose="020B0604020202020204" pitchFamily="34" charset="0"/>
                <a:ea typeface="Aptos" panose="020B0004020202020204" pitchFamily="34" charset="0"/>
                <a:cs typeface="Arial" panose="020B0604020202020204" pitchFamily="34" charset="0"/>
              </a:rPr>
              <a:t>6</a:t>
            </a:r>
            <a:r>
              <a:rPr lang="en-US" sz="3000" i="1" kern="100" dirty="0">
                <a:effectLst/>
                <a:latin typeface="Arial" panose="020B0604020202020204" pitchFamily="34" charset="0"/>
                <a:ea typeface="Aptos" panose="020B0004020202020204" pitchFamily="34" charset="0"/>
                <a:cs typeface="Arial" panose="020B0604020202020204" pitchFamily="34" charset="0"/>
              </a:rPr>
              <a:t> as Sarah obeyed Abraham, calling him lord. And you are her children, if you do good and do not fear anything that is frightening.</a:t>
            </a:r>
            <a:r>
              <a:rPr lang="en-US" sz="3000" b="1" dirty="0">
                <a:latin typeface="Arial" panose="020B0604020202020204" pitchFamily="34" charset="0"/>
                <a:cs typeface="Arial" panose="020B0604020202020204" pitchFamily="34" charset="0"/>
              </a:rPr>
              <a:t> 1 Peter 3:1-6</a:t>
            </a:r>
            <a:endParaRPr lang="en-US" sz="3000" i="1" kern="100" dirty="0">
              <a:effectLst/>
              <a:latin typeface="Arial" panose="020B0604020202020204" pitchFamily="34" charset="0"/>
              <a:ea typeface="Aptos" panose="020B0004020202020204" pitchFamily="34" charset="0"/>
              <a:cs typeface="Arial" panose="020B0604020202020204" pitchFamily="34" charset="0"/>
            </a:endParaRPr>
          </a:p>
          <a:p>
            <a:pPr>
              <a:spcAft>
                <a:spcPts val="1200"/>
              </a:spcAft>
            </a:pPr>
            <a:endParaRPr lang="en-US" sz="1400" i="1" kern="100" dirty="0">
              <a:latin typeface="Arial" panose="020B0604020202020204" pitchFamily="34" charset="0"/>
              <a:ea typeface="Aptos" panose="020B0004020202020204" pitchFamily="34" charset="0"/>
              <a:cs typeface="Arial" panose="020B0604020202020204" pitchFamily="34" charset="0"/>
            </a:endParaRPr>
          </a:p>
          <a:p>
            <a:pPr>
              <a:spcAft>
                <a:spcPts val="1200"/>
              </a:spcAft>
            </a:pPr>
            <a:r>
              <a:rPr lang="en-US" sz="28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WIVES:</a:t>
            </a:r>
          </a:p>
          <a:p>
            <a:pPr marL="457200" indent="-457200">
              <a:buFont typeface="Arial" panose="020B0604020202020204" pitchFamily="34" charset="0"/>
              <a:buChar char="•"/>
            </a:pPr>
            <a:r>
              <a:rPr lang="en-US" sz="3000" i="1" kern="100" dirty="0">
                <a:effectLst/>
                <a:latin typeface="Arial" panose="020B0604020202020204" pitchFamily="34" charset="0"/>
                <a:ea typeface="Aptos" panose="020B0004020202020204" pitchFamily="34" charset="0"/>
                <a:cs typeface="Arial" panose="020B0604020202020204" pitchFamily="34" charset="0"/>
              </a:rPr>
              <a:t>Honor </a:t>
            </a:r>
            <a:r>
              <a:rPr lang="en-US" sz="3000" i="1" kern="100" dirty="0">
                <a:latin typeface="Arial" panose="020B0604020202020204" pitchFamily="34" charset="0"/>
                <a:ea typeface="Aptos" panose="020B0004020202020204" pitchFamily="34" charset="0"/>
                <a:cs typeface="Arial" panose="020B0604020202020204" pitchFamily="34" charset="0"/>
              </a:rPr>
              <a:t>your husband</a:t>
            </a:r>
          </a:p>
          <a:p>
            <a:pPr marL="457200" indent="-457200">
              <a:buFont typeface="Arial" panose="020B0604020202020204" pitchFamily="34" charset="0"/>
              <a:buChar char="•"/>
            </a:pPr>
            <a:r>
              <a:rPr lang="en-US" sz="3000" i="1" kern="100" dirty="0">
                <a:latin typeface="Arial" panose="020B0604020202020204" pitchFamily="34" charset="0"/>
                <a:ea typeface="Aptos" panose="020B0004020202020204" pitchFamily="34" charset="0"/>
                <a:cs typeface="Arial" panose="020B0604020202020204" pitchFamily="34" charset="0"/>
              </a:rPr>
              <a:t>Your external appearance is simply window-dressing</a:t>
            </a:r>
          </a:p>
          <a:p>
            <a:pPr marL="457200" indent="-457200">
              <a:buFont typeface="Arial" panose="020B0604020202020204" pitchFamily="34" charset="0"/>
              <a:buChar char="•"/>
            </a:pPr>
            <a:r>
              <a:rPr lang="en-US" sz="3000" i="1" kern="100" dirty="0">
                <a:latin typeface="Arial" panose="020B0604020202020204" pitchFamily="34" charset="0"/>
                <a:ea typeface="Aptos" panose="020B0004020202020204" pitchFamily="34" charset="0"/>
                <a:cs typeface="Arial" panose="020B0604020202020204" pitchFamily="34" charset="0"/>
              </a:rPr>
              <a:t>Your inner woman speaks loudest in daily conduct, conversation, </a:t>
            </a:r>
          </a:p>
          <a:p>
            <a:pPr lvl="1"/>
            <a:r>
              <a:rPr lang="en-US" sz="3000" i="1" kern="100" dirty="0">
                <a:latin typeface="Arial" panose="020B0604020202020204" pitchFamily="34" charset="0"/>
                <a:ea typeface="Aptos" panose="020B0004020202020204" pitchFamily="34" charset="0"/>
                <a:cs typeface="Arial" panose="020B0604020202020204" pitchFamily="34" charset="0"/>
              </a:rPr>
              <a:t>and attitudes</a:t>
            </a:r>
          </a:p>
          <a:p>
            <a:pPr marL="457200" indent="-457200">
              <a:buFont typeface="Arial" panose="020B0604020202020204" pitchFamily="34" charset="0"/>
              <a:buChar char="•"/>
            </a:pPr>
            <a:r>
              <a:rPr lang="en-US" sz="3000" i="1" kern="100" dirty="0">
                <a:latin typeface="Arial" panose="020B0604020202020204" pitchFamily="34" charset="0"/>
                <a:ea typeface="Aptos" panose="020B0004020202020204" pitchFamily="34" charset="0"/>
                <a:cs typeface="Arial" panose="020B0604020202020204" pitchFamily="34" charset="0"/>
              </a:rPr>
              <a:t>Defer to your husband UNLESS it is counter to God’s Truth</a:t>
            </a:r>
          </a:p>
          <a:p>
            <a:pPr marL="457200" indent="-457200">
              <a:buFont typeface="Arial" panose="020B0604020202020204" pitchFamily="34" charset="0"/>
              <a:buChar char="•"/>
            </a:pPr>
            <a:r>
              <a:rPr lang="en-US" sz="3000" i="1" kern="100" dirty="0">
                <a:latin typeface="Arial" panose="020B0604020202020204" pitchFamily="34" charset="0"/>
                <a:ea typeface="Aptos" panose="020B0004020202020204" pitchFamily="34" charset="0"/>
                <a:cs typeface="Arial" panose="020B0604020202020204" pitchFamily="34" charset="0"/>
              </a:rPr>
              <a:t>Live fearlessly – God is in control</a:t>
            </a:r>
          </a:p>
          <a:p>
            <a:pPr marL="457200" indent="-457200">
              <a:buFont typeface="Arial" panose="020B0604020202020204" pitchFamily="34" charset="0"/>
              <a:buChar char="•"/>
            </a:pPr>
            <a:endParaRPr lang="en-US" sz="2800" i="1" kern="100" dirty="0">
              <a:effectLst/>
              <a:latin typeface="Arial" panose="020B0604020202020204" pitchFamily="34" charset="0"/>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2053495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9E90B0-355D-8616-EA7B-7799C2CB14D1}"/>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7D2FD7DC-E9FE-A5FE-FCBD-DAB05F37EC1C}"/>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EEAEBAE7-64E2-E7FA-386B-C77D54CDAA45}"/>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E07ED2B7-B02B-8194-8A5B-AF167AD9C25A}"/>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C4961298-8DDA-F05E-0E35-59FFDA299209}"/>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F9E24C2E-45F7-5E42-37A7-3A594A3A95CB}"/>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333D7797-481F-198E-465E-739D7A8684C3}"/>
              </a:ext>
            </a:extLst>
          </p:cNvPr>
          <p:cNvPicPr>
            <a:picLocks noChangeAspect="1"/>
          </p:cNvPicPr>
          <p:nvPr/>
        </p:nvPicPr>
        <p:blipFill>
          <a:blip r:embed="rId3" cstate="print">
            <a:extLst>
              <a:ext uri="{28A0092B-C50C-407E-A947-70E740481C1C}">
                <a14:useLocalDpi xmlns:a14="http://schemas.microsoft.com/office/drawing/2010/main" val="0"/>
              </a:ext>
            </a:extLst>
          </a:blip>
          <a:srcRect b="59858"/>
          <a:stretch/>
        </p:blipFill>
        <p:spPr>
          <a:xfrm>
            <a:off x="13156096" y="7182326"/>
            <a:ext cx="4772871"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
        <p:nvSpPr>
          <p:cNvPr id="9" name="TextBox 8">
            <a:extLst>
              <a:ext uri="{FF2B5EF4-FFF2-40B4-BE49-F238E27FC236}">
                <a16:creationId xmlns:a16="http://schemas.microsoft.com/office/drawing/2014/main" id="{F8926B2F-E275-DDD7-0E72-8A224905CEDB}"/>
              </a:ext>
            </a:extLst>
          </p:cNvPr>
          <p:cNvSpPr txBox="1"/>
          <p:nvPr/>
        </p:nvSpPr>
        <p:spPr>
          <a:xfrm>
            <a:off x="518380" y="374392"/>
            <a:ext cx="15392399" cy="8710077"/>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FOUR – Familiar Strangers</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Stranger Relationships: 1 Peter 3:1-7</a:t>
            </a:r>
          </a:p>
          <a:p>
            <a:pPr>
              <a:spcAft>
                <a:spcPts val="1200"/>
              </a:spcAft>
            </a:pP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7</a:t>
            </a:r>
            <a:r>
              <a:rPr lang="en-US" sz="3200" i="1" kern="100" dirty="0">
                <a:effectLst/>
                <a:latin typeface="Arial" panose="020B0604020202020204" pitchFamily="34" charset="0"/>
                <a:ea typeface="Aptos" panose="020B0004020202020204" pitchFamily="34" charset="0"/>
                <a:cs typeface="Arial" panose="020B0604020202020204" pitchFamily="34" charset="0"/>
              </a:rPr>
              <a:t> Likewise, husbands, live with your wives in an understanding way, showing honor to the woman as the weaker vessel, since they are heirs with you of the grace of life, so that your prayers may not be hindered.</a:t>
            </a:r>
          </a:p>
          <a:p>
            <a:pPr>
              <a:spcAft>
                <a:spcPts val="600"/>
              </a:spcAft>
            </a:pPr>
            <a:endParaRPr lang="en-US" sz="1400" i="1" kern="100" dirty="0">
              <a:latin typeface="Times New Roman" panose="02020603050405020304" pitchFamily="18" charset="0"/>
              <a:ea typeface="Aptos" panose="020B0004020202020204" pitchFamily="34" charset="0"/>
              <a:cs typeface="Times New Roman" panose="02020603050405020304" pitchFamily="18" charset="0"/>
            </a:endParaRPr>
          </a:p>
          <a:p>
            <a:pPr marL="571500" indent="-571500">
              <a:spcAft>
                <a:spcPts val="1200"/>
              </a:spcAft>
              <a:buFont typeface="Arial" panose="020B0604020202020204" pitchFamily="34" charset="0"/>
              <a:buChar char="•"/>
            </a:pPr>
            <a:r>
              <a:rPr lang="en-US" sz="3200" i="1" kern="100" dirty="0">
                <a:latin typeface="Arial" panose="020B0604020202020204" pitchFamily="34" charset="0"/>
                <a:ea typeface="Aptos" panose="020B0004020202020204" pitchFamily="34" charset="0"/>
                <a:cs typeface="Arial" panose="020B0604020202020204" pitchFamily="34" charset="0"/>
              </a:rPr>
              <a:t>Live in love and understanding</a:t>
            </a:r>
          </a:p>
          <a:p>
            <a:pPr marL="571500" indent="-571500">
              <a:spcAft>
                <a:spcPts val="1200"/>
              </a:spcAft>
              <a:buFont typeface="Arial" panose="020B0604020202020204" pitchFamily="34" charset="0"/>
              <a:buChar char="•"/>
            </a:pPr>
            <a:r>
              <a:rPr lang="en-US" sz="3200" i="1" kern="100" dirty="0">
                <a:latin typeface="Arial" panose="020B0604020202020204" pitchFamily="34" charset="0"/>
                <a:ea typeface="Aptos" panose="020B0004020202020204" pitchFamily="34" charset="0"/>
                <a:cs typeface="Arial" panose="020B0604020202020204" pitchFamily="34" charset="0"/>
              </a:rPr>
              <a:t>Honor your wife</a:t>
            </a:r>
          </a:p>
          <a:p>
            <a:pPr marL="571500" indent="-571500">
              <a:buFont typeface="Arial" panose="020B0604020202020204" pitchFamily="34" charset="0"/>
              <a:buChar char="•"/>
            </a:pPr>
            <a:r>
              <a:rPr lang="en-US" sz="3200" i="1" kern="100" dirty="0">
                <a:latin typeface="Arial" panose="020B0604020202020204" pitchFamily="34" charset="0"/>
                <a:ea typeface="Aptos" panose="020B0004020202020204" pitchFamily="34" charset="0"/>
                <a:cs typeface="Arial" panose="020B0604020202020204" pitchFamily="34" charset="0"/>
              </a:rPr>
              <a:t>The believing husband and the Christian wife are co-heirs with Christ – equal </a:t>
            </a:r>
          </a:p>
          <a:p>
            <a:pPr lvl="1">
              <a:spcAft>
                <a:spcPts val="1200"/>
              </a:spcAft>
            </a:pPr>
            <a:r>
              <a:rPr lang="en-US" sz="3200" i="1" kern="100" dirty="0">
                <a:latin typeface="Arial" panose="020B0604020202020204" pitchFamily="34" charset="0"/>
                <a:ea typeface="Aptos" panose="020B0004020202020204" pitchFamily="34" charset="0"/>
                <a:cs typeface="Arial" panose="020B0604020202020204" pitchFamily="34" charset="0"/>
              </a:rPr>
              <a:t>participants in the eternal promises of God</a:t>
            </a:r>
          </a:p>
          <a:p>
            <a:pPr marL="457200" indent="-457200">
              <a:spcAft>
                <a:spcPts val="1200"/>
              </a:spcAft>
              <a:buFont typeface="Arial" panose="020B0604020202020204" pitchFamily="34" charset="0"/>
              <a:buChar char="•"/>
            </a:pPr>
            <a:r>
              <a:rPr lang="en-US" sz="3200" i="1" kern="100" dirty="0">
                <a:latin typeface="Arial" panose="020B0604020202020204" pitchFamily="34" charset="0"/>
                <a:ea typeface="Aptos" panose="020B0004020202020204" pitchFamily="34" charset="0"/>
                <a:cs typeface="Arial" panose="020B0604020202020204" pitchFamily="34" charset="0"/>
              </a:rPr>
              <a:t>Husbands, keep the communication lines open with God</a:t>
            </a:r>
          </a:p>
          <a:p>
            <a:pPr algn="ctr">
              <a:spcAft>
                <a:spcPts val="1200"/>
              </a:spcAft>
            </a:pPr>
            <a:endParaRPr lang="en-US" sz="1400" i="1" kern="100" dirty="0">
              <a:latin typeface="Arial" panose="020B0604020202020204" pitchFamily="34" charset="0"/>
              <a:ea typeface="Aptos" panose="020B0004020202020204" pitchFamily="34" charset="0"/>
              <a:cs typeface="Arial" panose="020B0604020202020204" pitchFamily="34" charset="0"/>
            </a:endParaRPr>
          </a:p>
          <a:p>
            <a:pPr algn="ctr">
              <a:spcAft>
                <a:spcPts val="1200"/>
              </a:spcAft>
            </a:pPr>
            <a:r>
              <a:rPr lang="en-US" sz="3000" i="1" kern="100" dirty="0">
                <a:effectLst/>
                <a:latin typeface="Arial" panose="020B0604020202020204" pitchFamily="34" charset="0"/>
                <a:ea typeface="Aptos" panose="020B0004020202020204" pitchFamily="34" charset="0"/>
                <a:cs typeface="Arial" panose="020B0604020202020204" pitchFamily="34" charset="0"/>
              </a:rPr>
              <a:t>“However, let each one of you love his wife as himself,</a:t>
            </a:r>
          </a:p>
          <a:p>
            <a:pPr algn="ctr">
              <a:spcAft>
                <a:spcPts val="1200"/>
              </a:spcAft>
            </a:pPr>
            <a:r>
              <a:rPr lang="en-US" sz="3000" i="1" kern="100" dirty="0">
                <a:effectLst/>
                <a:latin typeface="Arial" panose="020B0604020202020204" pitchFamily="34" charset="0"/>
                <a:ea typeface="Aptos" panose="020B0004020202020204" pitchFamily="34" charset="0"/>
                <a:cs typeface="Arial" panose="020B0604020202020204" pitchFamily="34" charset="0"/>
              </a:rPr>
              <a:t> and let the wife see that she respects her husband.”</a:t>
            </a:r>
          </a:p>
          <a:p>
            <a:pPr algn="ctr">
              <a:spcAft>
                <a:spcPts val="1200"/>
              </a:spcAft>
            </a:pPr>
            <a:r>
              <a:rPr lang="en-US" sz="3000" i="1" kern="100" dirty="0">
                <a:effectLst/>
                <a:latin typeface="Arial" panose="020B0604020202020204" pitchFamily="34" charset="0"/>
                <a:ea typeface="Aptos" panose="020B0004020202020204" pitchFamily="34" charset="0"/>
                <a:cs typeface="Arial" panose="020B0604020202020204" pitchFamily="34" charset="0"/>
              </a:rPr>
              <a:t>Ephesians 5:33 ESV </a:t>
            </a:r>
          </a:p>
        </p:txBody>
      </p:sp>
    </p:spTree>
    <p:extLst>
      <p:ext uri="{BB962C8B-B14F-4D97-AF65-F5344CB8AC3E}">
        <p14:creationId xmlns:p14="http://schemas.microsoft.com/office/powerpoint/2010/main" val="249121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8351C7-A5CF-0810-B4D7-66110E784A30}"/>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4EFF5655-9A16-22BD-E6E0-E79B0D9AC9E3}"/>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A7260F8C-9307-D1D2-4654-448CE7EA239B}"/>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D8DBAA9B-B073-E138-C9AF-E3ED189BE2C2}"/>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BE9EC283-F189-9595-39DC-A670F8647424}"/>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0AF150F8-4D5F-A5F6-6780-1035307FCA3F}"/>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A0AA30A3-6956-1DB3-6859-41BE777E184E}"/>
              </a:ext>
            </a:extLst>
          </p:cNvPr>
          <p:cNvPicPr>
            <a:picLocks noChangeAspect="1"/>
          </p:cNvPicPr>
          <p:nvPr/>
        </p:nvPicPr>
        <p:blipFill>
          <a:blip r:embed="rId3" cstate="print">
            <a:extLst>
              <a:ext uri="{28A0092B-C50C-407E-A947-70E740481C1C}">
                <a14:useLocalDpi xmlns:a14="http://schemas.microsoft.com/office/drawing/2010/main" val="0"/>
              </a:ext>
            </a:extLst>
          </a:blip>
          <a:srcRect b="59858"/>
          <a:stretch/>
        </p:blipFill>
        <p:spPr>
          <a:xfrm>
            <a:off x="13156096" y="7182326"/>
            <a:ext cx="4772871"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
        <p:nvSpPr>
          <p:cNvPr id="9" name="TextBox 8">
            <a:extLst>
              <a:ext uri="{FF2B5EF4-FFF2-40B4-BE49-F238E27FC236}">
                <a16:creationId xmlns:a16="http://schemas.microsoft.com/office/drawing/2014/main" id="{DC1C27D9-87B5-275C-78CF-9F3FC2F151EF}"/>
              </a:ext>
            </a:extLst>
          </p:cNvPr>
          <p:cNvSpPr txBox="1"/>
          <p:nvPr/>
        </p:nvSpPr>
        <p:spPr>
          <a:xfrm>
            <a:off x="457200" y="341172"/>
            <a:ext cx="16896917" cy="8955785"/>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FOUR – Familiar Strangers</a:t>
            </a:r>
            <a:endParaRPr lang="en-US" sz="3400" b="1" dirty="0">
              <a:latin typeface="Arial" panose="020B0604020202020204" pitchFamily="34" charset="0"/>
              <a:cs typeface="Arial" panose="020B0604020202020204" pitchFamily="34" charset="0"/>
            </a:endParaRPr>
          </a:p>
          <a:p>
            <a:pPr>
              <a:spcAft>
                <a:spcPts val="1200"/>
              </a:spcAft>
            </a:pPr>
            <a:r>
              <a:rPr lang="en-US" sz="3400" b="1" i="1" dirty="0">
                <a:solidFill>
                  <a:srgbClr val="C00000"/>
                </a:solidFill>
                <a:latin typeface="Arial" panose="020B0604020202020204" pitchFamily="34" charset="0"/>
                <a:cs typeface="Arial" panose="020B0604020202020204" pitchFamily="34" charset="0"/>
              </a:rPr>
              <a:t>Stranger With Purpose: 1 Peter 3:8-17</a:t>
            </a:r>
          </a:p>
          <a:p>
            <a:pPr marL="0" marR="0">
              <a:lnSpc>
                <a:spcPct val="115000"/>
              </a:lnSpc>
            </a:pP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8</a:t>
            </a:r>
            <a:r>
              <a:rPr lang="en-US" sz="3200" i="1" kern="100" dirty="0">
                <a:effectLst/>
                <a:latin typeface="Arial" panose="020B0604020202020204" pitchFamily="34" charset="0"/>
                <a:ea typeface="Aptos" panose="020B0004020202020204" pitchFamily="34" charset="0"/>
                <a:cs typeface="Arial" panose="020B0604020202020204" pitchFamily="34" charset="0"/>
              </a:rPr>
              <a:t> Finally</a:t>
            </a:r>
            <a:r>
              <a:rPr lang="en-US" sz="3200" b="1" i="1" kern="100" dirty="0">
                <a:effectLst/>
                <a:latin typeface="Arial" panose="020B0604020202020204" pitchFamily="34" charset="0"/>
                <a:ea typeface="Aptos" panose="020B0004020202020204" pitchFamily="34" charset="0"/>
                <a:cs typeface="Arial" panose="020B0604020202020204" pitchFamily="34" charset="0"/>
              </a:rPr>
              <a:t>, all of you</a:t>
            </a:r>
            <a:r>
              <a:rPr lang="en-US" sz="3200" i="1" kern="100" dirty="0">
                <a:effectLst/>
                <a:latin typeface="Arial" panose="020B0604020202020204" pitchFamily="34" charset="0"/>
                <a:ea typeface="Aptos" panose="020B0004020202020204" pitchFamily="34" charset="0"/>
                <a:cs typeface="Arial" panose="020B0604020202020204" pitchFamily="34" charset="0"/>
              </a:rPr>
              <a:t>, have unity of mind, sympathy, brotherly love, a tender heart, and a humble mind.</a:t>
            </a:r>
          </a:p>
          <a:p>
            <a:pPr marL="0" marR="0">
              <a:lnSpc>
                <a:spcPct val="115000"/>
              </a:lnSpc>
              <a:spcAft>
                <a:spcPts val="800"/>
              </a:spcAft>
            </a:pPr>
            <a:endParaRPr lang="en-US" sz="3200" i="1" kern="100" dirty="0">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Stranger Behavior: </a:t>
            </a:r>
          </a:p>
          <a:p>
            <a:pPr marL="0" marR="0" algn="ctr">
              <a:lnSpc>
                <a:spcPct val="115000"/>
              </a:lnSpc>
              <a:spcAft>
                <a:spcPts val="800"/>
              </a:spcAft>
            </a:pPr>
            <a:r>
              <a:rPr lang="en-US" sz="3200" b="1" i="1" kern="100" dirty="0">
                <a:effectLst/>
                <a:latin typeface="Arial" panose="020B0604020202020204" pitchFamily="34" charset="0"/>
                <a:ea typeface="Aptos" panose="020B0004020202020204" pitchFamily="34" charset="0"/>
                <a:cs typeface="Arial" panose="020B0604020202020204" pitchFamily="34" charset="0"/>
              </a:rPr>
              <a:t>Unity – Sympathy –  Brother Love – Tenderhear</a:t>
            </a:r>
            <a:r>
              <a:rPr lang="en-US" sz="3200" b="1" i="1" kern="100" dirty="0">
                <a:latin typeface="Arial" panose="020B0604020202020204" pitchFamily="34" charset="0"/>
                <a:ea typeface="Aptos" panose="020B0004020202020204" pitchFamily="34" charset="0"/>
                <a:cs typeface="Arial" panose="020B0604020202020204" pitchFamily="34" charset="0"/>
              </a:rPr>
              <a:t>ted – Humble Mind</a:t>
            </a:r>
          </a:p>
          <a:p>
            <a:pPr marL="0" marR="0" algn="ctr">
              <a:lnSpc>
                <a:spcPct val="115000"/>
              </a:lnSpc>
              <a:spcAft>
                <a:spcPts val="800"/>
              </a:spcAft>
            </a:pPr>
            <a:endParaRPr lang="en-US" sz="1400" b="1" i="1" kern="100" dirty="0">
              <a:solidFill>
                <a:srgbClr val="C00000"/>
              </a:solidFill>
              <a:effectLst/>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30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Ephesians 4:1-6 ESV </a:t>
            </a:r>
          </a:p>
          <a:p>
            <a:pPr marL="457200" lvl="2"/>
            <a:r>
              <a:rPr lang="en-US" sz="3000" kern="100" dirty="0">
                <a:latin typeface="Arial" panose="020B0604020202020204" pitchFamily="34" charset="0"/>
                <a:ea typeface="Aptos" panose="020B0004020202020204" pitchFamily="34" charset="0"/>
                <a:cs typeface="Arial" panose="020B0604020202020204" pitchFamily="34" charset="0"/>
              </a:rPr>
              <a:t>“W</a:t>
            </a:r>
            <a:r>
              <a:rPr lang="en-US" sz="3000" kern="100" dirty="0">
                <a:effectLst/>
                <a:latin typeface="Arial" panose="020B0604020202020204" pitchFamily="34" charset="0"/>
                <a:ea typeface="Aptos" panose="020B0004020202020204" pitchFamily="34" charset="0"/>
                <a:cs typeface="Arial" panose="020B0604020202020204" pitchFamily="34" charset="0"/>
              </a:rPr>
              <a:t>alk in a manner worthy of the calling to which you have been called, with all</a:t>
            </a:r>
          </a:p>
          <a:p>
            <a:pPr marL="457200" lvl="2"/>
            <a:r>
              <a:rPr lang="en-US" sz="30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humility</a:t>
            </a:r>
            <a:r>
              <a:rPr lang="en-US" sz="3000" kern="100" dirty="0">
                <a:effectLst/>
                <a:latin typeface="Arial" panose="020B0604020202020204" pitchFamily="34" charset="0"/>
                <a:ea typeface="Aptos" panose="020B0004020202020204" pitchFamily="34" charset="0"/>
                <a:cs typeface="Arial" panose="020B0604020202020204" pitchFamily="34" charset="0"/>
              </a:rPr>
              <a:t> and </a:t>
            </a:r>
            <a:r>
              <a:rPr lang="en-US" sz="30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gentleness</a:t>
            </a:r>
            <a:r>
              <a:rPr lang="en-US" sz="3000" kern="100" dirty="0">
                <a:effectLst/>
                <a:latin typeface="Arial" panose="020B0604020202020204" pitchFamily="34" charset="0"/>
                <a:ea typeface="Aptos" panose="020B0004020202020204" pitchFamily="34" charset="0"/>
                <a:cs typeface="Arial" panose="020B0604020202020204" pitchFamily="34" charset="0"/>
              </a:rPr>
              <a:t>, with </a:t>
            </a:r>
            <a:r>
              <a:rPr lang="en-US" sz="30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patience</a:t>
            </a:r>
            <a:r>
              <a:rPr lang="en-US" sz="3000" kern="100" dirty="0">
                <a:effectLst/>
                <a:latin typeface="Arial" panose="020B0604020202020204" pitchFamily="34" charset="0"/>
                <a:ea typeface="Aptos" panose="020B0004020202020204" pitchFamily="34" charset="0"/>
                <a:cs typeface="Arial" panose="020B0604020202020204" pitchFamily="34" charset="0"/>
              </a:rPr>
              <a:t>, bearing with one another in </a:t>
            </a:r>
            <a:r>
              <a:rPr lang="en-US" sz="30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love</a:t>
            </a:r>
            <a:r>
              <a:rPr lang="en-US" sz="3000" kern="100" dirty="0">
                <a:effectLst/>
                <a:latin typeface="Arial" panose="020B0604020202020204" pitchFamily="34" charset="0"/>
                <a:ea typeface="Aptos" panose="020B0004020202020204" pitchFamily="34" charset="0"/>
                <a:cs typeface="Arial" panose="020B0604020202020204" pitchFamily="34" charset="0"/>
              </a:rPr>
              <a:t>,</a:t>
            </a:r>
          </a:p>
          <a:p>
            <a:pPr marL="457200" lvl="2"/>
            <a:r>
              <a:rPr lang="en-US" sz="3000" kern="100" dirty="0">
                <a:effectLst/>
                <a:latin typeface="Arial" panose="020B0604020202020204" pitchFamily="34" charset="0"/>
                <a:ea typeface="Aptos" panose="020B0004020202020204" pitchFamily="34" charset="0"/>
                <a:cs typeface="Arial" panose="020B0604020202020204" pitchFamily="34" charset="0"/>
              </a:rPr>
              <a:t>eager to maintain the </a:t>
            </a:r>
            <a:r>
              <a:rPr lang="en-US" sz="30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unity of the Spirit </a:t>
            </a:r>
            <a:r>
              <a:rPr lang="en-US" sz="3000" kern="100" dirty="0">
                <a:effectLst/>
                <a:latin typeface="Arial" panose="020B0604020202020204" pitchFamily="34" charset="0"/>
                <a:ea typeface="Aptos" panose="020B0004020202020204" pitchFamily="34" charset="0"/>
                <a:cs typeface="Arial" panose="020B0604020202020204" pitchFamily="34" charset="0"/>
              </a:rPr>
              <a:t>in the bond of peace.</a:t>
            </a:r>
          </a:p>
          <a:p>
            <a:pPr marL="457200" lvl="2"/>
            <a:r>
              <a:rPr lang="en-US" sz="3000" kern="100" dirty="0">
                <a:effectLst/>
                <a:latin typeface="Arial" panose="020B0604020202020204" pitchFamily="34" charset="0"/>
                <a:ea typeface="Aptos" panose="020B0004020202020204" pitchFamily="34" charset="0"/>
                <a:cs typeface="Arial" panose="020B0604020202020204" pitchFamily="34" charset="0"/>
              </a:rPr>
              <a:t>There is one body and one Spirit--just as you were called to the</a:t>
            </a:r>
          </a:p>
          <a:p>
            <a:pPr marL="457200" lvl="2"/>
            <a:r>
              <a:rPr lang="en-US" sz="3000" kern="100" dirty="0">
                <a:effectLst/>
                <a:latin typeface="Arial" panose="020B0604020202020204" pitchFamily="34" charset="0"/>
                <a:ea typeface="Aptos" panose="020B0004020202020204" pitchFamily="34" charset="0"/>
                <a:cs typeface="Arial" panose="020B0604020202020204" pitchFamily="34" charset="0"/>
              </a:rPr>
              <a:t>hope that belongs to your call—</a:t>
            </a:r>
            <a:r>
              <a:rPr lang="en-US" sz="30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one Lord, one faith, one baptism</a:t>
            </a:r>
            <a:r>
              <a:rPr lang="en-US" sz="3000" kern="100" dirty="0">
                <a:effectLst/>
                <a:latin typeface="Arial" panose="020B0604020202020204" pitchFamily="34" charset="0"/>
                <a:ea typeface="Aptos" panose="020B0004020202020204" pitchFamily="34" charset="0"/>
                <a:cs typeface="Arial" panose="020B0604020202020204" pitchFamily="34" charset="0"/>
              </a:rPr>
              <a:t>, </a:t>
            </a:r>
          </a:p>
          <a:p>
            <a:pPr marL="457200" lvl="2"/>
            <a:r>
              <a:rPr lang="en-US" sz="3000" b="1" kern="100" dirty="0">
                <a:solidFill>
                  <a:srgbClr val="C00000"/>
                </a:solidFill>
                <a:latin typeface="Arial" panose="020B0604020202020204" pitchFamily="34" charset="0"/>
                <a:ea typeface="Aptos" panose="020B0004020202020204" pitchFamily="34" charset="0"/>
                <a:cs typeface="Arial" panose="020B0604020202020204" pitchFamily="34" charset="0"/>
              </a:rPr>
              <a:t>O</a:t>
            </a:r>
            <a:r>
              <a:rPr lang="en-US" sz="30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rPr>
              <a:t>ne God and Father of all</a:t>
            </a:r>
            <a:r>
              <a:rPr lang="en-US" sz="3000" kern="100" dirty="0">
                <a:effectLst/>
                <a:latin typeface="Arial" panose="020B0604020202020204" pitchFamily="34" charset="0"/>
                <a:ea typeface="Aptos" panose="020B0004020202020204" pitchFamily="34" charset="0"/>
                <a:cs typeface="Arial" panose="020B0604020202020204" pitchFamily="34" charset="0"/>
              </a:rPr>
              <a:t>, </a:t>
            </a:r>
            <a:r>
              <a:rPr lang="en-US" sz="3000" kern="100" dirty="0">
                <a:latin typeface="Arial" panose="020B0604020202020204" pitchFamily="34" charset="0"/>
                <a:ea typeface="Aptos" panose="020B0004020202020204" pitchFamily="34" charset="0"/>
                <a:cs typeface="Arial" panose="020B0604020202020204" pitchFamily="34" charset="0"/>
              </a:rPr>
              <a:t>W</a:t>
            </a:r>
            <a:r>
              <a:rPr lang="en-US" sz="3000" kern="100" dirty="0">
                <a:effectLst/>
                <a:latin typeface="Arial" panose="020B0604020202020204" pitchFamily="34" charset="0"/>
                <a:ea typeface="Aptos" panose="020B0004020202020204" pitchFamily="34" charset="0"/>
                <a:cs typeface="Arial" panose="020B0604020202020204" pitchFamily="34" charset="0"/>
              </a:rPr>
              <a:t>ho is over all and through all and in all.”</a:t>
            </a:r>
          </a:p>
          <a:p>
            <a:pPr>
              <a:spcAft>
                <a:spcPts val="1200"/>
              </a:spcAft>
            </a:pPr>
            <a:endParaRPr lang="en-US" sz="3400" i="1" kern="100" baseline="30000" dirty="0">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35162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87FC93-F93A-1A32-EEC7-8922D24F61CE}"/>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AA09CFFA-914D-7664-5900-9F1F3EB280A0}"/>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45E402B5-385C-3428-3385-70F8A2A1AD6A}"/>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EF7CB05C-DC31-39BB-0349-AE9AB5C4EB34}"/>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FF8DAADA-9BFD-8194-48CC-BC4DB2CC4689}"/>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D8DAEF1B-E0BD-A152-FA25-DF388DF649A8}"/>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45E7AFD1-0176-85A2-4C10-4263F28FBA62}"/>
              </a:ext>
            </a:extLst>
          </p:cNvPr>
          <p:cNvPicPr>
            <a:picLocks noChangeAspect="1"/>
          </p:cNvPicPr>
          <p:nvPr/>
        </p:nvPicPr>
        <p:blipFill>
          <a:blip r:embed="rId3" cstate="print">
            <a:extLst>
              <a:ext uri="{28A0092B-C50C-407E-A947-70E740481C1C}">
                <a14:useLocalDpi xmlns:a14="http://schemas.microsoft.com/office/drawing/2010/main" val="0"/>
              </a:ext>
            </a:extLst>
          </a:blip>
          <a:srcRect b="59858"/>
          <a:stretch/>
        </p:blipFill>
        <p:spPr>
          <a:xfrm>
            <a:off x="13156096" y="7182326"/>
            <a:ext cx="4772871"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
        <p:nvSpPr>
          <p:cNvPr id="9" name="TextBox 8">
            <a:extLst>
              <a:ext uri="{FF2B5EF4-FFF2-40B4-BE49-F238E27FC236}">
                <a16:creationId xmlns:a16="http://schemas.microsoft.com/office/drawing/2014/main" id="{3D697FAB-3402-46DF-FC3A-66B2B17BFB7F}"/>
              </a:ext>
            </a:extLst>
          </p:cNvPr>
          <p:cNvSpPr txBox="1"/>
          <p:nvPr/>
        </p:nvSpPr>
        <p:spPr>
          <a:xfrm>
            <a:off x="457200" y="341172"/>
            <a:ext cx="16896917" cy="9976064"/>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FOUR – Familiar Strangers</a:t>
            </a:r>
            <a:endParaRPr lang="en-US" sz="3400" b="1" dirty="0">
              <a:latin typeface="Arial" panose="020B0604020202020204" pitchFamily="34" charset="0"/>
              <a:cs typeface="Arial" panose="020B0604020202020204" pitchFamily="34" charset="0"/>
            </a:endParaRPr>
          </a:p>
          <a:p>
            <a:pPr>
              <a:lnSpc>
                <a:spcPct val="115000"/>
              </a:lnSpc>
              <a:spcAft>
                <a:spcPts val="800"/>
              </a:spcAft>
            </a:pPr>
            <a:r>
              <a:rPr lang="en-US" sz="3200" b="1" i="1" dirty="0">
                <a:solidFill>
                  <a:srgbClr val="C00000"/>
                </a:solidFill>
                <a:latin typeface="Arial" panose="020B0604020202020204" pitchFamily="34" charset="0"/>
                <a:cs typeface="Arial" panose="020B0604020202020204" pitchFamily="34" charset="0"/>
              </a:rPr>
              <a:t>Stranger With Purpose: 1 Peter 3:8-17 Continued</a:t>
            </a:r>
          </a:p>
          <a:p>
            <a:pPr marL="0" marR="0">
              <a:lnSpc>
                <a:spcPct val="115000"/>
              </a:lnSpc>
              <a:spcAft>
                <a:spcPts val="800"/>
              </a:spcAft>
            </a:pPr>
            <a:r>
              <a:rPr lang="en-US" sz="3000" i="1" kern="100" baseline="30000" dirty="0">
                <a:effectLst/>
                <a:latin typeface="Arial" panose="020B0604020202020204" pitchFamily="34" charset="0"/>
                <a:ea typeface="Aptos" panose="020B0004020202020204" pitchFamily="34" charset="0"/>
                <a:cs typeface="Arial" panose="020B0604020202020204" pitchFamily="34" charset="0"/>
              </a:rPr>
              <a:t>9</a:t>
            </a:r>
            <a:r>
              <a:rPr lang="en-US" sz="3000" i="1" kern="100" dirty="0">
                <a:effectLst/>
                <a:latin typeface="Arial" panose="020B0604020202020204" pitchFamily="34" charset="0"/>
                <a:ea typeface="Aptos" panose="020B0004020202020204" pitchFamily="34" charset="0"/>
                <a:cs typeface="Arial" panose="020B0604020202020204" pitchFamily="34" charset="0"/>
              </a:rPr>
              <a:t> Do not repay evil for evil or reviling for reviling, but on the contrary, bless, for to this you were called, that you may obtain a blessing. </a:t>
            </a:r>
            <a:r>
              <a:rPr lang="en-US" sz="3000" i="1" kern="100" baseline="30000" dirty="0">
                <a:effectLst/>
                <a:latin typeface="Arial" panose="020B0604020202020204" pitchFamily="34" charset="0"/>
                <a:ea typeface="Aptos" panose="020B0004020202020204" pitchFamily="34" charset="0"/>
                <a:cs typeface="Arial" panose="020B0604020202020204" pitchFamily="34" charset="0"/>
              </a:rPr>
              <a:t>10</a:t>
            </a:r>
            <a:r>
              <a:rPr lang="en-US" sz="3000" i="1" kern="100" dirty="0">
                <a:effectLst/>
                <a:latin typeface="Arial" panose="020B0604020202020204" pitchFamily="34" charset="0"/>
                <a:ea typeface="Aptos" panose="020B0004020202020204" pitchFamily="34" charset="0"/>
                <a:cs typeface="Arial" panose="020B0604020202020204" pitchFamily="34" charset="0"/>
              </a:rPr>
              <a:t> For "Whoever desires to love life and see good days, let him keep his tongue from evil and his lips from speaking deceit; </a:t>
            </a:r>
            <a:r>
              <a:rPr lang="en-US" sz="3000" i="1" kern="100" baseline="30000" dirty="0">
                <a:effectLst/>
                <a:latin typeface="Arial" panose="020B0604020202020204" pitchFamily="34" charset="0"/>
                <a:ea typeface="Aptos" panose="020B0004020202020204" pitchFamily="34" charset="0"/>
                <a:cs typeface="Arial" panose="020B0604020202020204" pitchFamily="34" charset="0"/>
              </a:rPr>
              <a:t>11</a:t>
            </a:r>
            <a:r>
              <a:rPr lang="en-US" sz="3000" i="1" kern="100" dirty="0">
                <a:effectLst/>
                <a:latin typeface="Arial" panose="020B0604020202020204" pitchFamily="34" charset="0"/>
                <a:ea typeface="Aptos" panose="020B0004020202020204" pitchFamily="34" charset="0"/>
                <a:cs typeface="Arial" panose="020B0604020202020204" pitchFamily="34" charset="0"/>
              </a:rPr>
              <a:t> let him turn away from evil and do good; let him seek peace and pursue it. </a:t>
            </a:r>
            <a:endParaRPr lang="en-US" sz="1200" i="1" kern="100" dirty="0">
              <a:latin typeface="Arial" panose="020B0604020202020204" pitchFamily="34" charset="0"/>
              <a:ea typeface="Aptos" panose="020B0004020202020204" pitchFamily="34" charset="0"/>
              <a:cs typeface="Arial" panose="020B0604020202020204" pitchFamily="34" charset="0"/>
            </a:endParaRPr>
          </a:p>
          <a:p>
            <a:pPr>
              <a:lnSpc>
                <a:spcPct val="115000"/>
              </a:lnSpc>
              <a:spcAft>
                <a:spcPts val="800"/>
              </a:spcAft>
            </a:pPr>
            <a:r>
              <a:rPr lang="en-US" sz="3000" b="1" i="1" kern="100" dirty="0">
                <a:solidFill>
                  <a:srgbClr val="C00000"/>
                </a:solidFill>
                <a:latin typeface="Arial" panose="020B0604020202020204" pitchFamily="34" charset="0"/>
                <a:ea typeface="Aptos" panose="020B0004020202020204" pitchFamily="34" charset="0"/>
                <a:cs typeface="Arial" panose="020B0604020202020204" pitchFamily="34" charset="0"/>
              </a:rPr>
              <a:t>Stranger Behavior – Counter-Culture</a:t>
            </a:r>
          </a:p>
          <a:p>
            <a:pPr marL="914400" lvl="1" indent="-457200">
              <a:lnSpc>
                <a:spcPct val="115000"/>
              </a:lnSpc>
              <a:spcAft>
                <a:spcPts val="800"/>
              </a:spcAft>
              <a:buFont typeface="Arial" panose="020B0604020202020204" pitchFamily="34" charset="0"/>
              <a:buChar char="•"/>
            </a:pPr>
            <a:r>
              <a:rPr lang="en-US" sz="2800" b="1" i="1" kern="100" dirty="0">
                <a:effectLst/>
                <a:latin typeface="Arial" panose="020B0604020202020204" pitchFamily="34" charset="0"/>
                <a:ea typeface="Aptos" panose="020B0004020202020204" pitchFamily="34" charset="0"/>
                <a:cs typeface="Arial" panose="020B0604020202020204" pitchFamily="34" charset="0"/>
              </a:rPr>
              <a:t>No Retribution </a:t>
            </a:r>
          </a:p>
          <a:p>
            <a:pPr marL="914400" lvl="1" indent="-457200">
              <a:lnSpc>
                <a:spcPct val="115000"/>
              </a:lnSpc>
              <a:spcAft>
                <a:spcPts val="800"/>
              </a:spcAft>
              <a:buFont typeface="Arial" panose="020B0604020202020204" pitchFamily="34" charset="0"/>
              <a:buChar char="•"/>
            </a:pPr>
            <a:r>
              <a:rPr lang="en-US" sz="2800" b="1" i="1" kern="100" dirty="0">
                <a:effectLst/>
                <a:latin typeface="Arial" panose="020B0604020202020204" pitchFamily="34" charset="0"/>
                <a:ea typeface="Aptos" panose="020B0004020202020204" pitchFamily="34" charset="0"/>
                <a:cs typeface="Arial" panose="020B0604020202020204" pitchFamily="34" charset="0"/>
              </a:rPr>
              <a:t>Ble</a:t>
            </a:r>
            <a:r>
              <a:rPr lang="en-US" sz="2800" b="1" i="1" kern="100" dirty="0">
                <a:latin typeface="Arial" panose="020B0604020202020204" pitchFamily="34" charset="0"/>
                <a:ea typeface="Aptos" panose="020B0004020202020204" pitchFamily="34" charset="0"/>
                <a:cs typeface="Arial" panose="020B0604020202020204" pitchFamily="34" charset="0"/>
              </a:rPr>
              <a:t>ss Others</a:t>
            </a:r>
          </a:p>
          <a:p>
            <a:pPr marL="914400" lvl="1" indent="-457200">
              <a:lnSpc>
                <a:spcPct val="115000"/>
              </a:lnSpc>
              <a:spcAft>
                <a:spcPts val="800"/>
              </a:spcAft>
              <a:buFont typeface="Arial" panose="020B0604020202020204" pitchFamily="34" charset="0"/>
              <a:buChar char="•"/>
            </a:pPr>
            <a:r>
              <a:rPr lang="en-US" sz="2800" b="1" i="1" kern="100" dirty="0">
                <a:latin typeface="Arial" panose="020B0604020202020204" pitchFamily="34" charset="0"/>
                <a:ea typeface="Aptos" panose="020B0004020202020204" pitchFamily="34" charset="0"/>
                <a:cs typeface="Arial" panose="020B0604020202020204" pitchFamily="34" charset="0"/>
              </a:rPr>
              <a:t>Guard Your Mouth From Deceit </a:t>
            </a:r>
          </a:p>
          <a:p>
            <a:pPr marL="914400" lvl="1" indent="-457200">
              <a:lnSpc>
                <a:spcPct val="115000"/>
              </a:lnSpc>
              <a:spcAft>
                <a:spcPts val="800"/>
              </a:spcAft>
              <a:buFont typeface="Arial" panose="020B0604020202020204" pitchFamily="34" charset="0"/>
              <a:buChar char="•"/>
            </a:pPr>
            <a:r>
              <a:rPr lang="en-US" sz="2800" b="1" i="1" kern="100" dirty="0">
                <a:latin typeface="Arial" panose="020B0604020202020204" pitchFamily="34" charset="0"/>
                <a:ea typeface="Aptos" panose="020B0004020202020204" pitchFamily="34" charset="0"/>
                <a:cs typeface="Arial" panose="020B0604020202020204" pitchFamily="34" charset="0"/>
              </a:rPr>
              <a:t>Turn Away From Evil </a:t>
            </a:r>
          </a:p>
          <a:p>
            <a:pPr marL="914400" lvl="1" indent="-457200">
              <a:lnSpc>
                <a:spcPct val="115000"/>
              </a:lnSpc>
              <a:spcAft>
                <a:spcPts val="800"/>
              </a:spcAft>
              <a:buFont typeface="Arial" panose="020B0604020202020204" pitchFamily="34" charset="0"/>
              <a:buChar char="•"/>
            </a:pPr>
            <a:r>
              <a:rPr lang="en-US" sz="2800" b="1" i="1" kern="100" dirty="0">
                <a:latin typeface="Arial" panose="020B0604020202020204" pitchFamily="34" charset="0"/>
                <a:ea typeface="Aptos" panose="020B0004020202020204" pitchFamily="34" charset="0"/>
                <a:cs typeface="Arial" panose="020B0604020202020204" pitchFamily="34" charset="0"/>
              </a:rPr>
              <a:t>Diligently Seek And Run After Peace</a:t>
            </a:r>
            <a:endParaRPr lang="en-US" sz="2800" b="1" i="1" kern="100" dirty="0">
              <a:latin typeface="Arial" panose="020B0604020202020204" pitchFamily="34" charset="0"/>
              <a:cs typeface="Arial" panose="020B0604020202020204" pitchFamily="34" charset="0"/>
            </a:endParaRPr>
          </a:p>
          <a:p>
            <a:r>
              <a:rPr lang="en-US" sz="2800" i="1" kern="100" dirty="0">
                <a:latin typeface="Arial" panose="020B0604020202020204" pitchFamily="34" charset="0"/>
                <a:cs typeface="Arial" panose="020B0604020202020204" pitchFamily="34" charset="0"/>
              </a:rPr>
              <a:t>“</a:t>
            </a:r>
            <a:r>
              <a:rPr lang="en-US" sz="2800" i="1" dirty="0">
                <a:latin typeface="Arial" panose="020B0604020202020204" pitchFamily="34" charset="0"/>
                <a:cs typeface="Arial" panose="020B0604020202020204" pitchFamily="34" charset="0"/>
              </a:rPr>
              <a:t>Beloved, never avenge yourselves, but leave it to the wrath of God, </a:t>
            </a:r>
          </a:p>
          <a:p>
            <a:r>
              <a:rPr lang="en-US" sz="2800" i="1" dirty="0">
                <a:latin typeface="Arial" panose="020B0604020202020204" pitchFamily="34" charset="0"/>
                <a:cs typeface="Arial" panose="020B0604020202020204" pitchFamily="34" charset="0"/>
              </a:rPr>
              <a:t>for it is written, "Vengeance is mine, I will repay, says the Lord.“</a:t>
            </a:r>
          </a:p>
          <a:p>
            <a:r>
              <a:rPr lang="en-US" sz="2800" i="1" dirty="0">
                <a:latin typeface="Arial" panose="020B0604020202020204" pitchFamily="34" charset="0"/>
                <a:cs typeface="Arial" panose="020B0604020202020204" pitchFamily="34" charset="0"/>
              </a:rPr>
              <a:t> Romans 12:19</a:t>
            </a:r>
            <a:endParaRPr lang="en-US" sz="2800" i="1" kern="100" dirty="0">
              <a:effectLst/>
              <a:latin typeface="Arial" panose="020B0604020202020204" pitchFamily="34" charset="0"/>
              <a:ea typeface="Aptos" panose="020B0004020202020204" pitchFamily="34" charset="0"/>
              <a:cs typeface="Arial" panose="020B0604020202020204" pitchFamily="34" charset="0"/>
            </a:endParaRPr>
          </a:p>
          <a:p>
            <a:pPr lvl="2">
              <a:lnSpc>
                <a:spcPct val="115000"/>
              </a:lnSpc>
              <a:spcAft>
                <a:spcPts val="800"/>
              </a:spcAft>
            </a:pPr>
            <a:endParaRPr lang="en-US" sz="3200" b="1" kern="100" dirty="0">
              <a:solidFill>
                <a:srgbClr val="C00000"/>
              </a:solidFill>
              <a:effectLst/>
              <a:latin typeface="Arial" panose="020B0604020202020204" pitchFamily="34" charset="0"/>
              <a:ea typeface="Aptos" panose="020B0004020202020204" pitchFamily="34" charset="0"/>
              <a:cs typeface="Arial" panose="020B0604020202020204" pitchFamily="34" charset="0"/>
            </a:endParaRPr>
          </a:p>
          <a:p>
            <a:pPr>
              <a:spcAft>
                <a:spcPts val="1200"/>
              </a:spcAft>
            </a:pPr>
            <a:endParaRPr lang="en-US" sz="3400" i="1" kern="100" baseline="30000" dirty="0">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073184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784C22-98E0-10CF-2F7B-6AAD172F16F7}"/>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2E33855A-6DB3-2912-80DD-B4E6D7BDB662}"/>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7D12540A-0F08-C5C6-10AF-E3569B455485}"/>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EBF0A0A5-0C8F-5D92-3530-E9AF2367AF8A}"/>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3CA63382-42FD-FCC0-3ACB-17569719D6FF}"/>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F8C01405-3494-0076-F1FE-C423265706E1}"/>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8322D7BC-3798-6256-8DB1-466AA1300416}"/>
              </a:ext>
            </a:extLst>
          </p:cNvPr>
          <p:cNvPicPr>
            <a:picLocks noChangeAspect="1"/>
          </p:cNvPicPr>
          <p:nvPr/>
        </p:nvPicPr>
        <p:blipFill>
          <a:blip r:embed="rId3" cstate="print">
            <a:extLst>
              <a:ext uri="{28A0092B-C50C-407E-A947-70E740481C1C}">
                <a14:useLocalDpi xmlns:a14="http://schemas.microsoft.com/office/drawing/2010/main" val="0"/>
              </a:ext>
            </a:extLst>
          </a:blip>
          <a:srcRect b="59858"/>
          <a:stretch/>
        </p:blipFill>
        <p:spPr>
          <a:xfrm>
            <a:off x="13156096" y="7182326"/>
            <a:ext cx="4772871"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
        <p:nvSpPr>
          <p:cNvPr id="9" name="TextBox 8">
            <a:extLst>
              <a:ext uri="{FF2B5EF4-FFF2-40B4-BE49-F238E27FC236}">
                <a16:creationId xmlns:a16="http://schemas.microsoft.com/office/drawing/2014/main" id="{D6EE0CDE-C853-F3AA-01BF-AC27A37984B6}"/>
              </a:ext>
            </a:extLst>
          </p:cNvPr>
          <p:cNvSpPr txBox="1"/>
          <p:nvPr/>
        </p:nvSpPr>
        <p:spPr>
          <a:xfrm>
            <a:off x="587460" y="342900"/>
            <a:ext cx="16002000" cy="8478603"/>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FOUR – Familiar Strangers</a:t>
            </a:r>
          </a:p>
          <a:p>
            <a:pPr>
              <a:lnSpc>
                <a:spcPct val="150000"/>
              </a:lnSpc>
              <a:spcAft>
                <a:spcPts val="1800"/>
              </a:spcAft>
            </a:pPr>
            <a:r>
              <a:rPr lang="en-US" sz="3200" b="1" i="1" dirty="0">
                <a:solidFill>
                  <a:srgbClr val="C00000"/>
                </a:solidFill>
                <a:latin typeface="Arial" panose="020B0604020202020204" pitchFamily="34" charset="0"/>
                <a:cs typeface="Arial" panose="020B0604020202020204" pitchFamily="34" charset="0"/>
              </a:rPr>
              <a:t>Stranger With Purpose: 1 Peter 3:8-17 Continued</a:t>
            </a:r>
          </a:p>
          <a:p>
            <a:pPr>
              <a:spcAft>
                <a:spcPts val="600"/>
              </a:spcAft>
            </a:pPr>
            <a:r>
              <a:rPr lang="en-US" sz="3000" i="1" kern="100" baseline="30000" dirty="0">
                <a:effectLst/>
                <a:latin typeface="Arial" panose="020B0604020202020204" pitchFamily="34" charset="0"/>
                <a:ea typeface="Aptos" panose="020B0004020202020204" pitchFamily="34" charset="0"/>
                <a:cs typeface="Arial" panose="020B0604020202020204" pitchFamily="34" charset="0"/>
              </a:rPr>
              <a:t>12</a:t>
            </a:r>
            <a:r>
              <a:rPr lang="en-US" sz="3000" i="1" kern="100" dirty="0">
                <a:effectLst/>
                <a:latin typeface="Arial" panose="020B0604020202020204" pitchFamily="34" charset="0"/>
                <a:ea typeface="Aptos" panose="020B0004020202020204" pitchFamily="34" charset="0"/>
                <a:cs typeface="Arial" panose="020B0604020202020204" pitchFamily="34" charset="0"/>
              </a:rPr>
              <a:t> For the eyes of the Lord are on the righteous, and his ears are open to their prayer. But the face of the Lord is against those who do evil.“</a:t>
            </a:r>
          </a:p>
          <a:p>
            <a:pPr marL="0" marR="0">
              <a:lnSpc>
                <a:spcPct val="114000"/>
              </a:lnSpc>
            </a:pPr>
            <a:endParaRPr lang="en-US" sz="1400" kern="100" dirty="0">
              <a:effectLst/>
              <a:latin typeface="Arial" panose="020B0604020202020204" pitchFamily="34" charset="0"/>
              <a:ea typeface="Aptos" panose="020B0004020202020204" pitchFamily="34" charset="0"/>
              <a:cs typeface="Arial" panose="020B0604020202020204" pitchFamily="34" charset="0"/>
            </a:endParaRPr>
          </a:p>
          <a:p>
            <a:pPr algn="ctr">
              <a:spcAft>
                <a:spcPts val="1200"/>
              </a:spcAft>
            </a:pPr>
            <a:r>
              <a:rPr lang="en-US" sz="3000" b="1" i="1" dirty="0">
                <a:solidFill>
                  <a:srgbClr val="C00000"/>
                </a:solidFill>
                <a:latin typeface="Arial" panose="020B0604020202020204" pitchFamily="34" charset="0"/>
                <a:cs typeface="Arial" panose="020B0604020202020204" pitchFamily="34" charset="0"/>
              </a:rPr>
              <a:t>GOD SEES AND HEARS THE RIGHTEOUS </a:t>
            </a:r>
          </a:p>
          <a:p>
            <a:pPr algn="ctr">
              <a:spcAft>
                <a:spcPts val="1200"/>
              </a:spcAft>
            </a:pPr>
            <a:r>
              <a:rPr lang="en-US" sz="3000" b="1" i="1" dirty="0">
                <a:solidFill>
                  <a:srgbClr val="C00000"/>
                </a:solidFill>
                <a:latin typeface="Arial" panose="020B0604020202020204" pitchFamily="34" charset="0"/>
                <a:cs typeface="Arial" panose="020B0604020202020204" pitchFamily="34" charset="0"/>
              </a:rPr>
              <a:t>HE TURNS HIS FACE AWAY FROM EVIL</a:t>
            </a:r>
          </a:p>
          <a:p>
            <a:pPr algn="ctr">
              <a:spcAft>
                <a:spcPts val="1200"/>
              </a:spcAft>
            </a:pPr>
            <a:endParaRPr lang="en-US" sz="1400" b="1" i="1" dirty="0">
              <a:solidFill>
                <a:srgbClr val="C00000"/>
              </a:solidFill>
              <a:latin typeface="Arial" panose="020B0604020202020204" pitchFamily="34" charset="0"/>
              <a:cs typeface="Arial" panose="020B0604020202020204" pitchFamily="34" charset="0"/>
            </a:endParaRPr>
          </a:p>
          <a:p>
            <a:pPr>
              <a:spcAft>
                <a:spcPts val="1800"/>
              </a:spcAft>
            </a:pPr>
            <a:r>
              <a:rPr lang="en-US" sz="2800" i="1" kern="100" dirty="0">
                <a:latin typeface="Arial" panose="020B0604020202020204" pitchFamily="34" charset="0"/>
                <a:ea typeface="Aptos" panose="020B0004020202020204" pitchFamily="34" charset="0"/>
                <a:cs typeface="Arial" panose="020B0604020202020204" pitchFamily="34" charset="0"/>
              </a:rPr>
              <a:t>"For I know their works and their thoughts.”  Isaiah 66:18 ESV</a:t>
            </a:r>
          </a:p>
          <a:p>
            <a:pPr>
              <a:spcAft>
                <a:spcPts val="1800"/>
              </a:spcAft>
            </a:pPr>
            <a:r>
              <a:rPr lang="en-US" sz="2800" i="1" kern="100" dirty="0">
                <a:latin typeface="Arial" panose="020B0604020202020204" pitchFamily="34" charset="0"/>
                <a:ea typeface="Aptos" panose="020B0004020202020204" pitchFamily="34" charset="0"/>
                <a:cs typeface="Arial" panose="020B0604020202020204" pitchFamily="34" charset="0"/>
              </a:rPr>
              <a:t>"Am I a God at hand, declares the LORD, and not a God far away? Can a man hide himself in secret places so that I cannot see him? declares the LORD. Do I not fill heaven and earth? declares the LORD.” Jeremiah 23:23-24 ESV</a:t>
            </a:r>
          </a:p>
          <a:p>
            <a:r>
              <a:rPr lang="en-US" sz="2800" i="1" kern="100" dirty="0">
                <a:latin typeface="Arial" panose="020B0604020202020204" pitchFamily="34" charset="0"/>
                <a:ea typeface="Aptos" panose="020B0004020202020204" pitchFamily="34" charset="0"/>
                <a:cs typeface="Arial" panose="020B0604020202020204" pitchFamily="34" charset="0"/>
              </a:rPr>
              <a:t>“The LORD looks down from heaven; he sees all the children of man;</a:t>
            </a:r>
          </a:p>
          <a:p>
            <a:r>
              <a:rPr lang="en-US" sz="2800" i="1" kern="100" dirty="0">
                <a:latin typeface="Arial" panose="020B0604020202020204" pitchFamily="34" charset="0"/>
                <a:ea typeface="Aptos" panose="020B0004020202020204" pitchFamily="34" charset="0"/>
                <a:cs typeface="Arial" panose="020B0604020202020204" pitchFamily="34" charset="0"/>
              </a:rPr>
              <a:t>m where he sits enthroned he looks out on all the inhabitants of the earth.” </a:t>
            </a:r>
          </a:p>
          <a:p>
            <a:r>
              <a:rPr lang="en-US" sz="2800" i="1" kern="100" dirty="0">
                <a:latin typeface="Arial" panose="020B0604020202020204" pitchFamily="34" charset="0"/>
                <a:ea typeface="Aptos" panose="020B0004020202020204" pitchFamily="34" charset="0"/>
                <a:cs typeface="Arial" panose="020B0604020202020204" pitchFamily="34" charset="0"/>
              </a:rPr>
              <a:t>Psalm 33:13-14 ESV</a:t>
            </a:r>
          </a:p>
        </p:txBody>
      </p:sp>
    </p:spTree>
    <p:extLst>
      <p:ext uri="{BB962C8B-B14F-4D97-AF65-F5344CB8AC3E}">
        <p14:creationId xmlns:p14="http://schemas.microsoft.com/office/powerpoint/2010/main" val="1517666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58E7F1-8981-AB52-BD38-32A9C16DEB11}"/>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2CDEBC55-76D0-4211-995E-BA8D3B2ECE95}"/>
              </a:ext>
            </a:extLst>
          </p:cNvPr>
          <p:cNvGrpSpPr/>
          <p:nvPr/>
        </p:nvGrpSpPr>
        <p:grpSpPr>
          <a:xfrm>
            <a:off x="1" y="0"/>
            <a:ext cx="4228235" cy="10287000"/>
            <a:chOff x="0" y="0"/>
            <a:chExt cx="3325314" cy="3831771"/>
          </a:xfrm>
        </p:grpSpPr>
        <p:sp>
          <p:nvSpPr>
            <p:cNvPr id="3" name="Freeform 3">
              <a:extLst>
                <a:ext uri="{FF2B5EF4-FFF2-40B4-BE49-F238E27FC236}">
                  <a16:creationId xmlns:a16="http://schemas.microsoft.com/office/drawing/2014/main" id="{142D85A0-56C3-3AF0-5DFA-BBA8CB7171EB}"/>
                </a:ext>
              </a:extLst>
            </p:cNvPr>
            <p:cNvSpPr/>
            <p:nvPr/>
          </p:nvSpPr>
          <p:spPr>
            <a:xfrm>
              <a:off x="0" y="0"/>
              <a:ext cx="3325314" cy="3831772"/>
            </a:xfrm>
            <a:custGeom>
              <a:avLst/>
              <a:gdLst/>
              <a:ahLst/>
              <a:cxnLst/>
              <a:rect l="l" t="t" r="r" b="b"/>
              <a:pathLst>
                <a:path w="3325314" h="3831772">
                  <a:moveTo>
                    <a:pt x="0" y="0"/>
                  </a:moveTo>
                  <a:lnTo>
                    <a:pt x="3325314" y="0"/>
                  </a:lnTo>
                  <a:lnTo>
                    <a:pt x="3325314" y="3831772"/>
                  </a:lnTo>
                  <a:lnTo>
                    <a:pt x="0" y="3831772"/>
                  </a:lnTo>
                  <a:close/>
                </a:path>
              </a:pathLst>
            </a:custGeom>
            <a:gradFill rotWithShape="1">
              <a:gsLst>
                <a:gs pos="0">
                  <a:srgbClr val="A6A6A6">
                    <a:alpha val="100000"/>
                  </a:srgbClr>
                </a:gs>
                <a:gs pos="100000">
                  <a:srgbClr val="FFFFFF">
                    <a:alpha val="100000"/>
                  </a:srgbClr>
                </a:gs>
              </a:gsLst>
              <a:lin ang="0"/>
            </a:gradFill>
          </p:spPr>
          <p:txBody>
            <a:bodyPr/>
            <a:lstStyle/>
            <a:p>
              <a:endParaRPr lang="en-US"/>
            </a:p>
          </p:txBody>
        </p:sp>
        <p:sp>
          <p:nvSpPr>
            <p:cNvPr id="4" name="TextBox 4">
              <a:extLst>
                <a:ext uri="{FF2B5EF4-FFF2-40B4-BE49-F238E27FC236}">
                  <a16:creationId xmlns:a16="http://schemas.microsoft.com/office/drawing/2014/main" id="{9F691264-D6BA-8E7B-0B2A-F446B9536645}"/>
                </a:ext>
              </a:extLst>
            </p:cNvPr>
            <p:cNvSpPr txBox="1"/>
            <p:nvPr/>
          </p:nvSpPr>
          <p:spPr>
            <a:xfrm>
              <a:off x="0" y="-38100"/>
              <a:ext cx="3325314" cy="3869871"/>
            </a:xfrm>
            <a:prstGeom prst="rect">
              <a:avLst/>
            </a:prstGeom>
          </p:spPr>
          <p:txBody>
            <a:bodyPr lIns="48876" tIns="48876" rIns="48876" bIns="48876" rtlCol="0" anchor="ctr"/>
            <a:lstStyle/>
            <a:p>
              <a:pPr algn="ctr">
                <a:lnSpc>
                  <a:spcPts val="1885"/>
                </a:lnSpc>
                <a:spcBef>
                  <a:spcPct val="0"/>
                </a:spcBef>
              </a:pPr>
              <a:endParaRPr/>
            </a:p>
          </p:txBody>
        </p:sp>
      </p:grpSp>
      <p:sp>
        <p:nvSpPr>
          <p:cNvPr id="6" name="TextBox 6">
            <a:extLst>
              <a:ext uri="{FF2B5EF4-FFF2-40B4-BE49-F238E27FC236}">
                <a16:creationId xmlns:a16="http://schemas.microsoft.com/office/drawing/2014/main" id="{5155A3A2-C2D2-60BA-760F-7F799B260D8A}"/>
              </a:ext>
            </a:extLst>
          </p:cNvPr>
          <p:cNvSpPr txBox="1"/>
          <p:nvPr/>
        </p:nvSpPr>
        <p:spPr>
          <a:xfrm>
            <a:off x="9139129" y="6350335"/>
            <a:ext cx="9741" cy="625760"/>
          </a:xfrm>
          <a:prstGeom prst="rect">
            <a:avLst/>
          </a:prstGeom>
        </p:spPr>
        <p:txBody>
          <a:bodyPr lIns="0" tIns="0" rIns="0" bIns="0" rtlCol="0" anchor="t">
            <a:spAutoFit/>
          </a:bodyPr>
          <a:lstStyle/>
          <a:p>
            <a:pPr algn="ctr">
              <a:lnSpc>
                <a:spcPts val="5154"/>
              </a:lnSpc>
            </a:pPr>
            <a:endParaRPr/>
          </a:p>
        </p:txBody>
      </p:sp>
      <p:sp>
        <p:nvSpPr>
          <p:cNvPr id="5" name="Footer Placeholder 4">
            <a:extLst>
              <a:ext uri="{FF2B5EF4-FFF2-40B4-BE49-F238E27FC236}">
                <a16:creationId xmlns:a16="http://schemas.microsoft.com/office/drawing/2014/main" id="{D19ED5BC-828B-9506-BDA8-DD858D03311A}"/>
              </a:ext>
            </a:extLst>
          </p:cNvPr>
          <p:cNvSpPr>
            <a:spLocks noGrp="1"/>
          </p:cNvSpPr>
          <p:nvPr>
            <p:ph type="ftr" sz="quarter" idx="11"/>
          </p:nvPr>
        </p:nvSpPr>
        <p:spPr>
          <a:xfrm>
            <a:off x="838200" y="9589187"/>
            <a:ext cx="3581400" cy="354913"/>
          </a:xfrm>
        </p:spPr>
        <p:txBody>
          <a:bodyPr/>
          <a:lstStyle/>
          <a:p>
            <a:r>
              <a:rPr lang="en-US" sz="1800" dirty="0"/>
              <a:t>Strangers In A Strange Land © 2025  </a:t>
            </a:r>
          </a:p>
        </p:txBody>
      </p:sp>
      <p:pic>
        <p:nvPicPr>
          <p:cNvPr id="8" name="Picture 7" descr="A person sitting on a boat&#10;&#10;Description automatically generated">
            <a:extLst>
              <a:ext uri="{FF2B5EF4-FFF2-40B4-BE49-F238E27FC236}">
                <a16:creationId xmlns:a16="http://schemas.microsoft.com/office/drawing/2014/main" id="{18826E64-5D71-FB67-38AD-388A4D1C26A3}"/>
              </a:ext>
            </a:extLst>
          </p:cNvPr>
          <p:cNvPicPr>
            <a:picLocks noChangeAspect="1"/>
          </p:cNvPicPr>
          <p:nvPr/>
        </p:nvPicPr>
        <p:blipFill>
          <a:blip r:embed="rId3" cstate="print">
            <a:extLst>
              <a:ext uri="{28A0092B-C50C-407E-A947-70E740481C1C}">
                <a14:useLocalDpi xmlns:a14="http://schemas.microsoft.com/office/drawing/2010/main" val="0"/>
              </a:ext>
            </a:extLst>
          </a:blip>
          <a:srcRect b="59858"/>
          <a:stretch/>
        </p:blipFill>
        <p:spPr>
          <a:xfrm>
            <a:off x="13156096" y="7182326"/>
            <a:ext cx="4772871" cy="2819401"/>
          </a:xfrm>
          <a:prstGeom prst="rect">
            <a:avLst/>
          </a:prstGeom>
          <a:ln w="38100">
            <a:solidFill>
              <a:schemeClr val="bg1">
                <a:lumMod val="50000"/>
              </a:schemeClr>
            </a:solidFill>
          </a:ln>
          <a:effectLst>
            <a:outerShdw blurRad="50800" dist="38100" dir="5400000" algn="t" rotWithShape="0">
              <a:prstClr val="black">
                <a:alpha val="40000"/>
              </a:prstClr>
            </a:outerShdw>
          </a:effectLst>
        </p:spPr>
      </p:pic>
      <p:sp>
        <p:nvSpPr>
          <p:cNvPr id="9" name="TextBox 8">
            <a:extLst>
              <a:ext uri="{FF2B5EF4-FFF2-40B4-BE49-F238E27FC236}">
                <a16:creationId xmlns:a16="http://schemas.microsoft.com/office/drawing/2014/main" id="{A0C9EB4B-CABF-E007-2451-CBB4B60C8D91}"/>
              </a:ext>
            </a:extLst>
          </p:cNvPr>
          <p:cNvSpPr txBox="1"/>
          <p:nvPr/>
        </p:nvSpPr>
        <p:spPr>
          <a:xfrm>
            <a:off x="690670" y="342900"/>
            <a:ext cx="16896917" cy="8092472"/>
          </a:xfrm>
          <a:prstGeom prst="rect">
            <a:avLst/>
          </a:prstGeom>
          <a:noFill/>
        </p:spPr>
        <p:txBody>
          <a:bodyPr wrap="square">
            <a:spAutoFit/>
          </a:bodyPr>
          <a:lstStyle/>
          <a:p>
            <a:pPr>
              <a:lnSpc>
                <a:spcPct val="150000"/>
              </a:lnSpc>
              <a:spcAft>
                <a:spcPts val="1800"/>
              </a:spcAft>
            </a:pPr>
            <a:r>
              <a:rPr lang="en-US" sz="2800" b="1" dirty="0">
                <a:latin typeface="Arial" panose="020B0604020202020204" pitchFamily="34" charset="0"/>
                <a:cs typeface="Arial" panose="020B0604020202020204" pitchFamily="34" charset="0"/>
              </a:rPr>
              <a:t>SESSION FOUR – Familiar Strangers</a:t>
            </a:r>
            <a:endParaRPr lang="en-US" sz="3400" b="1" dirty="0">
              <a:latin typeface="Arial" panose="020B0604020202020204" pitchFamily="34" charset="0"/>
              <a:cs typeface="Arial" panose="020B0604020202020204" pitchFamily="34" charset="0"/>
            </a:endParaRPr>
          </a:p>
          <a:p>
            <a:pPr>
              <a:lnSpc>
                <a:spcPct val="150000"/>
              </a:lnSpc>
              <a:spcAft>
                <a:spcPts val="1800"/>
              </a:spcAft>
            </a:pPr>
            <a:r>
              <a:rPr lang="en-US" sz="3600" b="1" i="1" dirty="0">
                <a:solidFill>
                  <a:srgbClr val="C00000"/>
                </a:solidFill>
                <a:latin typeface="Arial" panose="020B0604020202020204" pitchFamily="34" charset="0"/>
                <a:cs typeface="Arial" panose="020B0604020202020204" pitchFamily="34" charset="0"/>
              </a:rPr>
              <a:t>Stranger With Purpose: 1 Peter 3:8-17 Continued</a:t>
            </a:r>
          </a:p>
          <a:p>
            <a:pPr marL="0" marR="0">
              <a:lnSpc>
                <a:spcPct val="115000"/>
              </a:lnSpc>
              <a:spcAft>
                <a:spcPts val="800"/>
              </a:spcAft>
            </a:pP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13</a:t>
            </a:r>
            <a:r>
              <a:rPr lang="en-US" sz="3200" i="1" kern="100" dirty="0">
                <a:effectLst/>
                <a:latin typeface="Arial" panose="020B0604020202020204" pitchFamily="34" charset="0"/>
                <a:ea typeface="Aptos" panose="020B0004020202020204" pitchFamily="34" charset="0"/>
                <a:cs typeface="Arial" panose="020B0604020202020204" pitchFamily="34" charset="0"/>
              </a:rPr>
              <a:t> Now who is there to harm you if you are zealous for what is good? </a:t>
            </a:r>
            <a:r>
              <a:rPr lang="en-US" sz="3200" i="1" kern="100" baseline="30000" dirty="0">
                <a:effectLst/>
                <a:latin typeface="Arial" panose="020B0604020202020204" pitchFamily="34" charset="0"/>
                <a:ea typeface="Aptos" panose="020B0004020202020204" pitchFamily="34" charset="0"/>
                <a:cs typeface="Arial" panose="020B0604020202020204" pitchFamily="34" charset="0"/>
              </a:rPr>
              <a:t>14</a:t>
            </a:r>
            <a:r>
              <a:rPr lang="en-US" sz="3200" i="1" kern="100" dirty="0">
                <a:effectLst/>
                <a:latin typeface="Arial" panose="020B0604020202020204" pitchFamily="34" charset="0"/>
                <a:ea typeface="Aptos" panose="020B0004020202020204" pitchFamily="34" charset="0"/>
                <a:cs typeface="Arial" panose="020B0604020202020204" pitchFamily="34" charset="0"/>
              </a:rPr>
              <a:t> But even if you should suffer for righteousness' sake, you will be blessed. Have no fear of them, nor be troubled...</a:t>
            </a:r>
          </a:p>
          <a:p>
            <a:pPr marL="0" marR="0">
              <a:lnSpc>
                <a:spcPct val="115000"/>
              </a:lnSpc>
              <a:spcAft>
                <a:spcPts val="800"/>
              </a:spcAft>
            </a:pPr>
            <a:endParaRPr lang="en-US" sz="3200" i="1" kern="100" dirty="0">
              <a:latin typeface="Arial" panose="020B0604020202020204" pitchFamily="34" charset="0"/>
              <a:ea typeface="Aptos" panose="020B0004020202020204" pitchFamily="34" charset="0"/>
              <a:cs typeface="Arial" panose="020B0604020202020204" pitchFamily="34" charset="0"/>
            </a:endParaRPr>
          </a:p>
          <a:p>
            <a:pPr marL="0" marR="0">
              <a:lnSpc>
                <a:spcPct val="115000"/>
              </a:lnSpc>
              <a:spcAft>
                <a:spcPts val="800"/>
              </a:spcAft>
            </a:pPr>
            <a:r>
              <a:rPr lang="en-US" sz="3200" b="1" i="1" dirty="0">
                <a:solidFill>
                  <a:srgbClr val="C00000"/>
                </a:solidFill>
                <a:effectLst/>
                <a:latin typeface="arial" panose="020B0604020202020204" pitchFamily="34" charset="0"/>
              </a:rPr>
              <a:t>James 1:2 ESV – “Count it all joy, my brothers, </a:t>
            </a:r>
            <a:r>
              <a:rPr lang="en-US" sz="3200" b="1" i="1" u="sng" dirty="0">
                <a:solidFill>
                  <a:srgbClr val="C00000"/>
                </a:solidFill>
                <a:effectLst/>
                <a:latin typeface="arial" panose="020B0604020202020204" pitchFamily="34" charset="0"/>
              </a:rPr>
              <a:t>when</a:t>
            </a:r>
            <a:r>
              <a:rPr lang="en-US" sz="3200" b="1" i="1" dirty="0">
                <a:solidFill>
                  <a:srgbClr val="C00000"/>
                </a:solidFill>
                <a:effectLst/>
                <a:latin typeface="arial" panose="020B0604020202020204" pitchFamily="34" charset="0"/>
              </a:rPr>
              <a:t> you meet </a:t>
            </a:r>
            <a:r>
              <a:rPr lang="en-US" sz="3200" b="1" i="1" u="sng" dirty="0">
                <a:solidFill>
                  <a:srgbClr val="C00000"/>
                </a:solidFill>
                <a:effectLst/>
                <a:latin typeface="arial" panose="020B0604020202020204" pitchFamily="34" charset="0"/>
              </a:rPr>
              <a:t>trials</a:t>
            </a:r>
            <a:r>
              <a:rPr lang="en-US" sz="3200" b="1" i="1" dirty="0">
                <a:solidFill>
                  <a:srgbClr val="C00000"/>
                </a:solidFill>
                <a:effectLst/>
                <a:latin typeface="arial" panose="020B0604020202020204" pitchFamily="34" charset="0"/>
              </a:rPr>
              <a:t> of various kinds.”</a:t>
            </a:r>
          </a:p>
          <a:p>
            <a:pPr marL="0" marR="0">
              <a:lnSpc>
                <a:spcPct val="115000"/>
              </a:lnSpc>
              <a:spcAft>
                <a:spcPts val="800"/>
              </a:spcAft>
            </a:pP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When</a:t>
            </a:r>
            <a:r>
              <a:rPr lang="en-US" sz="3200" b="1" i="1" kern="100" dirty="0">
                <a:solidFill>
                  <a:srgbClr val="0A0A0A"/>
                </a:solidFill>
                <a:latin typeface="arial" panose="020B0604020202020204" pitchFamily="34" charset="0"/>
                <a:ea typeface="Aptos" panose="020B0004020202020204" pitchFamily="34" charset="0"/>
                <a:cs typeface="Arial" panose="020B0604020202020204" pitchFamily="34" charset="0"/>
              </a:rPr>
              <a:t> – the word assumes it will happen, it </a:t>
            </a:r>
            <a:r>
              <a:rPr lang="en-US" sz="3200" b="1" i="1" kern="100" dirty="0" err="1">
                <a:solidFill>
                  <a:srgbClr val="0A0A0A"/>
                </a:solidFill>
                <a:latin typeface="arial" panose="020B0604020202020204" pitchFamily="34" charset="0"/>
                <a:ea typeface="Aptos" panose="020B0004020202020204" pitchFamily="34" charset="0"/>
                <a:cs typeface="Arial" panose="020B0604020202020204" pitchFamily="34" charset="0"/>
              </a:rPr>
              <a:t>wil</a:t>
            </a:r>
            <a:r>
              <a:rPr lang="en-US" sz="3200" b="1" i="1" kern="100" dirty="0">
                <a:solidFill>
                  <a:srgbClr val="0A0A0A"/>
                </a:solidFill>
                <a:latin typeface="arial" panose="020B0604020202020204" pitchFamily="34" charset="0"/>
                <a:ea typeface="Aptos" panose="020B0004020202020204" pitchFamily="34" charset="0"/>
                <a:cs typeface="Arial" panose="020B0604020202020204" pitchFamily="34" charset="0"/>
              </a:rPr>
              <a:t> become reality but the timing is unknown</a:t>
            </a:r>
          </a:p>
          <a:p>
            <a:pPr marL="0" marR="0">
              <a:lnSpc>
                <a:spcPct val="115000"/>
              </a:lnSpc>
              <a:spcAft>
                <a:spcPts val="800"/>
              </a:spcAft>
            </a:pPr>
            <a:r>
              <a:rPr lang="en-US" sz="3200" b="1" i="1" kern="100" dirty="0">
                <a:solidFill>
                  <a:srgbClr val="C00000"/>
                </a:solidFill>
                <a:latin typeface="arial" panose="020B0604020202020204" pitchFamily="34" charset="0"/>
                <a:ea typeface="Aptos" panose="020B0004020202020204" pitchFamily="34" charset="0"/>
                <a:cs typeface="Arial" panose="020B0604020202020204" pitchFamily="34" charset="0"/>
              </a:rPr>
              <a:t>Trials</a:t>
            </a:r>
            <a:r>
              <a:rPr lang="en-US" sz="3200" b="1" i="1" kern="100" dirty="0">
                <a:solidFill>
                  <a:srgbClr val="0A0A0A"/>
                </a:solidFill>
                <a:latin typeface="arial" panose="020B0604020202020204" pitchFamily="34" charset="0"/>
                <a:ea typeface="Aptos" panose="020B0004020202020204" pitchFamily="34" charset="0"/>
                <a:cs typeface="Arial" panose="020B0604020202020204" pitchFamily="34" charset="0"/>
              </a:rPr>
              <a:t> – G3986 </a:t>
            </a:r>
            <a:r>
              <a:rPr lang="en-US" sz="3200" b="1" i="1" kern="100" dirty="0" err="1">
                <a:solidFill>
                  <a:srgbClr val="0A0A0A"/>
                </a:solidFill>
                <a:latin typeface="arial" panose="020B0604020202020204" pitchFamily="34" charset="0"/>
                <a:ea typeface="Aptos" panose="020B0004020202020204" pitchFamily="34" charset="0"/>
                <a:cs typeface="Arial" panose="020B0604020202020204" pitchFamily="34" charset="0"/>
              </a:rPr>
              <a:t>Periasmos</a:t>
            </a:r>
            <a:r>
              <a:rPr lang="en-US" sz="3200" b="1" i="1" kern="100" dirty="0">
                <a:solidFill>
                  <a:srgbClr val="0A0A0A"/>
                </a:solidFill>
                <a:latin typeface="arial" panose="020B0604020202020204" pitchFamily="34" charset="0"/>
                <a:ea typeface="Aptos" panose="020B0004020202020204" pitchFamily="34" charset="0"/>
                <a:cs typeface="Arial" panose="020B0604020202020204" pitchFamily="34" charset="0"/>
              </a:rPr>
              <a:t>: proving, adversity, temptation,</a:t>
            </a:r>
          </a:p>
          <a:p>
            <a:pPr marL="0" marR="0">
              <a:lnSpc>
                <a:spcPct val="115000"/>
              </a:lnSpc>
              <a:spcAft>
                <a:spcPts val="800"/>
              </a:spcAft>
            </a:pPr>
            <a:r>
              <a:rPr lang="en-US" sz="3200" b="1" i="1" kern="100" dirty="0">
                <a:solidFill>
                  <a:srgbClr val="0A0A0A"/>
                </a:solidFill>
                <a:latin typeface="arial" panose="020B0604020202020204" pitchFamily="34" charset="0"/>
                <a:ea typeface="Aptos" panose="020B0004020202020204" pitchFamily="34" charset="0"/>
                <a:cs typeface="Arial" panose="020B0604020202020204" pitchFamily="34" charset="0"/>
              </a:rPr>
              <a:t>trying, temptation</a:t>
            </a:r>
            <a:endParaRPr lang="en-US" sz="3200" b="1" i="1" kern="100" dirty="0">
              <a:effectLst/>
              <a:latin typeface="Arial" panose="020B0604020202020204" pitchFamily="34" charset="0"/>
              <a:ea typeface="Aptos" panose="020B0004020202020204" pitchFamily="34" charset="0"/>
              <a:cs typeface="Arial" panose="020B0604020202020204" pitchFamily="34" charset="0"/>
            </a:endParaRPr>
          </a:p>
          <a:p>
            <a:pPr>
              <a:spcAft>
                <a:spcPts val="1200"/>
              </a:spcAft>
            </a:pPr>
            <a:endParaRPr lang="en-US" sz="3400" i="1" kern="100" baseline="30000" dirty="0">
              <a:latin typeface="Times New Roman" panose="02020603050405020304" pitchFamily="18"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2540306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18419</TotalTime>
  <Words>3160</Words>
  <Application>Microsoft Office PowerPoint</Application>
  <PresentationFormat>Custom</PresentationFormat>
  <Paragraphs>238</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Calibri</vt:lpstr>
      <vt:lpstr>Aptos</vt:lpstr>
      <vt:lpstr>Wingdings</vt:lpstr>
      <vt:lpstr>arial</vt:lpstr>
      <vt:lpstr>arial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Strangers in a Strange Land Session Slides</dc:title>
  <dc:creator>Sherri Mewha</dc:creator>
  <cp:lastModifiedBy>Sherri Mewha</cp:lastModifiedBy>
  <cp:revision>20</cp:revision>
  <cp:lastPrinted>2025-01-29T22:28:03Z</cp:lastPrinted>
  <dcterms:created xsi:type="dcterms:W3CDTF">2006-08-16T00:00:00Z</dcterms:created>
  <dcterms:modified xsi:type="dcterms:W3CDTF">2025-01-30T14:34:18Z</dcterms:modified>
  <dc:identifier>DAGZsXVysbY</dc:identifier>
</cp:coreProperties>
</file>