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256" r:id="rId2"/>
    <p:sldId id="277" r:id="rId3"/>
    <p:sldId id="281" r:id="rId4"/>
    <p:sldId id="293" r:id="rId5"/>
    <p:sldId id="302" r:id="rId6"/>
    <p:sldId id="304" r:id="rId7"/>
    <p:sldId id="303" r:id="rId8"/>
    <p:sldId id="292" r:id="rId9"/>
    <p:sldId id="305" r:id="rId10"/>
    <p:sldId id="306" r:id="rId11"/>
    <p:sldId id="289" r:id="rId12"/>
    <p:sldId id="282" r:id="rId13"/>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64865" autoAdjust="0"/>
  </p:normalViewPr>
  <p:slideViewPr>
    <p:cSldViewPr>
      <p:cViewPr varScale="1">
        <p:scale>
          <a:sx n="43" d="100"/>
          <a:sy n="43" d="100"/>
        </p:scale>
        <p:origin x="2520" y="60"/>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1/15/2025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782591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C1361-3F0D-861F-2A44-FB361900C5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F9AEC3-555C-643C-E698-63C8F2E93B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94F889-D24E-25DB-7255-6602F2139EF9}"/>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Because of OUR PERFECT STRANGER – JESUS CHRIST and His sacrifice on the cross</a:t>
            </a:r>
          </a:p>
          <a:p>
            <a:r>
              <a:rPr lang="en-US" dirty="0">
                <a:latin typeface="Arial" panose="020B0604020202020204" pitchFamily="34" charset="0"/>
                <a:cs typeface="Arial" panose="020B0604020202020204" pitchFamily="34" charset="0"/>
              </a:rPr>
              <a:t>Because God chose us and sent His Son to REDEEM US </a:t>
            </a:r>
          </a:p>
          <a:p>
            <a:r>
              <a:rPr lang="en-US" dirty="0">
                <a:latin typeface="Arial" panose="020B0604020202020204" pitchFamily="34" charset="0"/>
                <a:cs typeface="Arial" panose="020B0604020202020204" pitchFamily="34" charset="0"/>
              </a:rPr>
              <a:t>Because the Holy Spirit is at work in us to transform and equip us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Because we said “yes, LORD” and surrendered our mind, heart, and spirit - </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we participate in our </a:t>
            </a:r>
            <a:r>
              <a:rPr lang="en-US" dirty="0">
                <a:latin typeface="Arial" panose="020B0604020202020204" pitchFamily="34" charset="0"/>
                <a:cs typeface="Arial" panose="020B0604020202020204" pitchFamily="34" charset="0"/>
              </a:rPr>
              <a:t>Ongoing sanctification</a:t>
            </a:r>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Through our Obedience </a:t>
            </a:r>
            <a:r>
              <a:rPr lang="en-US" dirty="0">
                <a:latin typeface="Arial" panose="020B0604020202020204" pitchFamily="34" charset="0"/>
                <a:cs typeface="Arial" panose="020B0604020202020204" pitchFamily="34" charset="0"/>
              </a:rPr>
              <a:t>to the faith </a:t>
            </a:r>
          </a:p>
          <a:p>
            <a:r>
              <a:rPr lang="en-US" b="1" dirty="0">
                <a:latin typeface="Arial" panose="020B0604020202020204" pitchFamily="34" charset="0"/>
                <a:cs typeface="Arial" panose="020B0604020202020204" pitchFamily="34" charset="0"/>
              </a:rPr>
              <a:t>- As we grow in holiness and purity </a:t>
            </a:r>
            <a:r>
              <a:rPr lang="en-US" dirty="0">
                <a:latin typeface="Arial" panose="020B0604020202020204" pitchFamily="34" charset="0"/>
                <a:cs typeface="Arial" panose="020B0604020202020204" pitchFamily="34" charset="0"/>
              </a:rPr>
              <a:t>(ongoing cleansing-sanctifying process) We grow in our love for one another from – 1:2 – sprinkling with his blood (leprosy)</a:t>
            </a:r>
          </a:p>
          <a:p>
            <a:r>
              <a:rPr lang="en-US" b="1" dirty="0">
                <a:latin typeface="Arial" panose="020B0604020202020204" pitchFamily="34" charset="0"/>
                <a:cs typeface="Arial" panose="020B0604020202020204" pitchFamily="34" charset="0"/>
              </a:rPr>
              <a:t>Born of living indestructible seed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1 John 2:15 ESV -17 Do not love the world or the things in the world. If anyone loves the world, the love of the Father is not in him. For all that is in the world--the desires of the flesh and the desires of the eyes and pride of life--is not from the Father but is from the world. </a:t>
            </a:r>
          </a:p>
          <a:p>
            <a:r>
              <a:rPr lang="en-US" dirty="0">
                <a:latin typeface="Arial" panose="020B0604020202020204" pitchFamily="34" charset="0"/>
                <a:cs typeface="Arial" panose="020B0604020202020204" pitchFamily="34" charset="0"/>
              </a:rPr>
              <a:t>And the world is passing away along with its desires, but whoever does the will of God abides forever. </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JESUS – THE LIVING WORD:</a:t>
            </a:r>
          </a:p>
          <a:p>
            <a:r>
              <a:rPr lang="en-US" b="1" dirty="0">
                <a:latin typeface="Arial" panose="020B0604020202020204" pitchFamily="34" charset="0"/>
                <a:cs typeface="Arial" panose="020B0604020202020204" pitchFamily="34" charset="0"/>
              </a:rPr>
              <a:t>John In the beginning was the Word, and the Word was with God, and the Word was God. </a:t>
            </a:r>
          </a:p>
          <a:p>
            <a:r>
              <a:rPr lang="en-US" b="1" dirty="0">
                <a:latin typeface="Arial" panose="020B0604020202020204" pitchFamily="34" charset="0"/>
                <a:cs typeface="Arial" panose="020B0604020202020204" pitchFamily="34" charset="0"/>
              </a:rPr>
              <a:t>He was in the beginning with God. </a:t>
            </a:r>
          </a:p>
          <a:p>
            <a:r>
              <a:rPr lang="en-US" b="1" dirty="0">
                <a:latin typeface="Arial" panose="020B0604020202020204" pitchFamily="34" charset="0"/>
                <a:cs typeface="Arial" panose="020B0604020202020204" pitchFamily="34" charset="0"/>
              </a:rPr>
              <a:t>1:1-5 All things were made through him, and without him was not any thing made that was made.</a:t>
            </a:r>
          </a:p>
          <a:p>
            <a:r>
              <a:rPr lang="en-US" b="1" dirty="0">
                <a:latin typeface="Arial" panose="020B0604020202020204" pitchFamily="34" charset="0"/>
                <a:cs typeface="Arial" panose="020B0604020202020204" pitchFamily="34" charset="0"/>
              </a:rPr>
              <a:t>The light shines in the darkness, and the darkness has not overcome it.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We ARE STRANGERS IN THIS STRANGE WORLD – TEMPORARY SOJOURNERS </a:t>
            </a:r>
          </a:p>
          <a:p>
            <a:r>
              <a:rPr lang="en-US" b="1" dirty="0">
                <a:latin typeface="Arial" panose="020B0604020202020204" pitchFamily="34" charset="0"/>
                <a:cs typeface="Arial" panose="020B0604020202020204" pitchFamily="34" charset="0"/>
              </a:rPr>
              <a:t>We may not know the way through this journey of life – but our Savior our Perfect Stranger is our guiding light and there is no darkness that can overcome Him</a:t>
            </a:r>
          </a:p>
        </p:txBody>
      </p:sp>
      <p:sp>
        <p:nvSpPr>
          <p:cNvPr id="4" name="Slide Number Placeholder 3">
            <a:extLst>
              <a:ext uri="{FF2B5EF4-FFF2-40B4-BE49-F238E27FC236}">
                <a16:creationId xmlns:a16="http://schemas.microsoft.com/office/drawing/2014/main" id="{975D0A65-D6AC-76B6-0D97-3C99328A209E}"/>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2025720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DB2B9B-0D2A-86F8-C4C3-EA1D37E7F3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04F49A-23D1-B969-A314-D9D9165553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A9C393-6C67-FE8B-B2DA-D6F38EAE3D36}"/>
              </a:ext>
            </a:extLst>
          </p:cNvPr>
          <p:cNvSpPr>
            <a:spLocks noGrp="1"/>
          </p:cNvSpPr>
          <p:nvPr>
            <p:ph type="body" idx="1"/>
          </p:nvPr>
        </p:nvSpPr>
        <p:spPr/>
        <p:txBody>
          <a:bodyPr/>
          <a:lstStyle/>
          <a:p>
            <a:r>
              <a:rPr lang="en-US" dirty="0"/>
              <a:t>CLOSING PRAYER</a:t>
            </a:r>
          </a:p>
          <a:p>
            <a:endParaRPr lang="en-US" dirty="0"/>
          </a:p>
          <a:p>
            <a:endParaRPr lang="en-US" dirty="0"/>
          </a:p>
          <a:p>
            <a:r>
              <a:rPr lang="en-US" dirty="0"/>
              <a:t>I was a resident of a land filled with “dead men walking” – dead in my trespasses and sin</a:t>
            </a:r>
          </a:p>
          <a:p>
            <a:endParaRPr lang="en-US" dirty="0"/>
          </a:p>
          <a:p>
            <a:r>
              <a:rPr lang="en-US" dirty="0"/>
              <a:t>BUT Jesus – my living hope changed that for all eternity</a:t>
            </a:r>
          </a:p>
          <a:p>
            <a:endParaRPr lang="en-US" dirty="0"/>
          </a:p>
          <a:p>
            <a:r>
              <a:rPr lang="en-US" dirty="0"/>
              <a:t>I am alive in Christ – held in the Father’s hand until in that last day when the fullness of my salvation and the perfection that the Holy Spirit has been working so diligently to bring to completion is fully realized and I take possession of the indestructible inheritance in Christ Jesus that waits for me</a:t>
            </a:r>
          </a:p>
        </p:txBody>
      </p:sp>
      <p:sp>
        <p:nvSpPr>
          <p:cNvPr id="4" name="Slide Number Placeholder 3">
            <a:extLst>
              <a:ext uri="{FF2B5EF4-FFF2-40B4-BE49-F238E27FC236}">
                <a16:creationId xmlns:a16="http://schemas.microsoft.com/office/drawing/2014/main" id="{EB4D4ACF-460C-AA74-B38E-61ACD9DF7613}"/>
              </a:ext>
            </a:extLst>
          </p:cNvPr>
          <p:cNvSpPr>
            <a:spLocks noGrp="1"/>
          </p:cNvSpPr>
          <p:nvPr>
            <p:ph type="sldNum" sz="quarter" idx="5"/>
          </p:nvPr>
        </p:nvSpPr>
        <p:spPr/>
        <p:txBody>
          <a:bodyPr/>
          <a:lstStyle/>
          <a:p>
            <a:fld id="{3D321568-D943-4C90-93D2-82904CD4BF7B}" type="slidenum">
              <a:rPr lang="en-US" smtClean="0"/>
              <a:t>11</a:t>
            </a:fld>
            <a:endParaRPr lang="en-US"/>
          </a:p>
        </p:txBody>
      </p:sp>
    </p:spTree>
    <p:extLst>
      <p:ext uri="{BB962C8B-B14F-4D97-AF65-F5344CB8AC3E}">
        <p14:creationId xmlns:p14="http://schemas.microsoft.com/office/powerpoint/2010/main" val="2506868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9E553-7EAB-F4E3-0A66-E7C3979AF2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F3414-7AC0-6304-20B0-AC58F829AD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3A340B-9F1C-4DFA-8F44-ED6CD3F9B53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70772D-5677-DDE1-8EBC-13459FCF312F}"/>
              </a:ext>
            </a:extLst>
          </p:cNvPr>
          <p:cNvSpPr>
            <a:spLocks noGrp="1"/>
          </p:cNvSpPr>
          <p:nvPr>
            <p:ph type="sldNum" sz="quarter" idx="5"/>
          </p:nvPr>
        </p:nvSpPr>
        <p:spPr/>
        <p:txBody>
          <a:bodyPr/>
          <a:lstStyle/>
          <a:p>
            <a:fld id="{3D321568-D943-4C90-93D2-82904CD4BF7B}" type="slidenum">
              <a:rPr lang="en-US" smtClean="0"/>
              <a:t>12</a:t>
            </a:fld>
            <a:endParaRPr lang="en-US"/>
          </a:p>
        </p:txBody>
      </p:sp>
    </p:spTree>
    <p:extLst>
      <p:ext uri="{BB962C8B-B14F-4D97-AF65-F5344CB8AC3E}">
        <p14:creationId xmlns:p14="http://schemas.microsoft.com/office/powerpoint/2010/main" val="4212174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D8DEE3-01FC-CF58-6FF0-DB04EF186D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9C6A50-2E2B-2A46-81D0-0BD5717782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520E4D-3A1A-FBCC-ECA3-3B9DBAEB4EF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F9DBBAA-5753-F9C7-6C1C-239FFB3498C8}"/>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279240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BC04C-579F-8ECD-ADEE-AF475AFA67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B97A47-A09A-B149-8D10-117BCCB5E6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E9225B-278D-7953-D3AF-CC20B7B1F8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A306C3-B4CC-A37D-2D44-E2D5F2D313A2}"/>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3442632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D7BAF-8EE8-A036-267F-47E7722E34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8F45B4-F4AC-5CC9-D72A-71978AE76B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E4989D-D9A8-72FC-6F36-5BFA587C8FDE}"/>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Ephesians 2:1-10 – I WAS A DEAD MAN WALKING – BROUGHT TO LIFE BY JESUS</a:t>
            </a:r>
          </a:p>
          <a:p>
            <a:r>
              <a:rPr lang="en-US" dirty="0">
                <a:latin typeface="Arial" panose="020B0604020202020204" pitchFamily="34" charset="0"/>
                <a:cs typeface="Arial" panose="020B0604020202020204" pitchFamily="34" charset="0"/>
              </a:rPr>
              <a:t>     “And you were dead in the trespasses and sins in which you once walked, following the course of this world, following the prince of the power of the air, the spirit that is now at work in the sons of disobedience--among whom we all once lived in the passions of our flesh, carrying out the desires of the body and the mind, and were by nature children of wrath, like the rest of mankind. </a:t>
            </a:r>
          </a:p>
          <a:p>
            <a:r>
              <a:rPr lang="en-US" dirty="0">
                <a:latin typeface="Arial" panose="020B0604020202020204" pitchFamily="34" charset="0"/>
                <a:cs typeface="Arial" panose="020B0604020202020204" pitchFamily="34" charset="0"/>
              </a:rPr>
              <a:t>     But God, being rich in mercy, because of the great love with which he loved us, even when we were dead in our trespasses, made us alive together with Christ--by grace you have been saved--and raised us up with him and seated us with him in the heavenly places in Christ Jesus, so that in the coming ages HE might show the immeasurable riches of His grace in kindness toward us in Christ Jesus.</a:t>
            </a:r>
          </a:p>
          <a:p>
            <a:r>
              <a:rPr lang="en-US" dirty="0">
                <a:latin typeface="Arial" panose="020B0604020202020204" pitchFamily="34" charset="0"/>
                <a:cs typeface="Arial" panose="020B0604020202020204" pitchFamily="34" charset="0"/>
              </a:rPr>
              <a:t>     For by grace you have been saved through faith. And this is not your own doing; it is the gift of God, not a result of works, so that no one may boast.” </a:t>
            </a:r>
          </a:p>
        </p:txBody>
      </p:sp>
      <p:sp>
        <p:nvSpPr>
          <p:cNvPr id="4" name="Slide Number Placeholder 3">
            <a:extLst>
              <a:ext uri="{FF2B5EF4-FFF2-40B4-BE49-F238E27FC236}">
                <a16:creationId xmlns:a16="http://schemas.microsoft.com/office/drawing/2014/main" id="{549731A6-8543-7403-E6ED-DF3A22C17CFE}"/>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3890070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777F2-188F-DA3E-119E-B80AFF4FDC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AA578A-1AB2-4721-4A0D-86C2DBB50D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708973-4B74-15DE-23B7-60FF3EA65C8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4972948-AA80-0616-A744-D5649004418D}"/>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4157188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3B6C7-8FF1-D980-D453-BD3364320F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B81EE9-575E-1E30-F231-DD8B065777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736CE7-03E1-753A-08BF-B262AFB62D98}"/>
              </a:ext>
            </a:extLst>
          </p:cNvPr>
          <p:cNvSpPr>
            <a:spLocks noGrp="1"/>
          </p:cNvSpPr>
          <p:nvPr>
            <p:ph type="body" idx="1"/>
          </p:nvPr>
        </p:nvSpPr>
        <p:spPr/>
        <p:txBody>
          <a:bodyPr/>
          <a:lstStyle/>
          <a:p>
            <a:r>
              <a:rPr lang="en-US" dirty="0"/>
              <a:t>And the hand of the LORD was on Elijah, and he gathered up his garment and ran before Ahab to the entrance of Jezreel. - 1 Kings 18:46 ESV</a:t>
            </a:r>
          </a:p>
          <a:p>
            <a:endParaRPr lang="en-US" dirty="0"/>
          </a:p>
          <a:p>
            <a:r>
              <a:rPr lang="en-US" dirty="0"/>
              <a:t>But since we belong to the day, let us be sober, having put on the breastplate of faith and love, and for a helmet the hope of salvation. - 1 Thessalonians 5:8 ESV</a:t>
            </a:r>
          </a:p>
          <a:p>
            <a:endParaRPr lang="en-US" dirty="0"/>
          </a:p>
          <a:p>
            <a:r>
              <a:rPr lang="en-US" dirty="0"/>
              <a:t>And the world is passing away along with its desires, but whoever does the will of God abides forever. - 1 John 2:17 ESV</a:t>
            </a:r>
          </a:p>
          <a:p>
            <a:endParaRPr lang="en-US" dirty="0"/>
          </a:p>
          <a:p>
            <a:r>
              <a:rPr lang="en-US" dirty="0"/>
              <a:t>Do not be conformed to this world, but be transformed by the renewal of your mind, that by testing you may discern what is the will of God, what is good and acceptable and perfect. - Romans 12:2 ESV</a:t>
            </a:r>
          </a:p>
          <a:p>
            <a:endParaRPr lang="en-US" dirty="0"/>
          </a:p>
          <a:p>
            <a:r>
              <a:rPr lang="en-US" dirty="0"/>
              <a:t>Exodus 31:14 (Speaking of keeping the Sabbath) This will be a sign between Me and you for the generations to come, so you may know that I am the LORD, who makes you holy.</a:t>
            </a:r>
          </a:p>
          <a:p>
            <a:endParaRPr lang="en-US" dirty="0"/>
          </a:p>
          <a:p>
            <a:r>
              <a:rPr lang="en-US" dirty="0"/>
              <a:t>Consecrate yourselves, therefore, and be holy, for I am the LORD your God. - Leviticus 20:7 ESV</a:t>
            </a:r>
          </a:p>
          <a:p>
            <a:endParaRPr lang="en-US" dirty="0"/>
          </a:p>
          <a:p>
            <a:r>
              <a:rPr lang="en-US" dirty="0"/>
              <a:t>You shall be holy to me, for </a:t>
            </a:r>
            <a:r>
              <a:rPr lang="en-US" b="1" dirty="0"/>
              <a:t>I the LORD am holy </a:t>
            </a:r>
            <a:r>
              <a:rPr lang="en-US" dirty="0"/>
              <a:t>and have separated you from the peoples, that you should be mine. - Leviticus 20:26 ESV</a:t>
            </a:r>
          </a:p>
        </p:txBody>
      </p:sp>
      <p:sp>
        <p:nvSpPr>
          <p:cNvPr id="4" name="Slide Number Placeholder 3">
            <a:extLst>
              <a:ext uri="{FF2B5EF4-FFF2-40B4-BE49-F238E27FC236}">
                <a16:creationId xmlns:a16="http://schemas.microsoft.com/office/drawing/2014/main" id="{F06C35BA-01DC-439A-7121-1A98DC82F3EE}"/>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172179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D18E1-5DEE-68E7-BB0B-DEDBF6600C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DF00D-E836-10BF-9BE8-0EC761AA4A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9CA49F-79E3-73C3-8627-459EB41889D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C729B9C-4AC4-BD08-EEB9-0444419324BA}"/>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2361641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68E52-0A36-09AB-C6C9-514AA62324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798D8-5F0B-36AD-653D-127A70ABC9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B62F1A-C1D9-7CFD-5843-20C23F5F1AC4}"/>
              </a:ext>
            </a:extLst>
          </p:cNvPr>
          <p:cNvSpPr>
            <a:spLocks noGrp="1"/>
          </p:cNvSpPr>
          <p:nvPr>
            <p:ph type="body" idx="1"/>
          </p:nvPr>
        </p:nvSpPr>
        <p:spPr/>
        <p:txBody>
          <a:bodyPr/>
          <a:lstStyle/>
          <a:p>
            <a:pPr>
              <a:lnSpc>
                <a:spcPct val="100000"/>
              </a:lnSpc>
              <a:spcAft>
                <a:spcPts val="600"/>
              </a:spcAft>
            </a:pPr>
            <a:r>
              <a:rPr lang="en-US" dirty="0">
                <a:latin typeface="Arial" panose="020B0604020202020204" pitchFamily="34" charset="0"/>
                <a:cs typeface="Arial" panose="020B0604020202020204" pitchFamily="34" charset="0"/>
              </a:rPr>
              <a:t>Fear – G5401 </a:t>
            </a:r>
            <a:r>
              <a:rPr lang="en-US" dirty="0" err="1">
                <a:latin typeface="Arial" panose="020B0604020202020204" pitchFamily="34" charset="0"/>
                <a:cs typeface="Arial" panose="020B0604020202020204" pitchFamily="34" charset="0"/>
              </a:rPr>
              <a:t>phobos</a:t>
            </a:r>
            <a:r>
              <a:rPr lang="en-US" dirty="0">
                <a:latin typeface="Arial" panose="020B0604020202020204" pitchFamily="34" charset="0"/>
                <a:cs typeface="Arial" panose="020B0604020202020204" pitchFamily="34" charset="0"/>
              </a:rPr>
              <a:t> – terror, dread, or reverence – fear of discipline for disobedience </a:t>
            </a:r>
          </a:p>
          <a:p>
            <a:pPr>
              <a:lnSpc>
                <a:spcPct val="100000"/>
              </a:lnSpc>
              <a:spcAft>
                <a:spcPts val="600"/>
              </a:spcAft>
            </a:pPr>
            <a:r>
              <a:rPr lang="en-US" dirty="0">
                <a:latin typeface="Arial" panose="020B0604020202020204" pitchFamily="34" charset="0"/>
                <a:cs typeface="Arial" panose="020B0604020202020204" pitchFamily="34" charset="0"/>
              </a:rPr>
              <a:t>Romans 8:15 – for you did not receive the spirit of slavery to fall back into fear, buy you have received the Spirit of adoption as sons, by whom we cry, “Abba! Father!”</a:t>
            </a:r>
          </a:p>
          <a:p>
            <a:pPr>
              <a:lnSpc>
                <a:spcPct val="100000"/>
              </a:lnSpc>
              <a:spcAft>
                <a:spcPts val="600"/>
              </a:spcAft>
            </a:pPr>
            <a:r>
              <a:rPr lang="en-US" dirty="0">
                <a:latin typeface="Arial" panose="020B0604020202020204" pitchFamily="34" charset="0"/>
                <a:cs typeface="Arial" panose="020B0604020202020204" pitchFamily="34" charset="0"/>
              </a:rPr>
              <a:t>1 John 4:18 – There is no fear in love, but perfect love casts out fear. For fear has to do with punishment, and whoever fears has not been perfected in love. But when Christ appeared as a high priest of the good things that have come, then through the greater and more perfect tent (not made with hands, that is, not of this creation) - Hebrews 9:11 ESV</a:t>
            </a:r>
          </a:p>
          <a:p>
            <a:pPr>
              <a:lnSpc>
                <a:spcPct val="100000"/>
              </a:lnSpc>
              <a:spcAft>
                <a:spcPts val="600"/>
              </a:spcAft>
            </a:pPr>
            <a:r>
              <a:rPr lang="en-US" dirty="0">
                <a:latin typeface="Arial" panose="020B0604020202020204" pitchFamily="34" charset="0"/>
                <a:cs typeface="Arial" panose="020B0604020202020204" pitchFamily="34" charset="0"/>
              </a:rPr>
              <a:t>he entered once for all into the holy places, not by means of the blood of goats and calves but by means of his own blood, thus securing an eternal redemption. - Hebrews 9:12 ESV</a:t>
            </a:r>
          </a:p>
          <a:p>
            <a:pPr>
              <a:lnSpc>
                <a:spcPct val="100000"/>
              </a:lnSpc>
              <a:spcAft>
                <a:spcPts val="600"/>
              </a:spcAft>
            </a:pPr>
            <a:r>
              <a:rPr lang="en-US" dirty="0">
                <a:latin typeface="Arial" panose="020B0604020202020204" pitchFamily="34" charset="0"/>
                <a:cs typeface="Arial" panose="020B0604020202020204" pitchFamily="34" charset="0"/>
              </a:rPr>
              <a:t>For if the blood of goats and bulls, and the sprinkling of defiled persons with the ashes of a heifer, sanctify for the purification of the flesh, - Hebrews 9:13 ESV</a:t>
            </a:r>
          </a:p>
          <a:p>
            <a:pPr>
              <a:lnSpc>
                <a:spcPct val="100000"/>
              </a:lnSpc>
              <a:spcAft>
                <a:spcPts val="600"/>
              </a:spcAft>
            </a:pPr>
            <a:r>
              <a:rPr lang="en-US" dirty="0">
                <a:latin typeface="Arial" panose="020B0604020202020204" pitchFamily="34" charset="0"/>
                <a:cs typeface="Arial" panose="020B0604020202020204" pitchFamily="34" charset="0"/>
              </a:rPr>
              <a:t>how much more will the blood of Christ, who through the eternal Spirit offered himself without blemish to God, purify our conscience from dead works to serve the living God. - Hebrews 9:14 ESV</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2642862-308D-6F0D-DE3E-26FD97B98CA0}"/>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1943938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8691-CF47-D892-C9DD-B68F117271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3E44F6-D0B8-892C-0D59-293855CE86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1F48DE-B586-7006-6ECD-884D16870AE6}"/>
              </a:ext>
            </a:extLst>
          </p:cNvPr>
          <p:cNvSpPr>
            <a:spLocks noGrp="1"/>
          </p:cNvSpPr>
          <p:nvPr>
            <p:ph type="body" idx="1"/>
          </p:nvPr>
        </p:nvSpPr>
        <p:spPr/>
        <p:txBody>
          <a:bodyPr/>
          <a:lstStyle/>
          <a:p>
            <a:r>
              <a:rPr lang="en-US" dirty="0"/>
              <a:t>Jesus – without beginning – without an end – eternal God</a:t>
            </a:r>
          </a:p>
          <a:p>
            <a:endParaRPr lang="en-US" dirty="0"/>
          </a:p>
          <a:p>
            <a:endParaRPr lang="en-US" dirty="0"/>
          </a:p>
        </p:txBody>
      </p:sp>
      <p:sp>
        <p:nvSpPr>
          <p:cNvPr id="4" name="Slide Number Placeholder 3">
            <a:extLst>
              <a:ext uri="{FF2B5EF4-FFF2-40B4-BE49-F238E27FC236}">
                <a16:creationId xmlns:a16="http://schemas.microsoft.com/office/drawing/2014/main" id="{D8C0C30D-D6B9-9BC0-AFE5-CDE9C7C0C603}"/>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727367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1/15/2025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1/15/2025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1/15/2025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1/15/2025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1/15/2025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1/15/2025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1/15/2025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1/15/2025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1/15/2025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1/15/2025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1/15/2025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1/15/2025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 y="0"/>
            <a:ext cx="4228235" cy="10287000"/>
            <a:chOff x="0" y="0"/>
            <a:chExt cx="3325314" cy="3831771"/>
          </a:xfrm>
        </p:grpSpPr>
        <p:sp>
          <p:nvSpPr>
            <p:cNvPr id="3" name="Freeform 3"/>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14" name="Picture 13" descr="A person sitting on a boat&#10;&#10;Description automatically generated">
            <a:extLst>
              <a:ext uri="{FF2B5EF4-FFF2-40B4-BE49-F238E27FC236}">
                <a16:creationId xmlns:a16="http://schemas.microsoft.com/office/drawing/2014/main" id="{640F3701-C6FB-40B3-F2DC-3BA3B1B693C7}"/>
              </a:ext>
            </a:extLst>
          </p:cNvPr>
          <p:cNvPicPr>
            <a:picLocks noChangeAspect="1"/>
          </p:cNvPicPr>
          <p:nvPr/>
        </p:nvPicPr>
        <p:blipFill>
          <a:blip r:embed="rId3">
            <a:extLst>
              <a:ext uri="{28A0092B-C50C-407E-A947-70E740481C1C}">
                <a14:useLocalDpi xmlns:a14="http://schemas.microsoft.com/office/drawing/2010/main" val="0"/>
              </a:ext>
            </a:extLst>
          </a:blip>
          <a:srcRect b="58342"/>
          <a:stretch/>
        </p:blipFill>
        <p:spPr>
          <a:xfrm>
            <a:off x="990600" y="571500"/>
            <a:ext cx="17145000" cy="8950061"/>
          </a:xfrm>
          <a:prstGeom prst="rect">
            <a:avLst/>
          </a:prstGeom>
        </p:spPr>
      </p:pic>
      <p:sp>
        <p:nvSpPr>
          <p:cNvPr id="5" name="Footer Placeholder 4">
            <a:extLst>
              <a:ext uri="{FF2B5EF4-FFF2-40B4-BE49-F238E27FC236}">
                <a16:creationId xmlns:a16="http://schemas.microsoft.com/office/drawing/2014/main" id="{09CCDC5B-84BC-1018-F3B7-256996752F38}"/>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8D9D9-6A61-74F1-1D75-2ED063E326C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730D0A5-45F5-7EF4-C9ED-65BFE783647D}"/>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ED65F880-8D83-EAC6-AC38-3C502F91C90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F229C10-E7E3-158A-1E3B-290F5A6D4690}"/>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19E44B4-7D0D-2553-E65D-72421CD1D14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3B0E5730-C1E4-DC66-4969-FDAC7713DDA9}"/>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66C74D03-3D24-C5BD-9130-F5F5BB8DA3A8}"/>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438910" y="74020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5DF6D00C-638F-8E8E-DD16-D02ED41A2B89}"/>
              </a:ext>
            </a:extLst>
          </p:cNvPr>
          <p:cNvSpPr txBox="1"/>
          <p:nvPr/>
        </p:nvSpPr>
        <p:spPr>
          <a:xfrm>
            <a:off x="603973" y="323373"/>
            <a:ext cx="16459200" cy="8756243"/>
          </a:xfrm>
          <a:prstGeom prst="rect">
            <a:avLst/>
          </a:prstGeom>
          <a:noFill/>
        </p:spPr>
        <p:txBody>
          <a:bodyPr wrap="square" rtlCol="0">
            <a:spAutoFit/>
          </a:bodyPr>
          <a:lstStyle/>
          <a:p>
            <a:pPr>
              <a:lnSpc>
                <a:spcPct val="150000"/>
              </a:lnSpc>
              <a:spcAft>
                <a:spcPts val="12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Perfect Stranger – 1 Peter 1:22-25</a:t>
            </a:r>
          </a:p>
          <a:p>
            <a:r>
              <a:rPr lang="en-US" sz="3200" i="1" kern="100" dirty="0">
                <a:effectLst/>
                <a:latin typeface="Arial" panose="020B0604020202020204" pitchFamily="34" charset="0"/>
                <a:ea typeface="Aptos" panose="020B0004020202020204" pitchFamily="34" charset="0"/>
                <a:cs typeface="Arial" panose="020B0604020202020204" pitchFamily="34" charset="0"/>
              </a:rPr>
              <a:t>“</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22</a:t>
            </a:r>
            <a:r>
              <a:rPr lang="en-US" sz="3200" i="1" kern="100" dirty="0">
                <a:effectLst/>
                <a:latin typeface="Arial" panose="020B0604020202020204" pitchFamily="34" charset="0"/>
                <a:ea typeface="Aptos" panose="020B0004020202020204" pitchFamily="34" charset="0"/>
                <a:cs typeface="Arial" panose="020B0604020202020204" pitchFamily="34" charset="0"/>
              </a:rPr>
              <a:t> Having purified your souls by your obedience to the truth for a sincere brotherly love, love one another earnestly from a pure heart,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23</a:t>
            </a:r>
            <a:r>
              <a:rPr lang="en-US" sz="3200" i="1" kern="100" dirty="0">
                <a:effectLst/>
                <a:latin typeface="Arial" panose="020B0604020202020204" pitchFamily="34" charset="0"/>
                <a:ea typeface="Aptos" panose="020B0004020202020204" pitchFamily="34" charset="0"/>
                <a:cs typeface="Arial" panose="020B0604020202020204" pitchFamily="34" charset="0"/>
              </a:rPr>
              <a:t> since you have been born again, not of perishable seed but of imperishable, through the living and abiding word of God; </a:t>
            </a:r>
            <a:endParaRPr lang="en-US" sz="3200" i="1" kern="100" dirty="0">
              <a:latin typeface="Arial" panose="020B0604020202020204" pitchFamily="34" charset="0"/>
              <a:ea typeface="Aptos" panose="020B0004020202020204" pitchFamily="34" charset="0"/>
              <a:cs typeface="Arial" panose="020B0604020202020204" pitchFamily="34" charset="0"/>
            </a:endParaRPr>
          </a:p>
          <a:p>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algn="ctr">
              <a:spcAft>
                <a:spcPts val="6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24</a:t>
            </a:r>
            <a:r>
              <a:rPr lang="en-US" sz="3200" i="1" kern="100" dirty="0">
                <a:effectLst/>
                <a:latin typeface="Arial" panose="020B0604020202020204" pitchFamily="34" charset="0"/>
                <a:ea typeface="Aptos" panose="020B0004020202020204" pitchFamily="34" charset="0"/>
                <a:cs typeface="Arial" panose="020B0604020202020204" pitchFamily="34" charset="0"/>
              </a:rPr>
              <a:t> for ‘All flesh is like grass and all its glory like the flower of grass. </a:t>
            </a:r>
          </a:p>
          <a:p>
            <a:pPr algn="ctr"/>
            <a:r>
              <a:rPr lang="en-US" sz="3200" i="1" kern="100" dirty="0">
                <a:effectLst/>
                <a:latin typeface="Arial" panose="020B0604020202020204" pitchFamily="34" charset="0"/>
                <a:ea typeface="Aptos" panose="020B0004020202020204" pitchFamily="34" charset="0"/>
                <a:cs typeface="Arial" panose="020B0604020202020204" pitchFamily="34" charset="0"/>
              </a:rPr>
              <a:t>The grass withers, and the flower falls, </a:t>
            </a:r>
          </a:p>
          <a:p>
            <a:pPr algn="ct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25</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b="1" i="1" kern="100" dirty="0">
                <a:effectLst/>
                <a:latin typeface="Arial" panose="020B0604020202020204" pitchFamily="34" charset="0"/>
                <a:ea typeface="Aptos" panose="020B0004020202020204" pitchFamily="34" charset="0"/>
                <a:cs typeface="Arial" panose="020B0604020202020204" pitchFamily="34" charset="0"/>
              </a:rPr>
              <a:t>but the Word of the Lord remains forever.’</a:t>
            </a:r>
            <a:r>
              <a:rPr lang="en-US" sz="3200" i="1" kern="100" dirty="0">
                <a:effectLst/>
                <a:latin typeface="Arial" panose="020B0604020202020204" pitchFamily="34" charset="0"/>
                <a:ea typeface="Aptos" panose="020B0004020202020204" pitchFamily="34" charset="0"/>
                <a:cs typeface="Arial" panose="020B0604020202020204" pitchFamily="34" charset="0"/>
              </a:rPr>
              <a:t> And </a:t>
            </a:r>
            <a:r>
              <a:rPr lang="en-US" sz="3200" b="1" i="1" kern="100" dirty="0">
                <a:effectLst/>
                <a:latin typeface="Arial" panose="020B0604020202020204" pitchFamily="34" charset="0"/>
                <a:ea typeface="Aptos" panose="020B0004020202020204" pitchFamily="34" charset="0"/>
                <a:cs typeface="Arial" panose="020B0604020202020204" pitchFamily="34" charset="0"/>
              </a:rPr>
              <a:t>this Word is the good news </a:t>
            </a:r>
            <a:r>
              <a:rPr lang="en-US" sz="3200" i="1" kern="100" dirty="0">
                <a:effectLst/>
                <a:latin typeface="Arial" panose="020B0604020202020204" pitchFamily="34" charset="0"/>
                <a:ea typeface="Aptos" panose="020B0004020202020204" pitchFamily="34" charset="0"/>
                <a:cs typeface="Arial" panose="020B0604020202020204" pitchFamily="34" charset="0"/>
              </a:rPr>
              <a:t>that was preached to you</a:t>
            </a:r>
            <a:r>
              <a:rPr lang="en-US" sz="320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pPr>
            <a:endParaRPr lang="en-US" sz="2800"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b="1" dirty="0">
              <a:latin typeface="Arial" panose="020B0604020202020204" pitchFamily="34" charset="0"/>
              <a:cs typeface="Arial" panose="020B0604020202020204" pitchFamily="34" charset="0"/>
            </a:endParaRPr>
          </a:p>
          <a:p>
            <a:pPr>
              <a:spcAft>
                <a:spcPts val="1200"/>
              </a:spcAft>
            </a:pPr>
            <a:endParaRPr lang="en-US" sz="3600" i="1" dirty="0">
              <a:latin typeface="Arial" panose="020B0604020202020204" pitchFamily="34" charset="0"/>
              <a:cs typeface="Arial" panose="020B0604020202020204" pitchFamily="34" charset="0"/>
            </a:endParaRPr>
          </a:p>
          <a:p>
            <a:pPr>
              <a:spcAft>
                <a:spcPts val="1200"/>
              </a:spcAft>
            </a:pPr>
            <a:endParaRPr lang="en-US" sz="3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67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1EAB1-6EF7-D097-770F-32B24FAD344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491B798-FFDD-86D5-ACD5-877213B0A0FF}"/>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3FCF211A-D645-B34A-8EF4-36C0D2F5DF3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060E569F-A7FD-FDA3-44DA-E498640FF62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E237080-8F45-E492-4AC0-49E9801DB26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00073031-EC70-F7C4-F14B-FA488308D6C7}"/>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CB133C86-D9D9-0BE3-C3C5-A32CCC78C801}"/>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335000" y="73384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2BAA92D6-2CFD-A18F-BCA5-F4760D270510}"/>
              </a:ext>
            </a:extLst>
          </p:cNvPr>
          <p:cNvSpPr txBox="1"/>
          <p:nvPr/>
        </p:nvSpPr>
        <p:spPr>
          <a:xfrm>
            <a:off x="2282160" y="2005524"/>
            <a:ext cx="13430682" cy="5499454"/>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Key verse: </a:t>
            </a:r>
            <a:r>
              <a:rPr lang="en-US" sz="3600" b="1" kern="100" dirty="0">
                <a:effectLst/>
                <a:latin typeface="Arial" panose="020B0604020202020204" pitchFamily="34" charset="0"/>
                <a:ea typeface="Aptos" panose="020B0004020202020204" pitchFamily="34" charset="0"/>
                <a:cs typeface="Arial" panose="020B0604020202020204" pitchFamily="34" charset="0"/>
              </a:rPr>
              <a:t>1 Peter 1:3-5 ESV –</a:t>
            </a:r>
            <a:r>
              <a:rPr lang="en-US" sz="3600" i="1" kern="100" baseline="30000" dirty="0">
                <a:effectLst/>
                <a:latin typeface="Arial" panose="020B0604020202020204" pitchFamily="34" charset="0"/>
                <a:ea typeface="Aptos" panose="020B0004020202020204" pitchFamily="34" charset="0"/>
                <a:cs typeface="Arial" panose="020B0604020202020204" pitchFamily="34" charset="0"/>
              </a:rPr>
              <a:t>3 </a:t>
            </a:r>
            <a:r>
              <a:rPr lang="en-US" sz="3600" i="1" kern="100" dirty="0">
                <a:effectLst/>
                <a:latin typeface="Arial" panose="020B0604020202020204" pitchFamily="34" charset="0"/>
                <a:ea typeface="Aptos" panose="020B0004020202020204" pitchFamily="34" charset="0"/>
                <a:cs typeface="Arial" panose="020B0604020202020204" pitchFamily="34" charset="0"/>
              </a:rPr>
              <a:t>Blessed be the God and Father of our Lord Jesus Christ! According to his great mercy, He has caused us to be </a:t>
            </a:r>
            <a:r>
              <a:rPr lang="en-US" sz="3600" b="1" i="1" kern="100" dirty="0">
                <a:effectLst/>
                <a:latin typeface="Arial" panose="020B0604020202020204" pitchFamily="34" charset="0"/>
                <a:ea typeface="Aptos" panose="020B0004020202020204" pitchFamily="34" charset="0"/>
                <a:cs typeface="Arial" panose="020B0604020202020204" pitchFamily="34" charset="0"/>
              </a:rPr>
              <a:t>born again to a living hope</a:t>
            </a:r>
            <a:r>
              <a:rPr lang="en-US" sz="3600" i="1" kern="100" dirty="0">
                <a:effectLst/>
                <a:latin typeface="Arial" panose="020B0604020202020204" pitchFamily="34" charset="0"/>
                <a:ea typeface="Aptos" panose="020B0004020202020204" pitchFamily="34" charset="0"/>
                <a:cs typeface="Arial" panose="020B0604020202020204" pitchFamily="34" charset="0"/>
              </a:rPr>
              <a:t> through the resurrection of Jesus Christ from the dead, </a:t>
            </a:r>
            <a:r>
              <a:rPr lang="en-US" sz="36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3600" i="1" kern="100" dirty="0">
                <a:effectLst/>
                <a:latin typeface="Arial" panose="020B0604020202020204" pitchFamily="34" charset="0"/>
                <a:ea typeface="Aptos" panose="020B0004020202020204" pitchFamily="34" charset="0"/>
                <a:cs typeface="Arial" panose="020B0604020202020204" pitchFamily="34" charset="0"/>
              </a:rPr>
              <a:t>to an inheritance that is imperishable, undefiled, and unfading, kept in heaven for you, </a:t>
            </a:r>
            <a:r>
              <a:rPr lang="en-US" sz="36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600" i="1" kern="100" dirty="0">
                <a:effectLst/>
                <a:latin typeface="Arial" panose="020B0604020202020204" pitchFamily="34" charset="0"/>
                <a:ea typeface="Aptos" panose="020B0004020202020204" pitchFamily="34" charset="0"/>
                <a:cs typeface="Arial" panose="020B0604020202020204" pitchFamily="34" charset="0"/>
              </a:rPr>
              <a:t>who by God's power are being guarded through faith for a salvation ready to be revealed in the last time. </a:t>
            </a:r>
            <a:endParaRPr lang="en-US" sz="36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1800" i="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en-US" sz="1800" kern="100" dirty="0">
              <a:effectLst/>
              <a:latin typeface="Calibri" panose="020F0502020204030204" pitchFamily="34" charset="0"/>
              <a:ea typeface="Aptos" panose="020B0004020202020204" pitchFamily="34" charset="0"/>
              <a:cs typeface="Times New Roman" panose="02020603050405020304" pitchFamily="18" charset="0"/>
            </a:endParaRPr>
          </a:p>
          <a:p>
            <a:endParaRPr lang="en-US" sz="3600" b="1" dirty="0">
              <a:latin typeface="Arial" panose="020B0604020202020204" pitchFamily="34" charset="0"/>
              <a:cs typeface="Arial" panose="020B0604020202020204" pitchFamily="34" charset="0"/>
            </a:endParaRPr>
          </a:p>
          <a:p>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6282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C7DDE-0BA2-8978-8AA6-7EBAB687ADF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E3047FC-AB87-A67A-ACE5-C4B159BE0D3A}"/>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8346CBB5-D1C2-CD08-0C5D-7613ECA7718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DF7F8F6-2D8B-9133-690B-3C5BBF9F30B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EA8441A-245C-62EE-4B2A-D5557579629E}"/>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E21B41F-48D2-DB1E-86D0-B30648D2D56F}"/>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9" name="Picture 8" descr="A person in a white dress holding a boat&#10;&#10;Description automatically generated">
            <a:extLst>
              <a:ext uri="{FF2B5EF4-FFF2-40B4-BE49-F238E27FC236}">
                <a16:creationId xmlns:a16="http://schemas.microsoft.com/office/drawing/2014/main" id="{DD96EAD7-16FF-1DDB-D587-F936A49B42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1741" y="518192"/>
            <a:ext cx="11734257" cy="8809320"/>
          </a:xfrm>
          <a:prstGeom prst="rect">
            <a:avLst/>
          </a:prstGeom>
          <a:noFill/>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21651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EE25B8-6701-856F-6665-77B36D06F3A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533149DD-0E38-9105-3E49-7D4B8DDB569E}"/>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5C79BD80-590A-E3CE-9B65-113533F5D4CF}"/>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A0FE7D3-B3F4-DC17-DD7D-717E861C771D}"/>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A5C3D4A2-855A-B57D-1104-92B9686A463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2C3CB7EC-E687-464F-8356-E7AB947163B3}"/>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sp>
        <p:nvSpPr>
          <p:cNvPr id="7" name="TextBox 6">
            <a:extLst>
              <a:ext uri="{FF2B5EF4-FFF2-40B4-BE49-F238E27FC236}">
                <a16:creationId xmlns:a16="http://schemas.microsoft.com/office/drawing/2014/main" id="{7A9443FF-37E5-EF0D-B67F-98FC1A01FD6C}"/>
              </a:ext>
            </a:extLst>
          </p:cNvPr>
          <p:cNvSpPr txBox="1"/>
          <p:nvPr/>
        </p:nvSpPr>
        <p:spPr>
          <a:xfrm>
            <a:off x="671945" y="308133"/>
            <a:ext cx="16219347" cy="7704673"/>
          </a:xfrm>
          <a:prstGeom prst="rect">
            <a:avLst/>
          </a:prstGeom>
          <a:noFill/>
        </p:spPr>
        <p:txBody>
          <a:bodyPr wrap="square" rtlCol="0">
            <a:spAutoFit/>
          </a:bodyPr>
          <a:lstStyle/>
          <a:p>
            <a:pPr>
              <a:spcAft>
                <a:spcPts val="2400"/>
              </a:spcAft>
            </a:pPr>
            <a:r>
              <a:rPr lang="en-US" sz="2800" b="1" dirty="0">
                <a:latin typeface="Arial" panose="020B0604020202020204" pitchFamily="34" charset="0"/>
                <a:cs typeface="Arial" panose="020B0604020202020204" pitchFamily="34" charset="0"/>
              </a:rPr>
              <a:t>SESSION ONE RECAP:</a:t>
            </a:r>
          </a:p>
          <a:p>
            <a:pPr marL="285750" indent="-285750">
              <a:spcAft>
                <a:spcPts val="800"/>
              </a:spcAft>
              <a:buFont typeface="Arial" panose="020B0604020202020204" pitchFamily="34" charset="0"/>
              <a:buChar char="•"/>
            </a:pPr>
            <a:r>
              <a:rPr lang="en-US" sz="3200" b="1" dirty="0">
                <a:latin typeface="Arial" panose="020B0604020202020204" pitchFamily="34" charset="0"/>
                <a:cs typeface="Arial" panose="020B0604020202020204" pitchFamily="34" charset="0"/>
              </a:rPr>
              <a:t>Back Story:</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Author: Peter, the Apostle of Christ – Rome, A.D. 62-63</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Written To: Jewish and Gentile Christians sojourning throughout Roman provinces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Purpose: To Engage, Ensure, Equip, &amp; Encourage believers living as strangers in strange and hostile lands</a:t>
            </a:r>
          </a:p>
          <a:p>
            <a:pPr marL="285750" indent="-285750">
              <a:spcAft>
                <a:spcPts val="1200"/>
              </a:spcAft>
              <a:buFont typeface="Arial" panose="020B0604020202020204" pitchFamily="34" charset="0"/>
              <a:buChar char="•"/>
            </a:pPr>
            <a:r>
              <a:rPr lang="en-US" sz="3200" b="1" dirty="0">
                <a:latin typeface="Arial" panose="020B0604020202020204" pitchFamily="34" charset="0"/>
                <a:cs typeface="Arial" panose="020B0604020202020204" pitchFamily="34" charset="0"/>
              </a:rPr>
              <a:t>1 Peter 1:1-2</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To “Elect Exiles” = Chosen (by God) Sojourners (temporary residents)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Foreknown by </a:t>
            </a:r>
            <a:r>
              <a:rPr lang="en-US" sz="3200" b="1" dirty="0">
                <a:latin typeface="Arial" panose="020B0604020202020204" pitchFamily="34" charset="0"/>
                <a:cs typeface="Arial" panose="020B0604020202020204" pitchFamily="34" charset="0"/>
              </a:rPr>
              <a:t>God the Father</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Active &amp; ongoing sanctification and transformation by </a:t>
            </a:r>
            <a:r>
              <a:rPr lang="en-US" sz="3200" b="1" dirty="0">
                <a:latin typeface="Arial" panose="020B0604020202020204" pitchFamily="34" charset="0"/>
                <a:cs typeface="Arial" panose="020B0604020202020204" pitchFamily="34" charset="0"/>
              </a:rPr>
              <a:t>God the Holy Spirit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Redeemed and sanctified by </a:t>
            </a:r>
            <a:r>
              <a:rPr lang="en-US" sz="3200" b="1" dirty="0">
                <a:latin typeface="Arial" panose="020B0604020202020204" pitchFamily="34" charset="0"/>
                <a:cs typeface="Arial" panose="020B0604020202020204" pitchFamily="34" charset="0"/>
              </a:rPr>
              <a:t>God the Son, Jesus Christ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God is the Multiplier of our grace &amp; peace</a:t>
            </a:r>
            <a:endParaRPr lang="en-US" dirty="0"/>
          </a:p>
        </p:txBody>
      </p:sp>
      <p:pic>
        <p:nvPicPr>
          <p:cNvPr id="9" name="Picture 8" descr="A person sitting on a boat&#10;&#10;Description automatically generated">
            <a:extLst>
              <a:ext uri="{FF2B5EF4-FFF2-40B4-BE49-F238E27FC236}">
                <a16:creationId xmlns:a16="http://schemas.microsoft.com/office/drawing/2014/main" id="{A7AAD19F-2E82-92EC-1207-10753459C261}"/>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335000" y="73384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8523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56356-59DC-ABF2-68D8-A9C4C641FC2A}"/>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6B3A341-EAE6-5BF9-C78A-02D3CBDBF03A}"/>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4176AC05-32DB-D084-3089-1C71B2CF9401}"/>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543F03C-272C-9C25-585A-9411BBCF591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0A0235D0-4D18-46A9-F572-782B3CD6B28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12BA3C6D-A406-465B-0A71-23F9D2DC452B}"/>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9D397EA7-5845-AFFD-E1CC-B6D0F14D5B75}"/>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335000" y="73384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4E0B32F3-9D03-B28E-D43C-6FBC731AF565}"/>
              </a:ext>
            </a:extLst>
          </p:cNvPr>
          <p:cNvSpPr txBox="1"/>
          <p:nvPr/>
        </p:nvSpPr>
        <p:spPr>
          <a:xfrm>
            <a:off x="552018" y="393085"/>
            <a:ext cx="14459382" cy="5078313"/>
          </a:xfrm>
          <a:prstGeom prst="rect">
            <a:avLst/>
          </a:prstGeom>
          <a:noFill/>
        </p:spPr>
        <p:txBody>
          <a:bodyPr wrap="square" rtlCol="0">
            <a:spAutoFit/>
          </a:bodyPr>
          <a:lstStyle/>
          <a:p>
            <a:pPr>
              <a:spcAft>
                <a:spcPts val="1200"/>
              </a:spcAft>
            </a:pPr>
            <a:r>
              <a:rPr lang="en-US" sz="2800" b="1" dirty="0">
                <a:latin typeface="Arial" panose="020B0604020202020204" pitchFamily="34" charset="0"/>
                <a:cs typeface="Arial" panose="020B0604020202020204" pitchFamily="34" charset="0"/>
              </a:rPr>
              <a:t>SESSION TWO – STRANGER BY CHOICE</a:t>
            </a:r>
          </a:p>
          <a:p>
            <a:pPr>
              <a:lnSpc>
                <a:spcPct val="150000"/>
              </a:lnSpc>
              <a:spcAft>
                <a:spcPts val="1200"/>
              </a:spcAft>
            </a:pPr>
            <a:r>
              <a:rPr lang="en-US" sz="3400" b="1" dirty="0">
                <a:latin typeface="Arial" panose="020B0604020202020204" pitchFamily="34" charset="0"/>
                <a:cs typeface="Arial" panose="020B0604020202020204" pitchFamily="34" charset="0"/>
              </a:rPr>
              <a:t>Prelude: Ruth’s Story</a:t>
            </a:r>
          </a:p>
          <a:p>
            <a:pPr marL="571500" indent="-5715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Strangers – Naomi, Elimelech (husband), two sons (Mahlon and Chilion) </a:t>
            </a:r>
          </a:p>
          <a:p>
            <a:pPr marL="1028700" lvl="1" indent="-5715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Choice made in disobedience and unbelief</a:t>
            </a:r>
          </a:p>
          <a:p>
            <a:pPr marL="571500" indent="-5715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Stranger – Ruth </a:t>
            </a:r>
          </a:p>
          <a:p>
            <a:pPr marL="1028700" lvl="1" indent="-5715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Choice made in </a:t>
            </a:r>
            <a:r>
              <a:rPr lang="en-US" sz="3200" b="1" i="1" dirty="0">
                <a:latin typeface="Arial" panose="020B0604020202020204" pitchFamily="34" charset="0"/>
                <a:cs typeface="Arial" panose="020B0604020202020204" pitchFamily="34" charset="0"/>
              </a:rPr>
              <a:t>love, faith, </a:t>
            </a:r>
            <a:r>
              <a:rPr lang="en-US" sz="3200" dirty="0">
                <a:latin typeface="Arial" panose="020B0604020202020204" pitchFamily="34" charset="0"/>
                <a:cs typeface="Arial" panose="020B0604020202020204" pitchFamily="34" charset="0"/>
              </a:rPr>
              <a:t>and </a:t>
            </a:r>
            <a:r>
              <a:rPr lang="en-US" sz="3200" b="1" i="1" dirty="0">
                <a:latin typeface="Arial" panose="020B0604020202020204" pitchFamily="34" charset="0"/>
                <a:cs typeface="Arial" panose="020B0604020202020204" pitchFamily="34" charset="0"/>
              </a:rPr>
              <a:t>hope</a:t>
            </a:r>
            <a:endParaRPr lang="en-US" sz="3200" dirty="0">
              <a:latin typeface="Arial" panose="020B0604020202020204" pitchFamily="34" charset="0"/>
              <a:cs typeface="Arial" panose="020B0604020202020204" pitchFamily="34" charset="0"/>
            </a:endParaRPr>
          </a:p>
          <a:p>
            <a:pPr lvl="1"/>
            <a:endParaRPr lang="en-US" sz="3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952ADBE-EA8D-26C3-E8B1-A691D451946B}"/>
              </a:ext>
            </a:extLst>
          </p:cNvPr>
          <p:cNvSpPr txBox="1"/>
          <p:nvPr/>
        </p:nvSpPr>
        <p:spPr>
          <a:xfrm>
            <a:off x="1249562" y="4873913"/>
            <a:ext cx="10868241" cy="3744615"/>
          </a:xfrm>
          <a:prstGeom prst="rect">
            <a:avLst/>
          </a:prstGeom>
          <a:noFill/>
        </p:spPr>
        <p:txBody>
          <a:bodyPr wrap="square" rtlCol="0">
            <a:spAutoFit/>
          </a:bodyPr>
          <a:lstStyle/>
          <a:p>
            <a:pPr lvl="1">
              <a:spcAft>
                <a:spcPts val="800"/>
              </a:spcAft>
            </a:pPr>
            <a:r>
              <a:rPr lang="en-US" sz="2800" i="1" dirty="0">
                <a:latin typeface="Arial" panose="020B0604020202020204" pitchFamily="34" charset="0"/>
                <a:cs typeface="Arial" panose="020B0604020202020204" pitchFamily="34" charset="0"/>
              </a:rPr>
              <a:t>“But Ruth said, "Do not urge me to leave you or to return from following you. </a:t>
            </a:r>
          </a:p>
          <a:p>
            <a:pPr lvl="1">
              <a:spcAft>
                <a:spcPts val="800"/>
              </a:spcAft>
            </a:pPr>
            <a:r>
              <a:rPr lang="en-US" sz="2800" i="1" dirty="0">
                <a:latin typeface="Arial" panose="020B0604020202020204" pitchFamily="34" charset="0"/>
                <a:cs typeface="Arial" panose="020B0604020202020204" pitchFamily="34" charset="0"/>
              </a:rPr>
              <a:t>For where you go I will go, and where you lodge I will lodge. Your people shall be my people, and your God my God. Where you die I will die, and there will I be buried. May the LORD do so to me and more also if anything but death parts me from you.“</a:t>
            </a:r>
          </a:p>
          <a:p>
            <a:pPr lvl="1">
              <a:spcAft>
                <a:spcPts val="600"/>
              </a:spcAft>
            </a:pPr>
            <a:r>
              <a:rPr lang="en-US" sz="2800" i="1" dirty="0">
                <a:latin typeface="Arial" panose="020B0604020202020204" pitchFamily="34" charset="0"/>
                <a:cs typeface="Arial" panose="020B0604020202020204" pitchFamily="34" charset="0"/>
              </a:rPr>
              <a:t>And when Naomi saw that she was </a:t>
            </a:r>
            <a:r>
              <a:rPr lang="en-US" sz="2800" b="1" i="1" dirty="0">
                <a:latin typeface="Arial" panose="020B0604020202020204" pitchFamily="34" charset="0"/>
                <a:cs typeface="Arial" panose="020B0604020202020204" pitchFamily="34" charset="0"/>
              </a:rPr>
              <a:t>determined to go </a:t>
            </a:r>
            <a:r>
              <a:rPr lang="en-US" sz="2800" i="1" dirty="0">
                <a:latin typeface="Arial" panose="020B0604020202020204" pitchFamily="34" charset="0"/>
                <a:cs typeface="Arial" panose="020B0604020202020204" pitchFamily="34" charset="0"/>
              </a:rPr>
              <a:t>with her, she said no more.” - Ruth 1:16-18 ESV</a:t>
            </a:r>
          </a:p>
        </p:txBody>
      </p:sp>
    </p:spTree>
    <p:extLst>
      <p:ext uri="{BB962C8B-B14F-4D97-AF65-F5344CB8AC3E}">
        <p14:creationId xmlns:p14="http://schemas.microsoft.com/office/powerpoint/2010/main" val="961755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10072-A842-DFB4-A4B3-6D1B21BE0ED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633779F-7F61-6C7B-E112-C820377F28C1}"/>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CA36735D-01B2-494B-0661-ECD616B11C82}"/>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10D72AFD-AE35-45FF-2BE4-FF6030CB1127}"/>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75F203DD-1532-D9FB-C666-18A5C44E7B2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CD9732A-FA04-5829-E8B5-3E2FF4531ED0}"/>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62101944-8A55-28C3-ADD4-79A9446F99EC}"/>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335000" y="73384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01043E96-86ED-2804-8D0D-CDD30DB0E0D5}"/>
              </a:ext>
            </a:extLst>
          </p:cNvPr>
          <p:cNvSpPr txBox="1"/>
          <p:nvPr/>
        </p:nvSpPr>
        <p:spPr>
          <a:xfrm>
            <a:off x="567258" y="285273"/>
            <a:ext cx="16459200" cy="8571577"/>
          </a:xfrm>
          <a:prstGeom prst="rect">
            <a:avLst/>
          </a:prstGeom>
          <a:noFill/>
        </p:spPr>
        <p:txBody>
          <a:bodyPr wrap="square" rtlCol="0">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i="1" dirty="0">
                <a:latin typeface="Arial" panose="020B0604020202020204" pitchFamily="34" charset="0"/>
                <a:cs typeface="Arial" panose="020B0604020202020204" pitchFamily="34" charset="0"/>
              </a:rPr>
              <a:t>The Stranger’s Living Hope– 1 Peter 1:3 – 5</a:t>
            </a:r>
          </a:p>
          <a:p>
            <a:pPr>
              <a:spcAft>
                <a:spcPts val="1200"/>
              </a:spcAft>
            </a:pPr>
            <a:r>
              <a:rPr lang="en-US" sz="36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3 </a:t>
            </a:r>
            <a:r>
              <a:rPr lang="en-US" sz="2800" i="1" kern="100" dirty="0">
                <a:effectLst/>
                <a:latin typeface="Arial" panose="020B0604020202020204" pitchFamily="34" charset="0"/>
                <a:ea typeface="Aptos" panose="020B0004020202020204" pitchFamily="34" charset="0"/>
                <a:cs typeface="Arial" panose="020B0604020202020204" pitchFamily="34" charset="0"/>
              </a:rPr>
              <a:t>Blessed be the God and Father of our Lord Jesus Christ! According to his great mercy, He has caused us to be born again to a living hope through the resurrection of Jesus Christ from the dead,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2800" i="1" kern="100" dirty="0">
                <a:effectLst/>
                <a:latin typeface="Arial" panose="020B0604020202020204" pitchFamily="34" charset="0"/>
                <a:ea typeface="Aptos" panose="020B0004020202020204" pitchFamily="34" charset="0"/>
                <a:cs typeface="Arial" panose="020B0604020202020204" pitchFamily="34" charset="0"/>
              </a:rPr>
              <a:t>to an inheritance that is imperishable, undefiled, and unfading, kept in heaven for you,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2800" i="1" kern="100" dirty="0">
                <a:effectLst/>
                <a:latin typeface="Arial" panose="020B0604020202020204" pitchFamily="34" charset="0"/>
                <a:ea typeface="Aptos" panose="020B0004020202020204" pitchFamily="34" charset="0"/>
                <a:cs typeface="Arial" panose="020B0604020202020204" pitchFamily="34" charset="0"/>
              </a:rPr>
              <a:t>who by God's power are being guarded through faith for a salvation ready to be revealed in the last time. </a:t>
            </a:r>
          </a:p>
          <a:p>
            <a:pPr>
              <a:spcAft>
                <a:spcPts val="1200"/>
              </a:spcAft>
            </a:pPr>
            <a:endParaRPr lang="en-US" sz="2800" b="1" dirty="0">
              <a:latin typeface="Arial" panose="020B0604020202020204" pitchFamily="34" charset="0"/>
              <a:cs typeface="Arial" panose="020B0604020202020204" pitchFamily="34" charset="0"/>
            </a:endParaRPr>
          </a:p>
          <a:p>
            <a:pPr marL="571500" indent="-5715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Born To A Living Hope – v. 3 (Ephesians 2:1-5)</a:t>
            </a:r>
          </a:p>
          <a:p>
            <a:pPr marL="1028700" lvl="1" indent="-5715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An Inheritance: Imperishable, Undefiled, &amp; Unfading Inheritance – </a:t>
            </a:r>
          </a:p>
          <a:p>
            <a:pPr lvl="1">
              <a:spcAft>
                <a:spcPts val="1200"/>
              </a:spcAft>
            </a:pPr>
            <a:r>
              <a:rPr lang="en-US" sz="3200" dirty="0">
                <a:latin typeface="Arial" panose="020B0604020202020204" pitchFamily="34" charset="0"/>
                <a:cs typeface="Arial" panose="020B0604020202020204" pitchFamily="34" charset="0"/>
              </a:rPr>
              <a:t>      Reserved &amp; Waiting v. 4 </a:t>
            </a:r>
          </a:p>
          <a:p>
            <a:pPr marL="571500" indent="-5715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Guarded by God’s Power – Working In Concert with Your Faith v. 5</a:t>
            </a:r>
          </a:p>
          <a:p>
            <a:pPr>
              <a:spcAft>
                <a:spcPts val="1200"/>
              </a:spcAft>
            </a:pPr>
            <a:endParaRPr lang="en-US" sz="3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endParaRPr lang="en-US" sz="3600" i="1"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966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AC83D-B1BC-BB44-1042-250BC4EA7526}"/>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773A2CF-B357-3EE5-E364-B6003226D0C6}"/>
              </a:ext>
            </a:extLst>
          </p:cNvPr>
          <p:cNvGrpSpPr/>
          <p:nvPr/>
        </p:nvGrpSpPr>
        <p:grpSpPr>
          <a:xfrm>
            <a:off x="-152400" y="0"/>
            <a:ext cx="4228235" cy="10287000"/>
            <a:chOff x="0" y="0"/>
            <a:chExt cx="3325314" cy="3831771"/>
          </a:xfrm>
        </p:grpSpPr>
        <p:sp>
          <p:nvSpPr>
            <p:cNvPr id="3" name="Freeform 3">
              <a:extLst>
                <a:ext uri="{FF2B5EF4-FFF2-40B4-BE49-F238E27FC236}">
                  <a16:creationId xmlns:a16="http://schemas.microsoft.com/office/drawing/2014/main" id="{AA0D3A4F-6F98-FD0C-D2B6-9ED8BDE98CD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B1DE0A7-BD06-8B2F-3699-ACB5CAE79B1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327D4FC2-6DD3-4C53-144E-182C00F1886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E84FDEB-40D2-4CE5-16B1-5C1D8B03E510}"/>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62D93C95-F374-95F1-E5F0-6CD0FA9A72DA}"/>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335000" y="73384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ABB34EFE-FB4A-550C-A714-3741629B51C3}"/>
              </a:ext>
            </a:extLst>
          </p:cNvPr>
          <p:cNvSpPr txBox="1"/>
          <p:nvPr/>
        </p:nvSpPr>
        <p:spPr>
          <a:xfrm>
            <a:off x="642829" y="576650"/>
            <a:ext cx="16992600" cy="7822654"/>
          </a:xfrm>
          <a:prstGeom prst="rect">
            <a:avLst/>
          </a:prstGeom>
          <a:noFill/>
        </p:spPr>
        <p:txBody>
          <a:bodyPr wrap="square" rtlCol="0">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Stranger’s Living Hope– 1 Peter 1:6 – 12</a:t>
            </a:r>
          </a:p>
          <a:p>
            <a:pPr marL="0" marR="0">
              <a:lnSpc>
                <a:spcPct val="115000"/>
              </a:lnSpc>
              <a:spcAft>
                <a:spcPts val="800"/>
              </a:spcAft>
            </a:pP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2600" i="1" kern="100" dirty="0">
                <a:effectLst/>
                <a:latin typeface="Arial" panose="020B0604020202020204" pitchFamily="34" charset="0"/>
                <a:ea typeface="Aptos" panose="020B0004020202020204" pitchFamily="34" charset="0"/>
                <a:cs typeface="Arial" panose="020B0604020202020204" pitchFamily="34" charset="0"/>
              </a:rPr>
              <a:t> In this you rejoice, though now for a little while, if necessary, you have been grieved by various trials,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7 </a:t>
            </a:r>
            <a:r>
              <a:rPr lang="en-US" sz="2600" i="1" kern="100" dirty="0">
                <a:effectLst/>
                <a:latin typeface="Arial" panose="020B0604020202020204" pitchFamily="34" charset="0"/>
                <a:ea typeface="Aptos" panose="020B0004020202020204" pitchFamily="34" charset="0"/>
                <a:cs typeface="Arial" panose="020B0604020202020204" pitchFamily="34" charset="0"/>
              </a:rPr>
              <a:t>so that the tested genuineness of your faith--more precious than gold that perishes though it is tested by fire--may be found to result in praise and glory and honor at the revelation of Jesus Christ.</a:t>
            </a:r>
            <a:endParaRPr lang="en-US" sz="26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2600" i="1" kern="100" dirty="0">
                <a:effectLst/>
                <a:latin typeface="Arial" panose="020B0604020202020204" pitchFamily="34" charset="0"/>
                <a:ea typeface="Aptos" panose="020B0004020202020204" pitchFamily="34" charset="0"/>
                <a:cs typeface="Arial" panose="020B0604020202020204" pitchFamily="34" charset="0"/>
              </a:rPr>
              <a:t>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2600" i="1" kern="100" dirty="0">
                <a:effectLst/>
                <a:latin typeface="Arial" panose="020B0604020202020204" pitchFamily="34" charset="0"/>
                <a:ea typeface="Aptos" panose="020B0004020202020204" pitchFamily="34" charset="0"/>
                <a:cs typeface="Arial" panose="020B0604020202020204" pitchFamily="34" charset="0"/>
              </a:rPr>
              <a:t> Though you have not seen him, you love him. Though you do not now see him, you believe in him and rejoice with joy that is inexpressible and filled with glory,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2600" i="1" kern="100" dirty="0">
                <a:effectLst/>
                <a:latin typeface="Arial" panose="020B0604020202020204" pitchFamily="34" charset="0"/>
                <a:ea typeface="Aptos" panose="020B0004020202020204" pitchFamily="34" charset="0"/>
                <a:cs typeface="Arial" panose="020B0604020202020204" pitchFamily="34" charset="0"/>
              </a:rPr>
              <a:t> obtaining the outcome of your faith, the salvation of your souls.</a:t>
            </a:r>
            <a:endParaRPr lang="en-US" sz="26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1800"/>
              </a:spcAft>
            </a:pPr>
            <a:r>
              <a:rPr lang="en-US" sz="2600" i="1" kern="100" dirty="0">
                <a:effectLst/>
                <a:latin typeface="Arial" panose="020B0604020202020204" pitchFamily="34" charset="0"/>
                <a:ea typeface="Aptos" panose="020B0004020202020204" pitchFamily="34" charset="0"/>
                <a:cs typeface="Arial" panose="020B0604020202020204" pitchFamily="34" charset="0"/>
              </a:rPr>
              <a:t>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2600" i="1" kern="100" dirty="0">
                <a:effectLst/>
                <a:latin typeface="Arial" panose="020B0604020202020204" pitchFamily="34" charset="0"/>
                <a:ea typeface="Aptos" panose="020B0004020202020204" pitchFamily="34" charset="0"/>
                <a:cs typeface="Arial" panose="020B0604020202020204" pitchFamily="34" charset="0"/>
              </a:rPr>
              <a:t> Concerning this salvation, the prophets who prophesied about the grace that was to be yours searched and inquired carefully,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2600" i="1" kern="100" dirty="0">
                <a:effectLst/>
                <a:latin typeface="Arial" panose="020B0604020202020204" pitchFamily="34" charset="0"/>
                <a:ea typeface="Aptos" panose="020B0004020202020204" pitchFamily="34" charset="0"/>
                <a:cs typeface="Arial" panose="020B0604020202020204" pitchFamily="34" charset="0"/>
              </a:rPr>
              <a:t> inquiring what person or time the Spirit of Christ in them was indicating when he predicted the sufferings of Christ and the subsequent glories. </a:t>
            </a:r>
            <a:r>
              <a:rPr lang="en-US" sz="26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2600" i="1" kern="100" dirty="0">
                <a:effectLst/>
                <a:latin typeface="Arial" panose="020B0604020202020204" pitchFamily="34" charset="0"/>
                <a:ea typeface="Aptos" panose="020B0004020202020204" pitchFamily="34" charset="0"/>
                <a:cs typeface="Arial" panose="020B0604020202020204" pitchFamily="34" charset="0"/>
              </a:rPr>
              <a:t> It was revealed to them that they were serving not themselves but you, in the things that have now been announced to you through those who preached the good news to you by the Holy Spirit sent from heaven, things into which angels long to look</a:t>
            </a:r>
            <a:r>
              <a:rPr lang="en-US" sz="2400" i="1" kern="100" dirty="0">
                <a:effectLst/>
                <a:latin typeface="Arial" panose="020B0604020202020204" pitchFamily="34" charset="0"/>
                <a:ea typeface="Aptos" panose="020B0004020202020204" pitchFamily="34" charset="0"/>
                <a:cs typeface="Arial" panose="020B0604020202020204" pitchFamily="34" charset="0"/>
              </a:rPr>
              <a:t>.</a:t>
            </a:r>
            <a:endParaRPr lang="en-US" sz="3600" b="1" dirty="0">
              <a:latin typeface="Arial" panose="020B0604020202020204" pitchFamily="34" charset="0"/>
              <a:cs typeface="Arial" panose="020B0604020202020204" pitchFamily="34" charset="0"/>
            </a:endParaRPr>
          </a:p>
          <a:p>
            <a:pPr marL="1028700" lvl="1" indent="-5715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Joy, Faith, and Believing in Times of Trials &amp; Testing v. 6-9</a:t>
            </a:r>
          </a:p>
          <a:p>
            <a:pPr marL="1028700" lvl="1" indent="-5715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Salvation Foretold Has Come to Pass v. 10-12</a:t>
            </a:r>
          </a:p>
        </p:txBody>
      </p:sp>
    </p:spTree>
    <p:extLst>
      <p:ext uri="{BB962C8B-B14F-4D97-AF65-F5344CB8AC3E}">
        <p14:creationId xmlns:p14="http://schemas.microsoft.com/office/powerpoint/2010/main" val="987769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7D7F1-8D77-BC8A-C0B5-1CFD96FE60F5}"/>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E35AAD47-0E5B-D921-A328-468F30EC093D}"/>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DE920B6A-8DEE-E1EE-A60D-A17F23C187B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EF5BA11E-5425-BDDE-5726-568FA9D5A3E8}"/>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89B878C4-1C89-0ED9-E097-3AAB8397587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1B194C10-980D-C137-1FE0-5F36D2B816B7}"/>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36111CEA-08C4-4840-5EC4-4C749CA69174}"/>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258800" y="7307250"/>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CFCC3AB0-A032-262F-D581-D3D34C09AFF9}"/>
              </a:ext>
            </a:extLst>
          </p:cNvPr>
          <p:cNvSpPr txBox="1"/>
          <p:nvPr/>
        </p:nvSpPr>
        <p:spPr>
          <a:xfrm>
            <a:off x="647700" y="438685"/>
            <a:ext cx="16459200" cy="9971961"/>
          </a:xfrm>
          <a:prstGeom prst="rect">
            <a:avLst/>
          </a:prstGeom>
          <a:noFill/>
        </p:spPr>
        <p:txBody>
          <a:bodyPr wrap="square" rtlCol="0">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Stranger’s Call to Holiness– 1 Peter 1:13 – 16</a:t>
            </a:r>
          </a:p>
          <a:p>
            <a:pPr>
              <a:spcAft>
                <a:spcPts val="1800"/>
              </a:spcAft>
            </a:pP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2800" i="1" kern="100" dirty="0">
                <a:effectLst/>
                <a:latin typeface="Arial" panose="020B0604020202020204" pitchFamily="34" charset="0"/>
                <a:ea typeface="Aptos" panose="020B0004020202020204" pitchFamily="34" charset="0"/>
                <a:cs typeface="Arial" panose="020B0604020202020204" pitchFamily="34" charset="0"/>
              </a:rPr>
              <a:t> Therefore, preparing your minds for action, and being sober-minded, set your hope fully on the grace that will be brought to you at the revelation of Jesus Christ.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14</a:t>
            </a:r>
            <a:r>
              <a:rPr lang="en-US" sz="2800" i="1" kern="100" dirty="0">
                <a:effectLst/>
                <a:latin typeface="Arial" panose="020B0604020202020204" pitchFamily="34" charset="0"/>
                <a:ea typeface="Aptos" panose="020B0004020202020204" pitchFamily="34" charset="0"/>
                <a:cs typeface="Arial" panose="020B0604020202020204" pitchFamily="34" charset="0"/>
              </a:rPr>
              <a:t> As obedient children, do not be conformed to the passions of your former ignorance,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15</a:t>
            </a:r>
            <a:r>
              <a:rPr lang="en-US" sz="2800" i="1" kern="100" dirty="0">
                <a:effectLst/>
                <a:latin typeface="Arial" panose="020B0604020202020204" pitchFamily="34" charset="0"/>
                <a:ea typeface="Aptos" panose="020B0004020202020204" pitchFamily="34" charset="0"/>
                <a:cs typeface="Arial" panose="020B0604020202020204" pitchFamily="34" charset="0"/>
              </a:rPr>
              <a:t> but as he who called you is holy, you also be holy in all your conduct, 16 since it is written, "You shall be holy, for I am holy."</a:t>
            </a:r>
            <a:endParaRPr lang="en-US" sz="2800" b="1" dirty="0">
              <a:latin typeface="Arial" panose="020B0604020202020204" pitchFamily="34" charset="0"/>
              <a:cs typeface="Arial" panose="020B0604020202020204" pitchFamily="34" charset="0"/>
            </a:endParaRPr>
          </a:p>
          <a:p>
            <a:pPr marL="571500" indent="-571500">
              <a:spcAft>
                <a:spcPts val="1200"/>
              </a:spcAft>
              <a:buFont typeface="Arial" panose="020B0604020202020204" pitchFamily="34" charset="0"/>
              <a:buChar char="•"/>
            </a:pPr>
            <a:r>
              <a:rPr lang="en-US" sz="2800" b="1" dirty="0">
                <a:latin typeface="Arial" panose="020B0604020202020204" pitchFamily="34" charset="0"/>
                <a:cs typeface="Arial" panose="020B0604020202020204" pitchFamily="34" charset="0"/>
              </a:rPr>
              <a:t>Therefore, Prepare!</a:t>
            </a:r>
            <a:r>
              <a:rPr lang="en-US" sz="2800" b="1" i="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v. 13 – 16</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Ready to act v. 13 (I Kings 18:46)</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Mentally sound and alert v. 13 (1 Thessalonians 5:8)</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Confidently expectant v. 13</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Obedient v. 14 (1 John 2:17)</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Unfettered from the passions of your past v. 14 (Romans 12:2)</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Purity in Conduct and Lifestyle v. 15 (Exodus 31:13, )</a:t>
            </a:r>
          </a:p>
          <a:p>
            <a:pPr marL="1028700" lvl="1" indent="-5715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Reverential recognition and remembrance that you serve The Holy God</a:t>
            </a:r>
          </a:p>
          <a:p>
            <a:pPr lvl="1">
              <a:spcAft>
                <a:spcPts val="1200"/>
              </a:spcAft>
            </a:pPr>
            <a:r>
              <a:rPr lang="en-US" sz="2800" dirty="0">
                <a:latin typeface="Arial" panose="020B0604020202020204" pitchFamily="34" charset="0"/>
                <a:cs typeface="Arial" panose="020B0604020202020204" pitchFamily="34" charset="0"/>
              </a:rPr>
              <a:t>		v. 16 (Leviticus 20:7, 26)</a:t>
            </a:r>
          </a:p>
          <a:p>
            <a:pPr marL="1028700" lvl="1" indent="-57150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08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C209D-4224-CAFB-6F63-ACB44392484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0D4CABB-4F77-98B2-690F-ABB1D54787A6}"/>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71B5922F-C97C-C127-B8D1-BADEA5449E33}"/>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4773F0E0-D939-6042-80B7-B3856CA2948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E5AB9CDC-5713-5061-F196-30459B2CAE03}"/>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BA44FBBB-A054-CD45-3ABD-A2EC17A41F1C}"/>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4A1D4B4C-16B0-C753-0898-B92C475DE7A1}"/>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258800" y="7307250"/>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4C674ABE-6AD4-896F-2239-C6BCDDA62DC4}"/>
              </a:ext>
            </a:extLst>
          </p:cNvPr>
          <p:cNvSpPr txBox="1"/>
          <p:nvPr/>
        </p:nvSpPr>
        <p:spPr>
          <a:xfrm>
            <a:off x="467590" y="238258"/>
            <a:ext cx="17487900" cy="9110186"/>
          </a:xfrm>
          <a:prstGeom prst="rect">
            <a:avLst/>
          </a:prstGeom>
          <a:noFill/>
        </p:spPr>
        <p:txBody>
          <a:bodyPr wrap="square" rtlCol="0">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Stranger’s Call to Holiness– 1 Peter 1:15 – 16</a:t>
            </a:r>
          </a:p>
          <a:p>
            <a:pPr>
              <a:spcAft>
                <a:spcPts val="1800"/>
              </a:spcAft>
            </a:pP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15</a:t>
            </a:r>
            <a:r>
              <a:rPr lang="en-US" sz="2800" i="1" kern="100" dirty="0">
                <a:effectLst/>
                <a:latin typeface="Arial" panose="020B0604020202020204" pitchFamily="34" charset="0"/>
                <a:ea typeface="Aptos" panose="020B0004020202020204" pitchFamily="34" charset="0"/>
                <a:cs typeface="Arial" panose="020B0604020202020204" pitchFamily="34" charset="0"/>
              </a:rPr>
              <a:t> but as He who called you is holy, you also be holy in all your conduct,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16</a:t>
            </a:r>
            <a:r>
              <a:rPr lang="en-US" sz="2800" i="1" kern="100" dirty="0">
                <a:effectLst/>
                <a:latin typeface="Arial" panose="020B0604020202020204" pitchFamily="34" charset="0"/>
                <a:ea typeface="Aptos" panose="020B0004020202020204" pitchFamily="34" charset="0"/>
                <a:cs typeface="Arial" panose="020B0604020202020204" pitchFamily="34" charset="0"/>
              </a:rPr>
              <a:t> since it is written, "You shall be holy, for I am holy.“</a:t>
            </a:r>
          </a:p>
          <a:p>
            <a:pPr>
              <a:spcAft>
                <a:spcPts val="1200"/>
              </a:spcAft>
            </a:pPr>
            <a:r>
              <a:rPr lang="en-US" sz="3200" b="1" dirty="0">
                <a:latin typeface="Arial" panose="020B0604020202020204" pitchFamily="34" charset="0"/>
                <a:cs typeface="Arial" panose="020B0604020202020204" pitchFamily="34" charset="0"/>
              </a:rPr>
              <a:t>Holiness:</a:t>
            </a:r>
            <a:r>
              <a:rPr lang="en-US" sz="36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Set apart, separated </a:t>
            </a:r>
            <a:r>
              <a:rPr lang="en-US" sz="2800" i="1" dirty="0">
                <a:latin typeface="Arial" panose="020B0604020202020204" pitchFamily="34" charset="0"/>
                <a:cs typeface="Arial" panose="020B0604020202020204" pitchFamily="34" charset="0"/>
              </a:rPr>
              <a:t>to</a:t>
            </a:r>
            <a:r>
              <a:rPr lang="en-US" sz="2800" dirty="0">
                <a:latin typeface="Arial" panose="020B0604020202020204" pitchFamily="34" charset="0"/>
                <a:cs typeface="Arial" panose="020B0604020202020204" pitchFamily="34" charset="0"/>
              </a:rPr>
              <a:t> God, pursuing holiness through the ongoing sanctifying work of the Holy Spirit in us, which requires our cooperation. Set apart from the ordinary for the purpose of glorifying God.</a:t>
            </a:r>
          </a:p>
          <a:p>
            <a:pPr>
              <a:spcAft>
                <a:spcPts val="1800"/>
              </a:spcAft>
            </a:pPr>
            <a:r>
              <a:rPr lang="en-US" sz="2800" b="1" dirty="0">
                <a:latin typeface="Arial" panose="020B0604020202020204" pitchFamily="34" charset="0"/>
                <a:cs typeface="Arial" panose="020B0604020202020204" pitchFamily="34" charset="0"/>
              </a:rPr>
              <a:t>“The idea of holiness for God’s people includes ...a specifically moral sense of separation from evil and dedication to a life of righteousness.” </a:t>
            </a:r>
            <a:r>
              <a:rPr lang="en-US" sz="2000" b="1" dirty="0">
                <a:latin typeface="Arial" panose="020B0604020202020204" pitchFamily="34" charset="0"/>
                <a:cs typeface="Arial" panose="020B0604020202020204" pitchFamily="34" charset="0"/>
              </a:rPr>
              <a:t>(Wayne Grudem, Tyndale New Testament Commentaries </a:t>
            </a:r>
            <a:r>
              <a:rPr lang="en-US" sz="2000" b="1" dirty="0" err="1">
                <a:latin typeface="Arial" panose="020B0604020202020204" pitchFamily="34" charset="0"/>
                <a:cs typeface="Arial" panose="020B0604020202020204" pitchFamily="34" charset="0"/>
              </a:rPr>
              <a:t>Vo.l</a:t>
            </a:r>
            <a:r>
              <a:rPr lang="en-US" sz="2000" b="1" dirty="0">
                <a:latin typeface="Arial" panose="020B0604020202020204" pitchFamily="34" charset="0"/>
                <a:cs typeface="Arial" panose="020B0604020202020204" pitchFamily="34" charset="0"/>
              </a:rPr>
              <a:t> 17))</a:t>
            </a:r>
          </a:p>
          <a:p>
            <a:pPr lvl="1">
              <a:spcAft>
                <a:spcPts val="1800"/>
              </a:spcAft>
            </a:pPr>
            <a:r>
              <a:rPr lang="en-US" sz="2400" i="1" dirty="0">
                <a:latin typeface="Arial" panose="020B0604020202020204" pitchFamily="34" charset="0"/>
                <a:cs typeface="Arial" panose="020B0604020202020204" pitchFamily="34" charset="0"/>
              </a:rPr>
              <a:t>“ I am the LORD, who brought you up out of Egypt to be your God; therefore be holy, because I am holy. Leviticus 11:45 ESV</a:t>
            </a:r>
          </a:p>
          <a:p>
            <a:pPr lvl="1">
              <a:spcAft>
                <a:spcPts val="1800"/>
              </a:spcAft>
            </a:pPr>
            <a:r>
              <a:rPr lang="en-US" sz="2400" i="1" dirty="0">
                <a:latin typeface="Arial" panose="020B0604020202020204" pitchFamily="34" charset="0"/>
                <a:cs typeface="Arial" panose="020B0604020202020204" pitchFamily="34" charset="0"/>
              </a:rPr>
              <a:t>“Be holy because I, the LORD your God, am holy.” Leviticus 20:7 ESV</a:t>
            </a:r>
          </a:p>
          <a:p>
            <a:pPr lvl="1">
              <a:spcAft>
                <a:spcPts val="600"/>
              </a:spcAft>
            </a:pPr>
            <a:r>
              <a:rPr lang="en-US" sz="2400" i="1" dirty="0">
                <a:latin typeface="Arial" panose="020B0604020202020204" pitchFamily="34" charset="0"/>
                <a:cs typeface="Arial" panose="020B0604020202020204" pitchFamily="34" charset="0"/>
              </a:rPr>
              <a:t>“For God has not called us for impurity, but in holiness. Therefore, whoever</a:t>
            </a:r>
          </a:p>
          <a:p>
            <a:pPr lvl="1">
              <a:spcAft>
                <a:spcPts val="600"/>
              </a:spcAft>
            </a:pPr>
            <a:r>
              <a:rPr lang="en-US" sz="2400" i="1" dirty="0">
                <a:latin typeface="Arial" panose="020B0604020202020204" pitchFamily="34" charset="0"/>
                <a:cs typeface="Arial" panose="020B0604020202020204" pitchFamily="34" charset="0"/>
              </a:rPr>
              <a:t> disregards this, disregards not man but God, who gives His Holy Spirit to you.</a:t>
            </a:r>
          </a:p>
          <a:p>
            <a:pPr lvl="1">
              <a:spcAft>
                <a:spcPts val="1800"/>
              </a:spcAft>
            </a:pPr>
            <a:r>
              <a:rPr lang="en-US" sz="2400" i="1" dirty="0">
                <a:latin typeface="Arial" panose="020B0604020202020204" pitchFamily="34" charset="0"/>
                <a:cs typeface="Arial" panose="020B0604020202020204" pitchFamily="34" charset="0"/>
              </a:rPr>
              <a:t>1 Thessalonians 4:7-8 ESV</a:t>
            </a:r>
          </a:p>
          <a:p>
            <a:pPr lvl="1">
              <a:spcAft>
                <a:spcPts val="600"/>
              </a:spcAft>
            </a:pPr>
            <a:r>
              <a:rPr lang="en-US" sz="2400" i="1" kern="100" dirty="0">
                <a:effectLst/>
                <a:latin typeface="Arial" panose="020B0604020202020204" pitchFamily="34" charset="0"/>
                <a:ea typeface="Aptos" panose="020B0004020202020204" pitchFamily="34" charset="0"/>
                <a:cs typeface="Arial" panose="020B0604020202020204" pitchFamily="34" charset="0"/>
              </a:rPr>
              <a:t>“Strive for peace with everyone, and for the holiness without which no one </a:t>
            </a:r>
          </a:p>
          <a:p>
            <a:pPr lvl="1">
              <a:spcAft>
                <a:spcPts val="600"/>
              </a:spcAft>
            </a:pPr>
            <a:r>
              <a:rPr lang="en-US" sz="2400" i="1" kern="100" dirty="0">
                <a:effectLst/>
                <a:latin typeface="Arial" panose="020B0604020202020204" pitchFamily="34" charset="0"/>
                <a:ea typeface="Aptos" panose="020B0004020202020204" pitchFamily="34" charset="0"/>
                <a:cs typeface="Arial" panose="020B0604020202020204" pitchFamily="34" charset="0"/>
              </a:rPr>
              <a:t>will see the Lord.” Hebrews 12:14 ESV</a:t>
            </a:r>
            <a:endParaRPr lang="en-US" sz="2400" i="1" dirty="0">
              <a:latin typeface="Arial" panose="020B0604020202020204" pitchFamily="34" charset="0"/>
              <a:cs typeface="Arial" panose="020B0604020202020204" pitchFamily="34" charset="0"/>
            </a:endParaRP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47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58F81-FA58-5DC8-8140-40869D2F7396}"/>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1455F14-64D6-3014-3610-1A25FAB6972D}"/>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37D36D32-85D3-A416-9B56-B005EA78096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1859DA2A-451B-91F7-D3D4-A7B81D1C703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DC9FB07-29EE-CFF0-B0E6-3ECDAA1592B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B4A5CAF-D5D1-042C-D659-825B5EE53C8A}"/>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AFF8EF03-9C4B-DA54-5AE2-E8509A25B867}"/>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438910" y="74020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F6DF0DF8-6167-DAC7-2F43-DA90B2627C7C}"/>
              </a:ext>
            </a:extLst>
          </p:cNvPr>
          <p:cNvSpPr txBox="1"/>
          <p:nvPr/>
        </p:nvSpPr>
        <p:spPr>
          <a:xfrm>
            <a:off x="603973" y="323373"/>
            <a:ext cx="16459200" cy="8725466"/>
          </a:xfrm>
          <a:prstGeom prst="rect">
            <a:avLst/>
          </a:prstGeom>
          <a:noFill/>
        </p:spPr>
        <p:txBody>
          <a:bodyPr wrap="square" rtlCol="0">
            <a:spAutoFit/>
          </a:bodyPr>
          <a:lstStyle/>
          <a:p>
            <a:pPr>
              <a:lnSpc>
                <a:spcPct val="150000"/>
              </a:lnSpc>
              <a:spcAft>
                <a:spcPts val="12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Stranger’s Call to Holiness– 1 Peter 1:17-19</a:t>
            </a:r>
          </a:p>
          <a:p>
            <a:pPr>
              <a:spcAft>
                <a:spcPts val="1800"/>
              </a:spcAft>
            </a:pP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17</a:t>
            </a:r>
            <a:r>
              <a:rPr lang="en-US" sz="2800" i="1" kern="100" dirty="0">
                <a:effectLst/>
                <a:latin typeface="Arial" panose="020B0604020202020204" pitchFamily="34" charset="0"/>
                <a:ea typeface="Aptos" panose="020B0004020202020204" pitchFamily="34" charset="0"/>
                <a:cs typeface="Arial" panose="020B0604020202020204" pitchFamily="34" charset="0"/>
              </a:rPr>
              <a:t>And if you call on Him as Father who judges impartially according to each one's deeds, conduct yourselves with fear throughout the time of your exile,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18</a:t>
            </a:r>
            <a:r>
              <a:rPr lang="en-US" sz="2800" i="1" kern="100" dirty="0">
                <a:effectLst/>
                <a:latin typeface="Arial" panose="020B0604020202020204" pitchFamily="34" charset="0"/>
                <a:ea typeface="Aptos" panose="020B0004020202020204" pitchFamily="34" charset="0"/>
                <a:cs typeface="Arial" panose="020B0604020202020204" pitchFamily="34" charset="0"/>
              </a:rPr>
              <a:t> knowing that you were ransomed from the futile ways inherited from your forefathers, not with perishable things such as silver or gold, </a:t>
            </a:r>
            <a:r>
              <a:rPr lang="en-US" sz="2800" i="1" kern="100" baseline="30000" dirty="0">
                <a:effectLst/>
                <a:latin typeface="Arial" panose="020B0604020202020204" pitchFamily="34" charset="0"/>
                <a:ea typeface="Aptos" panose="020B0004020202020204" pitchFamily="34" charset="0"/>
                <a:cs typeface="Arial" panose="020B0604020202020204" pitchFamily="34" charset="0"/>
              </a:rPr>
              <a:t>19</a:t>
            </a:r>
            <a:r>
              <a:rPr lang="en-US" sz="2800" i="1" kern="100" dirty="0">
                <a:effectLst/>
                <a:latin typeface="Arial" panose="020B0604020202020204" pitchFamily="34" charset="0"/>
                <a:ea typeface="Aptos" panose="020B0004020202020204" pitchFamily="34" charset="0"/>
                <a:cs typeface="Arial" panose="020B0604020202020204" pitchFamily="34" charset="0"/>
              </a:rPr>
              <a:t> but with the precious blood of Christ, like that of a lamb without blemish or spot.</a:t>
            </a:r>
            <a:endParaRPr lang="en-US" sz="3400" b="1" dirty="0">
              <a:latin typeface="Arial" panose="020B0604020202020204" pitchFamily="34" charset="0"/>
              <a:cs typeface="Arial" panose="020B0604020202020204" pitchFamily="34" charset="0"/>
            </a:endParaRPr>
          </a:p>
          <a:p>
            <a:pPr marL="571500" indent="-571500">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As a child copies her dad to please him, so we should emulate our Father- to please and bring joy to Him </a:t>
            </a:r>
          </a:p>
          <a:p>
            <a:pPr marL="571500" indent="-571500">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Conduct yourself with “fear” – recognition of power, awe, reverence, living in obedience because you fear God’s discipline and displeasure</a:t>
            </a:r>
          </a:p>
          <a:p>
            <a:pPr marL="571500" indent="-571500">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Know you’re no longer a citizen of this strange land – you are a sojourner – you’re here on a temporary visa – don’t live like a citizen – you don’t belong here</a:t>
            </a:r>
          </a:p>
          <a:p>
            <a:pPr marL="571500" indent="-571500">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Ransomed &amp; Redeemed not by anything of this earth that will</a:t>
            </a:r>
          </a:p>
          <a:p>
            <a:pPr>
              <a:spcAft>
                <a:spcPts val="1200"/>
              </a:spcAft>
            </a:pPr>
            <a:r>
              <a:rPr lang="en-US" sz="3200" i="1" dirty="0">
                <a:latin typeface="Arial" panose="020B0604020202020204" pitchFamily="34" charset="0"/>
                <a:cs typeface="Arial" panose="020B0604020202020204" pitchFamily="34" charset="0"/>
              </a:rPr>
              <a:t>	decay, deconstruct, or decompose BUT by the blood of the</a:t>
            </a:r>
          </a:p>
          <a:p>
            <a:pPr>
              <a:spcAft>
                <a:spcPts val="1200"/>
              </a:spcAft>
            </a:pPr>
            <a:r>
              <a:rPr lang="en-US" sz="3200" i="1" dirty="0">
                <a:latin typeface="Arial" panose="020B0604020202020204" pitchFamily="34" charset="0"/>
                <a:cs typeface="Arial" panose="020B0604020202020204" pitchFamily="34" charset="0"/>
              </a:rPr>
              <a:t>	spotless Lamb of God, Jesus</a:t>
            </a:r>
          </a:p>
        </p:txBody>
      </p:sp>
    </p:spTree>
    <p:extLst>
      <p:ext uri="{BB962C8B-B14F-4D97-AF65-F5344CB8AC3E}">
        <p14:creationId xmlns:p14="http://schemas.microsoft.com/office/powerpoint/2010/main" val="2064590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E5CDB-1F0A-C972-7AD9-6F9B0FE158A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9F1C113-1B95-DD34-E41A-97B49536EB14}"/>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DE90CEE-2687-153F-8BBB-50F5E442BC4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9335EBA-D24E-856F-1066-4A6510CCB3FE}"/>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D4418C0F-DDE0-3B11-3B16-0B3EA3575E3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81F2935-A43C-7787-C599-7D2D412A70CF}"/>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BC357B41-D8FC-BEBA-7B1C-5C5D779C748F}"/>
              </a:ext>
            </a:extLst>
          </p:cNvPr>
          <p:cNvPicPr>
            <a:picLocks noChangeAspect="1"/>
          </p:cNvPicPr>
          <p:nvPr/>
        </p:nvPicPr>
        <p:blipFill>
          <a:blip r:embed="rId3" cstate="print">
            <a:extLst>
              <a:ext uri="{28A0092B-C50C-407E-A947-70E740481C1C}">
                <a14:useLocalDpi xmlns:a14="http://schemas.microsoft.com/office/drawing/2010/main" val="0"/>
              </a:ext>
            </a:extLst>
          </a:blip>
          <a:srcRect b="58342"/>
          <a:stretch/>
        </p:blipFill>
        <p:spPr>
          <a:xfrm>
            <a:off x="13438910" y="7402023"/>
            <a:ext cx="4696690" cy="2694477"/>
          </a:xfrm>
          <a:prstGeom prst="rect">
            <a:avLst/>
          </a:prstGeom>
          <a:ln w="38100">
            <a:solidFill>
              <a:schemeClr val="bg1">
                <a:lumMod val="50000"/>
              </a:schemeClr>
            </a:solidFill>
          </a:ln>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82D296AD-A351-6A16-CBE2-D721C3D2B768}"/>
              </a:ext>
            </a:extLst>
          </p:cNvPr>
          <p:cNvSpPr txBox="1"/>
          <p:nvPr/>
        </p:nvSpPr>
        <p:spPr>
          <a:xfrm>
            <a:off x="603973" y="323373"/>
            <a:ext cx="16459200" cy="9017853"/>
          </a:xfrm>
          <a:prstGeom prst="rect">
            <a:avLst/>
          </a:prstGeom>
          <a:noFill/>
        </p:spPr>
        <p:txBody>
          <a:bodyPr wrap="square" rtlCol="0">
            <a:spAutoFit/>
          </a:bodyPr>
          <a:lstStyle/>
          <a:p>
            <a:pPr>
              <a:lnSpc>
                <a:spcPct val="150000"/>
              </a:lnSpc>
              <a:spcAft>
                <a:spcPts val="1200"/>
              </a:spcAft>
            </a:pPr>
            <a:r>
              <a:rPr lang="en-US" sz="2800" b="1" dirty="0">
                <a:latin typeface="Arial" panose="020B0604020202020204" pitchFamily="34" charset="0"/>
                <a:cs typeface="Arial" panose="020B0604020202020204" pitchFamily="34" charset="0"/>
              </a:rPr>
              <a:t>SESSION TWO – STRANGER BY CHOICE</a:t>
            </a:r>
          </a:p>
          <a:p>
            <a:pPr>
              <a:spcAft>
                <a:spcPts val="1200"/>
              </a:spcAft>
            </a:pPr>
            <a:r>
              <a:rPr lang="en-US" sz="3400" b="1" dirty="0">
                <a:latin typeface="Arial" panose="020B0604020202020204" pitchFamily="34" charset="0"/>
                <a:cs typeface="Arial" panose="020B0604020202020204" pitchFamily="34" charset="0"/>
              </a:rPr>
              <a:t>The Perfect Stranger – 1 Peter 1:19-22</a:t>
            </a:r>
          </a:p>
          <a:p>
            <a:pPr>
              <a:spcAft>
                <a:spcPts val="1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19</a:t>
            </a:r>
            <a:r>
              <a:rPr lang="en-US" sz="3200" i="1" kern="100" dirty="0">
                <a:effectLst/>
                <a:latin typeface="Arial" panose="020B0604020202020204" pitchFamily="34" charset="0"/>
                <a:ea typeface="Aptos" panose="020B0004020202020204" pitchFamily="34" charset="0"/>
                <a:cs typeface="Arial" panose="020B0604020202020204" pitchFamily="34" charset="0"/>
              </a:rPr>
              <a:t> but with the </a:t>
            </a:r>
            <a:r>
              <a:rPr lang="en-US" sz="3200" b="1" i="1" kern="100" dirty="0">
                <a:effectLst/>
                <a:latin typeface="Arial" panose="020B0604020202020204" pitchFamily="34" charset="0"/>
                <a:ea typeface="Aptos" panose="020B0004020202020204" pitchFamily="34" charset="0"/>
                <a:cs typeface="Arial" panose="020B0604020202020204" pitchFamily="34" charset="0"/>
              </a:rPr>
              <a:t>precious blood of Christ</a:t>
            </a:r>
            <a:r>
              <a:rPr lang="en-US" sz="3200" i="1" kern="100" dirty="0">
                <a:effectLst/>
                <a:latin typeface="Arial" panose="020B0604020202020204" pitchFamily="34" charset="0"/>
                <a:ea typeface="Aptos" panose="020B0004020202020204" pitchFamily="34" charset="0"/>
                <a:cs typeface="Arial" panose="020B0604020202020204" pitchFamily="34" charset="0"/>
              </a:rPr>
              <a:t>, like that of a </a:t>
            </a:r>
            <a:r>
              <a:rPr lang="en-US" sz="3200" b="1" i="1" kern="100" dirty="0">
                <a:effectLst/>
                <a:latin typeface="Arial" panose="020B0604020202020204" pitchFamily="34" charset="0"/>
                <a:ea typeface="Aptos" panose="020B0004020202020204" pitchFamily="34" charset="0"/>
                <a:cs typeface="Arial" panose="020B0604020202020204" pitchFamily="34" charset="0"/>
              </a:rPr>
              <a:t>lamb without blemish or spot.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20</a:t>
            </a:r>
            <a:r>
              <a:rPr lang="en-US" sz="3200" i="1" kern="100" dirty="0">
                <a:effectLst/>
                <a:latin typeface="Arial" panose="020B0604020202020204" pitchFamily="34" charset="0"/>
                <a:ea typeface="Aptos" panose="020B0004020202020204" pitchFamily="34" charset="0"/>
                <a:cs typeface="Arial" panose="020B0604020202020204" pitchFamily="34" charset="0"/>
              </a:rPr>
              <a:t> He was foreknown before the foundation of the world but was made manifest in the last times for the sake of you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21</a:t>
            </a:r>
            <a:r>
              <a:rPr lang="en-US" sz="3200" i="1" kern="100" dirty="0">
                <a:effectLst/>
                <a:latin typeface="Arial" panose="020B0604020202020204" pitchFamily="34" charset="0"/>
                <a:ea typeface="Aptos" panose="020B0004020202020204" pitchFamily="34" charset="0"/>
                <a:cs typeface="Arial" panose="020B0604020202020204" pitchFamily="34" charset="0"/>
              </a:rPr>
              <a:t> who </a:t>
            </a:r>
            <a:r>
              <a:rPr lang="en-US" sz="3200" b="1" i="1" kern="100" dirty="0">
                <a:effectLst/>
                <a:latin typeface="Arial" panose="020B0604020202020204" pitchFamily="34" charset="0"/>
                <a:ea typeface="Aptos" panose="020B0004020202020204" pitchFamily="34" charset="0"/>
                <a:cs typeface="Arial" panose="020B0604020202020204" pitchFamily="34" charset="0"/>
              </a:rPr>
              <a:t>through Him </a:t>
            </a:r>
            <a:r>
              <a:rPr lang="en-US" sz="3200" i="1" kern="100" dirty="0">
                <a:effectLst/>
                <a:latin typeface="Arial" panose="020B0604020202020204" pitchFamily="34" charset="0"/>
                <a:ea typeface="Aptos" panose="020B0004020202020204" pitchFamily="34" charset="0"/>
                <a:cs typeface="Arial" panose="020B0604020202020204" pitchFamily="34" charset="0"/>
              </a:rPr>
              <a:t>are believers in </a:t>
            </a:r>
            <a:r>
              <a:rPr lang="en-US" sz="3200" b="1" i="1" kern="100" dirty="0">
                <a:effectLst/>
                <a:latin typeface="Arial" panose="020B0604020202020204" pitchFamily="34" charset="0"/>
                <a:ea typeface="Aptos" panose="020B0004020202020204" pitchFamily="34" charset="0"/>
                <a:cs typeface="Arial" panose="020B0604020202020204" pitchFamily="34" charset="0"/>
              </a:rPr>
              <a:t>God, who raised Him </a:t>
            </a:r>
            <a:r>
              <a:rPr lang="en-US" sz="3200" i="1" kern="100" dirty="0">
                <a:effectLst/>
                <a:latin typeface="Arial" panose="020B0604020202020204" pitchFamily="34" charset="0"/>
                <a:ea typeface="Aptos" panose="020B0004020202020204" pitchFamily="34" charset="0"/>
                <a:cs typeface="Arial" panose="020B0604020202020204" pitchFamily="34" charset="0"/>
              </a:rPr>
              <a:t>from the dead and </a:t>
            </a:r>
            <a:r>
              <a:rPr lang="en-US" sz="3200" b="1" i="1" kern="100" dirty="0">
                <a:effectLst/>
                <a:latin typeface="Arial" panose="020B0604020202020204" pitchFamily="34" charset="0"/>
                <a:ea typeface="Aptos" panose="020B0004020202020204" pitchFamily="34" charset="0"/>
                <a:cs typeface="Arial" panose="020B0604020202020204" pitchFamily="34" charset="0"/>
              </a:rPr>
              <a:t>gave Him glory</a:t>
            </a:r>
            <a:r>
              <a:rPr lang="en-US" sz="3200" i="1" kern="100" dirty="0">
                <a:effectLst/>
                <a:latin typeface="Arial" panose="020B0604020202020204" pitchFamily="34" charset="0"/>
                <a:ea typeface="Aptos" panose="020B0004020202020204" pitchFamily="34" charset="0"/>
                <a:cs typeface="Arial" panose="020B0604020202020204" pitchFamily="34" charset="0"/>
              </a:rPr>
              <a:t>, so that your faith and hope are in God. </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Perfect Sacrifice</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Eternal God </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Savior of the World </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Defeater of Satan, Sin, &amp; Death </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Giver of Life Without End</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The Living Word</a:t>
            </a:r>
          </a:p>
          <a:p>
            <a:pPr marL="914400" lvl="1"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Perfect Example of Holy Living in a Strange Land</a:t>
            </a:r>
          </a:p>
          <a:p>
            <a:pPr>
              <a:spcAft>
                <a:spcPts val="1200"/>
              </a:spcAft>
            </a:pPr>
            <a:endParaRPr lang="en-US" sz="3600" i="1" dirty="0">
              <a:latin typeface="Arial" panose="020B0604020202020204" pitchFamily="34" charset="0"/>
              <a:cs typeface="Arial" panose="020B0604020202020204" pitchFamily="34" charset="0"/>
            </a:endParaRPr>
          </a:p>
          <a:p>
            <a:pPr>
              <a:spcAft>
                <a:spcPts val="1200"/>
              </a:spcAft>
            </a:pPr>
            <a:endParaRPr lang="en-US" sz="3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8244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10048</TotalTime>
  <Words>2812</Words>
  <Application>Microsoft Office PowerPoint</Application>
  <PresentationFormat>Custom</PresentationFormat>
  <Paragraphs>169</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Calibri</vt:lpstr>
      <vt:lpstr>Aptos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13</cp:revision>
  <cp:lastPrinted>2025-01-15T20:15:38Z</cp:lastPrinted>
  <dcterms:created xsi:type="dcterms:W3CDTF">2006-08-16T00:00:00Z</dcterms:created>
  <dcterms:modified xsi:type="dcterms:W3CDTF">2025-01-17T22:07:00Z</dcterms:modified>
  <dc:identifier>DAGZsXVysbY</dc:identifier>
</cp:coreProperties>
</file>