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8" r:id="rId2"/>
    <p:sldId id="271" r:id="rId3"/>
    <p:sldId id="259" r:id="rId4"/>
    <p:sldId id="269" r:id="rId5"/>
    <p:sldId id="270" r:id="rId6"/>
    <p:sldId id="273" r:id="rId7"/>
    <p:sldId id="272" r:id="rId8"/>
    <p:sldId id="274" r:id="rId9"/>
    <p:sldId id="275" r:id="rId10"/>
    <p:sldId id="276" r:id="rId11"/>
    <p:sldId id="268" r:id="rId12"/>
  </p:sldIdLst>
  <p:sldSz cx="18288000" cy="10287000"/>
  <p:notesSz cx="7315200" cy="9601200"/>
  <p:embeddedFontLst>
    <p:embeddedFont>
      <p:font typeface="Architects Daughter" panose="020B0604020202020204" charset="0"/>
      <p:regular r:id="rId14"/>
    </p:embeddedFont>
    <p:embeddedFont>
      <p:font typeface="Poppins" panose="00000500000000000000" pitchFamily="2" charset="0"/>
      <p:regular r:id="rId15"/>
      <p:bold r:id="rId16"/>
      <p:italic r:id="rId17"/>
      <p:boldItalic r:id="rId18"/>
    </p:embeddedFont>
    <p:embeddedFont>
      <p:font typeface="Times New Roman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52838" autoAdjust="0"/>
  </p:normalViewPr>
  <p:slideViewPr>
    <p:cSldViewPr>
      <p:cViewPr varScale="1">
        <p:scale>
          <a:sx n="35" d="100"/>
          <a:sy n="35" d="100"/>
        </p:scale>
        <p:origin x="3180"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AC9D96-50D2-4ED0-89C0-F564433DCADE}" type="datetimeFigureOut">
              <a:rPr lang="en-US" smtClean="0"/>
              <a:t>1/12/2025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D321568-D943-4C90-93D2-82904CD4BF7B}" type="slidenum">
              <a:rPr lang="en-US" smtClean="0"/>
              <a:t>‹#›</a:t>
            </a:fld>
            <a:endParaRPr lang="en-US"/>
          </a:p>
        </p:txBody>
      </p:sp>
    </p:spTree>
    <p:extLst>
      <p:ext uri="{BB962C8B-B14F-4D97-AF65-F5344CB8AC3E}">
        <p14:creationId xmlns:p14="http://schemas.microsoft.com/office/powerpoint/2010/main" val="411471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1</a:t>
            </a:fld>
            <a:endParaRPr lang="en-US"/>
          </a:p>
        </p:txBody>
      </p:sp>
    </p:spTree>
    <p:extLst>
      <p:ext uri="{BB962C8B-B14F-4D97-AF65-F5344CB8AC3E}">
        <p14:creationId xmlns:p14="http://schemas.microsoft.com/office/powerpoint/2010/main" val="14593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10</a:t>
            </a:fld>
            <a:endParaRPr lang="en-US"/>
          </a:p>
        </p:txBody>
      </p:sp>
    </p:spTree>
    <p:extLst>
      <p:ext uri="{BB962C8B-B14F-4D97-AF65-F5344CB8AC3E}">
        <p14:creationId xmlns:p14="http://schemas.microsoft.com/office/powerpoint/2010/main" val="232301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verse for our entire series. This is who you are – this is your country. YOU are God’s people. This is where you belong.</a:t>
            </a:r>
          </a:p>
        </p:txBody>
      </p:sp>
      <p:sp>
        <p:nvSpPr>
          <p:cNvPr id="4" name="Slide Number Placeholder 3"/>
          <p:cNvSpPr>
            <a:spLocks noGrp="1"/>
          </p:cNvSpPr>
          <p:nvPr>
            <p:ph type="sldNum" sz="quarter" idx="5"/>
          </p:nvPr>
        </p:nvSpPr>
        <p:spPr/>
        <p:txBody>
          <a:bodyPr/>
          <a:lstStyle/>
          <a:p>
            <a:fld id="{3D321568-D943-4C90-93D2-82904CD4BF7B}" type="slidenum">
              <a:rPr lang="en-US" smtClean="0"/>
              <a:t>11</a:t>
            </a:fld>
            <a:endParaRPr lang="en-US"/>
          </a:p>
        </p:txBody>
      </p:sp>
    </p:spTree>
    <p:extLst>
      <p:ext uri="{BB962C8B-B14F-4D97-AF65-F5344CB8AC3E}">
        <p14:creationId xmlns:p14="http://schemas.microsoft.com/office/powerpoint/2010/main" val="5875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2</a:t>
            </a:fld>
            <a:endParaRPr lang="en-US"/>
          </a:p>
        </p:txBody>
      </p:sp>
    </p:spTree>
    <p:extLst>
      <p:ext uri="{BB962C8B-B14F-4D97-AF65-F5344CB8AC3E}">
        <p14:creationId xmlns:p14="http://schemas.microsoft.com/office/powerpoint/2010/main" val="70783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3</a:t>
            </a:fld>
            <a:endParaRPr lang="en-US"/>
          </a:p>
        </p:txBody>
      </p:sp>
    </p:spTree>
    <p:extLst>
      <p:ext uri="{BB962C8B-B14F-4D97-AF65-F5344CB8AC3E}">
        <p14:creationId xmlns:p14="http://schemas.microsoft.com/office/powerpoint/2010/main" val="10575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4</a:t>
            </a:fld>
            <a:endParaRPr lang="en-US"/>
          </a:p>
        </p:txBody>
      </p:sp>
    </p:spTree>
    <p:extLst>
      <p:ext uri="{BB962C8B-B14F-4D97-AF65-F5344CB8AC3E}">
        <p14:creationId xmlns:p14="http://schemas.microsoft.com/office/powerpoint/2010/main" val="283693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15000"/>
              </a:lnSpc>
              <a:buFont typeface="Symbol" panose="05050102010706020507" pitchFamily="18" charset="2"/>
              <a:buChar char=""/>
            </a:pPr>
            <a:r>
              <a:rPr lang="en-US" sz="1300" kern="100" dirty="0">
                <a:latin typeface="Times New Roman" panose="02020603050405020304" pitchFamily="18" charset="0"/>
                <a:ea typeface="Aptos" panose="020B0004020202020204" pitchFamily="34" charset="0"/>
                <a:cs typeface="Times New Roman" panose="02020603050405020304" pitchFamily="18" charset="0"/>
              </a:rPr>
              <a:t>The Apostle Peter, one of the twelve disciples of Jesus and a lead figure in the Jerusalem Church, authored 1</a:t>
            </a:r>
            <a:r>
              <a:rPr lang="en-US" sz="1300" kern="100" baseline="30000" dirty="0">
                <a:latin typeface="Times New Roman" panose="02020603050405020304" pitchFamily="18" charset="0"/>
                <a:ea typeface="Aptos" panose="020B0004020202020204" pitchFamily="34" charset="0"/>
                <a:cs typeface="Times New Roman" panose="02020603050405020304" pitchFamily="18" charset="0"/>
              </a:rPr>
              <a:t>st</a:t>
            </a:r>
            <a:r>
              <a:rPr lang="en-US" sz="1300" kern="100" dirty="0">
                <a:latin typeface="Times New Roman" panose="02020603050405020304" pitchFamily="18" charset="0"/>
                <a:ea typeface="Aptos" panose="020B0004020202020204" pitchFamily="34" charset="0"/>
                <a:cs typeface="Times New Roman" panose="02020603050405020304" pitchFamily="18" charset="0"/>
              </a:rPr>
              <a:t> Peter under the inspiration of the Holy Spirit.</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pPr marL="785372" lvl="1" indent="-302066">
              <a:lnSpc>
                <a:spcPct val="115000"/>
              </a:lnSpc>
              <a:buFont typeface="Courier New" panose="02070309020205020404" pitchFamily="49" charset="0"/>
              <a:buChar char="o"/>
            </a:pPr>
            <a:r>
              <a:rPr lang="en-US" sz="1300" b="1" kern="100" dirty="0">
                <a:latin typeface="Times New Roman" panose="02020603050405020304" pitchFamily="18" charset="0"/>
                <a:ea typeface="Aptos" panose="020B0004020202020204" pitchFamily="34" charset="0"/>
                <a:cs typeface="Times New Roman" panose="02020603050405020304" pitchFamily="18" charset="0"/>
              </a:rPr>
              <a:t>Apostle</a:t>
            </a:r>
            <a:r>
              <a:rPr lang="en-US" sz="1300" kern="100" dirty="0">
                <a:latin typeface="Times New Roman" panose="02020603050405020304" pitchFamily="18" charset="0"/>
                <a:ea typeface="Aptos" panose="020B0004020202020204" pitchFamily="34" charset="0"/>
                <a:cs typeface="Times New Roman" panose="02020603050405020304" pitchFamily="18" charset="0"/>
              </a:rPr>
              <a:t> of Jesus Christ – general meaning: messenger</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pPr marL="785372" lvl="1" indent="-302066">
              <a:lnSpc>
                <a:spcPct val="115000"/>
              </a:lnSpc>
              <a:buFont typeface="Courier New" panose="02070309020205020404" pitchFamily="49" charset="0"/>
              <a:buChar char="o"/>
            </a:pPr>
            <a:r>
              <a:rPr lang="en-US" sz="1300" b="1" kern="100" dirty="0">
                <a:latin typeface="Times New Roman" panose="02020603050405020304" pitchFamily="18" charset="0"/>
                <a:ea typeface="Aptos" panose="020B0004020202020204" pitchFamily="34" charset="0"/>
                <a:cs typeface="Times New Roman" panose="02020603050405020304" pitchFamily="18" charset="0"/>
              </a:rPr>
              <a:t>Named </a:t>
            </a:r>
            <a:r>
              <a:rPr lang="en-US" sz="1300" kern="100" dirty="0">
                <a:latin typeface="Times New Roman" panose="02020603050405020304" pitchFamily="18" charset="0"/>
                <a:ea typeface="Aptos" panose="020B0004020202020204" pitchFamily="34" charset="0"/>
                <a:cs typeface="Times New Roman" panose="02020603050405020304" pitchFamily="18" charset="0"/>
              </a:rPr>
              <a:t>apostles BY Christ – Luke 6:13 </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pPr marL="785372" lvl="1" indent="-302066">
              <a:lnSpc>
                <a:spcPct val="115000"/>
              </a:lnSpc>
              <a:spcAft>
                <a:spcPts val="846"/>
              </a:spcAft>
              <a:buFont typeface="Courier New" panose="02070309020205020404" pitchFamily="49" charset="0"/>
              <a:buChar char="o"/>
            </a:pPr>
            <a:r>
              <a:rPr lang="en-US" sz="1300" b="1" kern="100" dirty="0">
                <a:latin typeface="Times New Roman" panose="02020603050405020304" pitchFamily="18" charset="0"/>
                <a:ea typeface="Aptos" panose="020B0004020202020204" pitchFamily="34" charset="0"/>
                <a:cs typeface="Times New Roman" panose="02020603050405020304" pitchFamily="18" charset="0"/>
              </a:rPr>
              <a:t>Use of the term Apostle by Peter – </a:t>
            </a:r>
            <a:r>
              <a:rPr lang="en-US" sz="1300" kern="100" dirty="0">
                <a:latin typeface="Times New Roman" panose="02020603050405020304" pitchFamily="18" charset="0"/>
                <a:ea typeface="Aptos" panose="020B0004020202020204" pitchFamily="34" charset="0"/>
                <a:cs typeface="Times New Roman" panose="02020603050405020304" pitchFamily="18" charset="0"/>
              </a:rPr>
              <a:t>reminds the reader that he is a designated spokesperson for Jesus – just as the prophets of the Old Testament delivered God’s words – same with the apostles</a:t>
            </a:r>
          </a:p>
          <a:p>
            <a:pPr marL="785372" lvl="1" indent="-302066">
              <a:lnSpc>
                <a:spcPct val="115000"/>
              </a:lnSpc>
              <a:spcAft>
                <a:spcPts val="846"/>
              </a:spcAft>
              <a:buFont typeface="Courier New" panose="02070309020205020404" pitchFamily="49" charset="0"/>
              <a:buChar char="o"/>
            </a:pP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pPr defTabSz="966612"/>
            <a:r>
              <a:rPr lang="en-US" sz="1900" kern="100" dirty="0">
                <a:latin typeface="Times New Roman" panose="02020603050405020304" pitchFamily="18" charset="0"/>
                <a:ea typeface="Aptos" panose="020B0004020202020204" pitchFamily="34" charset="0"/>
                <a:cs typeface="Times New Roman" panose="02020603050405020304" pitchFamily="18" charset="0"/>
              </a:rPr>
              <a:t>Peter was in Rome when he wrote the letter sometime between A.D. 62-63 before Nero's insanity fueled the full-scale persecution of the Jews that escalated </a:t>
            </a:r>
          </a:p>
          <a:p>
            <a:pPr defTabSz="966612"/>
            <a:r>
              <a:rPr lang="en-US" sz="1900" kern="100" dirty="0">
                <a:latin typeface="Times New Roman" panose="02020603050405020304" pitchFamily="18" charset="0"/>
                <a:ea typeface="Aptos" panose="020B0004020202020204" pitchFamily="34" charset="0"/>
                <a:cs typeface="Times New Roman" panose="02020603050405020304" pitchFamily="18" charset="0"/>
              </a:rPr>
              <a:t>beginning in A.D. 64. (Nero reigned from A.D. 54-68.)</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5</a:t>
            </a:fld>
            <a:endParaRPr lang="en-US"/>
          </a:p>
        </p:txBody>
      </p:sp>
    </p:spTree>
    <p:extLst>
      <p:ext uri="{BB962C8B-B14F-4D97-AF65-F5344CB8AC3E}">
        <p14:creationId xmlns:p14="http://schemas.microsoft.com/office/powerpoint/2010/main" val="410622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6</a:t>
            </a:fld>
            <a:endParaRPr lang="en-US"/>
          </a:p>
        </p:txBody>
      </p:sp>
    </p:spTree>
    <p:extLst>
      <p:ext uri="{BB962C8B-B14F-4D97-AF65-F5344CB8AC3E}">
        <p14:creationId xmlns:p14="http://schemas.microsoft.com/office/powerpoint/2010/main" val="405362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321568-D943-4C90-93D2-82904CD4BF7B}" type="slidenum">
              <a:rPr lang="en-US" smtClean="0"/>
              <a:t>7</a:t>
            </a:fld>
            <a:endParaRPr lang="en-US"/>
          </a:p>
        </p:txBody>
      </p:sp>
    </p:spTree>
    <p:extLst>
      <p:ext uri="{BB962C8B-B14F-4D97-AF65-F5344CB8AC3E}">
        <p14:creationId xmlns:p14="http://schemas.microsoft.com/office/powerpoint/2010/main" val="189160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8</a:t>
            </a:fld>
            <a:endParaRPr lang="en-US"/>
          </a:p>
        </p:txBody>
      </p:sp>
    </p:spTree>
    <p:extLst>
      <p:ext uri="{BB962C8B-B14F-4D97-AF65-F5344CB8AC3E}">
        <p14:creationId xmlns:p14="http://schemas.microsoft.com/office/powerpoint/2010/main" val="108012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21568-D943-4C90-93D2-82904CD4BF7B}" type="slidenum">
              <a:rPr lang="en-US" smtClean="0"/>
              <a:t>9</a:t>
            </a:fld>
            <a:endParaRPr lang="en-US"/>
          </a:p>
        </p:txBody>
      </p:sp>
    </p:spTree>
    <p:extLst>
      <p:ext uri="{BB962C8B-B14F-4D97-AF65-F5344CB8AC3E}">
        <p14:creationId xmlns:p14="http://schemas.microsoft.com/office/powerpoint/2010/main" val="375586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07E794-9D08-4320-A6B8-BA6EE456E4FB}" type="datetime1">
              <a:rPr lang="en-US" smtClean="0"/>
              <a:t>1/12/2025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EA2C7-9FE2-4367-AB5B-BB9BECA94FE2}" type="datetime1">
              <a:rPr lang="en-US" smtClean="0"/>
              <a:t>1/12/2025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71A82B-FD15-4892-BE58-3DD404733BF6}" type="datetime1">
              <a:rPr lang="en-US" smtClean="0"/>
              <a:t>1/12/2025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E708F-F62E-4A3F-8FB8-39B45C97F423}" type="datetime1">
              <a:rPr lang="en-US" smtClean="0"/>
              <a:t>1/12/2025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ED26BB-CD8C-4EF5-8632-E8054A3730DD}" type="datetime1">
              <a:rPr lang="en-US" smtClean="0"/>
              <a:t>1/12/2025</a:t>
            </a:fld>
            <a:endParaRPr lang="en-US"/>
          </a:p>
        </p:txBody>
      </p:sp>
      <p:sp>
        <p:nvSpPr>
          <p:cNvPr id="5" name="Footer Placeholder 4"/>
          <p:cNvSpPr>
            <a:spLocks noGrp="1"/>
          </p:cNvSpPr>
          <p:nvPr>
            <p:ph type="ftr" sz="quarter" idx="11"/>
          </p:nvPr>
        </p:nvSpPr>
        <p:spPr/>
        <p:txBody>
          <a:bodyPr/>
          <a:lstStyle/>
          <a:p>
            <a:r>
              <a:rPr lang="en-US"/>
              <a:t>Strangers In A Strange Land © 2025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B9397C-1297-41A7-8CF6-10B4A2D884F1}" type="datetime1">
              <a:rPr lang="en-US" smtClean="0"/>
              <a:t>1/12/2025</a:t>
            </a:fld>
            <a:endParaRPr lang="en-US"/>
          </a:p>
        </p:txBody>
      </p:sp>
      <p:sp>
        <p:nvSpPr>
          <p:cNvPr id="6" name="Footer Placeholder 5"/>
          <p:cNvSpPr>
            <a:spLocks noGrp="1"/>
          </p:cNvSpPr>
          <p:nvPr>
            <p:ph type="ftr" sz="quarter" idx="11"/>
          </p:nvPr>
        </p:nvSpPr>
        <p:spPr/>
        <p:txBody>
          <a:bodyPr/>
          <a:lstStyle/>
          <a:p>
            <a:r>
              <a:rPr lang="en-US"/>
              <a:t>Strangers In A Strange Land © 2025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AE0A0-E2DF-4249-834E-153D799FE675}" type="datetime1">
              <a:rPr lang="en-US" smtClean="0"/>
              <a:t>1/12/2025</a:t>
            </a:fld>
            <a:endParaRPr lang="en-US"/>
          </a:p>
        </p:txBody>
      </p:sp>
      <p:sp>
        <p:nvSpPr>
          <p:cNvPr id="8" name="Footer Placeholder 7"/>
          <p:cNvSpPr>
            <a:spLocks noGrp="1"/>
          </p:cNvSpPr>
          <p:nvPr>
            <p:ph type="ftr" sz="quarter" idx="11"/>
          </p:nvPr>
        </p:nvSpPr>
        <p:spPr/>
        <p:txBody>
          <a:bodyPr/>
          <a:lstStyle/>
          <a:p>
            <a:r>
              <a:rPr lang="en-US"/>
              <a:t>Strangers In A Strange Land © 2025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B28C65-26DA-470D-99AD-E9358B70D200}" type="datetime1">
              <a:rPr lang="en-US" smtClean="0"/>
              <a:t>1/12/2025</a:t>
            </a:fld>
            <a:endParaRPr lang="en-US"/>
          </a:p>
        </p:txBody>
      </p:sp>
      <p:sp>
        <p:nvSpPr>
          <p:cNvPr id="4" name="Footer Placeholder 3"/>
          <p:cNvSpPr>
            <a:spLocks noGrp="1"/>
          </p:cNvSpPr>
          <p:nvPr>
            <p:ph type="ftr" sz="quarter" idx="11"/>
          </p:nvPr>
        </p:nvSpPr>
        <p:spPr/>
        <p:txBody>
          <a:bodyPr/>
          <a:lstStyle/>
          <a:p>
            <a:r>
              <a:rPr lang="en-US"/>
              <a:t>Strangers In A Strange Land © 2025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18D00-96F2-4AB0-AD97-9F03F4B4DA25}" type="datetime1">
              <a:rPr lang="en-US" smtClean="0"/>
              <a:t>1/12/2025</a:t>
            </a:fld>
            <a:endParaRPr lang="en-US"/>
          </a:p>
        </p:txBody>
      </p:sp>
      <p:sp>
        <p:nvSpPr>
          <p:cNvPr id="3" name="Footer Placeholder 2"/>
          <p:cNvSpPr>
            <a:spLocks noGrp="1"/>
          </p:cNvSpPr>
          <p:nvPr>
            <p:ph type="ftr" sz="quarter" idx="11"/>
          </p:nvPr>
        </p:nvSpPr>
        <p:spPr/>
        <p:txBody>
          <a:bodyPr/>
          <a:lstStyle/>
          <a:p>
            <a:r>
              <a:rPr lang="en-US"/>
              <a:t>Strangers In A Strange Land © 2025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B56A02-502E-4FBB-B91C-054E75AEBB83}" type="datetime1">
              <a:rPr lang="en-US" smtClean="0"/>
              <a:t>1/12/2025</a:t>
            </a:fld>
            <a:endParaRPr lang="en-US"/>
          </a:p>
        </p:txBody>
      </p:sp>
      <p:sp>
        <p:nvSpPr>
          <p:cNvPr id="6" name="Footer Placeholder 5"/>
          <p:cNvSpPr>
            <a:spLocks noGrp="1"/>
          </p:cNvSpPr>
          <p:nvPr>
            <p:ph type="ftr" sz="quarter" idx="11"/>
          </p:nvPr>
        </p:nvSpPr>
        <p:spPr/>
        <p:txBody>
          <a:bodyPr/>
          <a:lstStyle/>
          <a:p>
            <a:r>
              <a:rPr lang="en-US"/>
              <a:t>Strangers In A Strange Land © 2025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4C0D9-5621-4A74-9362-AEBA0A947F54}" type="datetime1">
              <a:rPr lang="en-US" smtClean="0"/>
              <a:t>1/12/2025</a:t>
            </a:fld>
            <a:endParaRPr lang="en-US"/>
          </a:p>
        </p:txBody>
      </p:sp>
      <p:sp>
        <p:nvSpPr>
          <p:cNvPr id="6" name="Footer Placeholder 5"/>
          <p:cNvSpPr>
            <a:spLocks noGrp="1"/>
          </p:cNvSpPr>
          <p:nvPr>
            <p:ph type="ftr" sz="quarter" idx="11"/>
          </p:nvPr>
        </p:nvSpPr>
        <p:spPr/>
        <p:txBody>
          <a:bodyPr/>
          <a:lstStyle/>
          <a:p>
            <a:r>
              <a:rPr lang="en-US"/>
              <a:t>Strangers In A Strange Land © 2025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78D4B-E586-42C8-8B88-8519BEB3D4D6}" type="datetime1">
              <a:rPr lang="en-US" smtClean="0"/>
              <a:t>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Strangers In A Strange Land © 2025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927335" cy="10287000"/>
            <a:chOff x="0" y="0"/>
            <a:chExt cx="3325314" cy="3831771"/>
          </a:xfrm>
        </p:grpSpPr>
        <p:sp>
          <p:nvSpPr>
            <p:cNvPr id="3" name="Freeform 3"/>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5" name="Freeform 5"/>
          <p:cNvSpPr/>
          <p:nvPr/>
        </p:nvSpPr>
        <p:spPr>
          <a:xfrm>
            <a:off x="3873590" y="767444"/>
            <a:ext cx="9748370" cy="6572262"/>
          </a:xfrm>
          <a:custGeom>
            <a:avLst/>
            <a:gdLst/>
            <a:ahLst/>
            <a:cxnLst/>
            <a:rect l="l" t="t" r="r" b="b"/>
            <a:pathLst>
              <a:path w="9748370" h="6572262">
                <a:moveTo>
                  <a:pt x="0" y="0"/>
                </a:moveTo>
                <a:lnTo>
                  <a:pt x="9748370" y="0"/>
                </a:lnTo>
                <a:lnTo>
                  <a:pt x="9748370" y="6572262"/>
                </a:lnTo>
                <a:lnTo>
                  <a:pt x="0" y="6572262"/>
                </a:lnTo>
                <a:lnTo>
                  <a:pt x="0" y="0"/>
                </a:lnTo>
                <a:close/>
              </a:path>
            </a:pathLst>
          </a:custGeom>
          <a:blipFill>
            <a:blip r:embed="rId3"/>
            <a:stretch>
              <a:fillRect r="-1128"/>
            </a:stretch>
          </a:blipFill>
          <a:ln w="38100" cap="sq">
            <a:solidFill>
              <a:srgbClr val="12191F"/>
            </a:solidFill>
            <a:prstDash val="solid"/>
            <a:miter/>
          </a:ln>
        </p:spPr>
        <p:txBody>
          <a:bodyPr/>
          <a:lstStyle/>
          <a:p>
            <a:endParaRPr lang="en-US"/>
          </a:p>
        </p:txBody>
      </p:sp>
      <p:sp>
        <p:nvSpPr>
          <p:cNvPr id="6" name="TextBox 6"/>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grpSp>
        <p:nvGrpSpPr>
          <p:cNvPr id="7" name="Group 7"/>
          <p:cNvGrpSpPr/>
          <p:nvPr/>
        </p:nvGrpSpPr>
        <p:grpSpPr>
          <a:xfrm rot="-1324162">
            <a:off x="1031456" y="1910335"/>
            <a:ext cx="5684267" cy="1774957"/>
            <a:chOff x="0" y="0"/>
            <a:chExt cx="7579022" cy="2366610"/>
          </a:xfrm>
        </p:grpSpPr>
        <p:sp>
          <p:nvSpPr>
            <p:cNvPr id="8" name="TextBox 8"/>
            <p:cNvSpPr txBox="1"/>
            <p:nvPr/>
          </p:nvSpPr>
          <p:spPr>
            <a:xfrm>
              <a:off x="0" y="-76200"/>
              <a:ext cx="7579022" cy="1895688"/>
            </a:xfrm>
            <a:prstGeom prst="rect">
              <a:avLst/>
            </a:prstGeom>
          </p:spPr>
          <p:txBody>
            <a:bodyPr lIns="0" tIns="0" rIns="0" bIns="0" rtlCol="0" anchor="t">
              <a:spAutoFit/>
            </a:bodyPr>
            <a:lstStyle/>
            <a:p>
              <a:pPr algn="ctr">
                <a:lnSpc>
                  <a:spcPts val="5829"/>
                </a:lnSpc>
              </a:pPr>
              <a:r>
                <a:rPr lang="en-US" sz="4164" spc="424">
                  <a:solidFill>
                    <a:srgbClr val="12191F"/>
                  </a:solidFill>
                  <a:latin typeface="Architects Daughter"/>
                  <a:ea typeface="Architects Daughter"/>
                  <a:cs typeface="Architects Daughter"/>
                  <a:sym typeface="Architects Daughter"/>
                </a:rPr>
                <a:t>STRANGERS IN A STRANGE LAND</a:t>
              </a:r>
            </a:p>
          </p:txBody>
        </p:sp>
        <p:sp>
          <p:nvSpPr>
            <p:cNvPr id="9" name="TextBox 9"/>
            <p:cNvSpPr txBox="1"/>
            <p:nvPr/>
          </p:nvSpPr>
          <p:spPr>
            <a:xfrm>
              <a:off x="625564" y="1854233"/>
              <a:ext cx="6327895" cy="512377"/>
            </a:xfrm>
            <a:prstGeom prst="rect">
              <a:avLst/>
            </a:prstGeom>
          </p:spPr>
          <p:txBody>
            <a:bodyPr lIns="0" tIns="0" rIns="0" bIns="0" rtlCol="0" anchor="t">
              <a:spAutoFit/>
            </a:bodyPr>
            <a:lstStyle/>
            <a:p>
              <a:pPr algn="ctr">
                <a:lnSpc>
                  <a:spcPts val="3222"/>
                </a:lnSpc>
              </a:pPr>
              <a:r>
                <a:rPr lang="en-US" sz="2301" spc="142">
                  <a:solidFill>
                    <a:srgbClr val="12191F"/>
                  </a:solidFill>
                  <a:latin typeface="Poppins"/>
                  <a:ea typeface="Poppins"/>
                  <a:cs typeface="Poppins"/>
                  <a:sym typeface="Poppins"/>
                </a:rPr>
                <a:t>A STUDY OF 1 &amp; 2 PETER</a:t>
              </a:r>
            </a:p>
          </p:txBody>
        </p:sp>
      </p:grpSp>
      <p:sp>
        <p:nvSpPr>
          <p:cNvPr id="10" name="TextBox 10"/>
          <p:cNvSpPr txBox="1"/>
          <p:nvPr/>
        </p:nvSpPr>
        <p:spPr>
          <a:xfrm>
            <a:off x="3679232" y="7701322"/>
            <a:ext cx="10137085" cy="1973053"/>
          </a:xfrm>
          <a:prstGeom prst="rect">
            <a:avLst/>
          </a:prstGeom>
        </p:spPr>
        <p:txBody>
          <a:bodyPr lIns="0" tIns="0" rIns="0" bIns="0" rtlCol="0" anchor="t">
            <a:spAutoFit/>
          </a:bodyPr>
          <a:lstStyle/>
          <a:p>
            <a:pPr algn="ctr">
              <a:lnSpc>
                <a:spcPts val="3913"/>
              </a:lnSpc>
            </a:pPr>
            <a:r>
              <a:rPr lang="en-US" sz="2795">
                <a:solidFill>
                  <a:srgbClr val="000000"/>
                </a:solidFill>
                <a:latin typeface="Times New Roman"/>
                <a:ea typeface="Times New Roman"/>
                <a:cs typeface="Times New Roman"/>
                <a:sym typeface="Times New Roman"/>
              </a:rPr>
              <a:t>“</a:t>
            </a:r>
            <a:r>
              <a:rPr lang="en-US" sz="2795" i="1">
                <a:solidFill>
                  <a:srgbClr val="000000"/>
                </a:solidFill>
                <a:latin typeface="Times New Roman Italics"/>
                <a:ea typeface="Times New Roman Italics"/>
                <a:cs typeface="Times New Roman Italics"/>
                <a:sym typeface="Times New Roman Italics"/>
              </a:rPr>
              <a:t>You are a chosen race, a royal priesthood, a holy nation, a people for His own possession, that you may proclaim the excellencies of Him who called you out of darkness into His marvelous light.</a:t>
            </a:r>
          </a:p>
          <a:p>
            <a:pPr algn="ctr">
              <a:lnSpc>
                <a:spcPts val="3913"/>
              </a:lnSpc>
            </a:pPr>
            <a:r>
              <a:rPr lang="en-US" sz="2795" i="1">
                <a:solidFill>
                  <a:srgbClr val="000000"/>
                </a:solidFill>
                <a:latin typeface="Times New Roman Italics"/>
                <a:ea typeface="Times New Roman Italics"/>
                <a:cs typeface="Times New Roman Italics"/>
                <a:sym typeface="Times New Roman Italics"/>
              </a:rPr>
              <a:t>1 Peter 2:9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0E6C-95C5-B46F-5FF0-797A3489384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1B42C7-8010-7B27-696C-D74CB06F3CAC}"/>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51EEB370-E362-3BD4-4E58-716DFB952CDC}"/>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25E8A48F-0A9C-D725-806F-88A071CBE649}"/>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3497A5D2-BDC1-7702-CA55-E76DF0C91D8F}"/>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2F479000-DAC6-C4FE-DF59-2F7F5879F9B6}"/>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ECB7F5A1-D6E2-E045-221A-F27EB4DF4BD5}"/>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A0FDAE4D-14A7-0EF4-FFDD-D88FDB947BCC}"/>
              </a:ext>
            </a:extLst>
          </p:cNvPr>
          <p:cNvSpPr txBox="1"/>
          <p:nvPr/>
        </p:nvSpPr>
        <p:spPr>
          <a:xfrm>
            <a:off x="1283224" y="500493"/>
            <a:ext cx="10800917" cy="8486939"/>
          </a:xfrm>
          <a:prstGeom prst="rect">
            <a:avLst/>
          </a:prstGeom>
          <a:noFill/>
        </p:spPr>
        <p:txBody>
          <a:bodyPr wrap="square">
            <a:spAutoFit/>
          </a:bodyPr>
          <a:lstStyle/>
          <a:p>
            <a:pPr>
              <a:spcAft>
                <a:spcPts val="1500"/>
              </a:spcAft>
            </a:pPr>
            <a:r>
              <a:rPr lang="en-US" sz="4000" b="1" i="1" dirty="0">
                <a:latin typeface="Arial" panose="020B0604020202020204" pitchFamily="34" charset="0"/>
                <a:cs typeface="Arial" panose="020B0604020202020204" pitchFamily="34" charset="0"/>
              </a:rPr>
              <a:t>1 Peter 1: 1-2 ESV</a:t>
            </a:r>
          </a:p>
          <a:p>
            <a:r>
              <a:rPr lang="en-US" sz="3600" i="1" dirty="0">
                <a:latin typeface="Arial" panose="020B0604020202020204" pitchFamily="34" charset="0"/>
                <a:cs typeface="Arial" panose="020B0604020202020204" pitchFamily="34" charset="0"/>
              </a:rPr>
              <a:t>“May grace and peace be multiplied to you.”</a:t>
            </a:r>
          </a:p>
          <a:p>
            <a:pPr>
              <a:spcAft>
                <a:spcPts val="1500"/>
              </a:spcAft>
            </a:pPr>
            <a:endParaRPr lang="en-US" sz="3600" i="1" dirty="0">
              <a:latin typeface="Arial" panose="020B0604020202020204" pitchFamily="34" charset="0"/>
              <a:cs typeface="Arial" panose="020B0604020202020204" pitchFamily="34" charset="0"/>
            </a:endParaRPr>
          </a:p>
          <a:p>
            <a:r>
              <a:rPr lang="en-US" sz="3600" i="1" dirty="0">
                <a:latin typeface="Arial" panose="020B0604020202020204" pitchFamily="34" charset="0"/>
                <a:cs typeface="Arial" panose="020B0604020202020204" pitchFamily="34" charset="0"/>
              </a:rPr>
              <a:t>Grace – “Charis” that which affords joy, pleasure, delight, sweetness, charm, loveliness. Goodwill, loving-kindness, favor – God for us</a:t>
            </a:r>
            <a:r>
              <a:rPr lang="en-US" sz="2800" i="1" dirty="0">
                <a:latin typeface="Arial" panose="020B0604020202020204" pitchFamily="34" charset="0"/>
                <a:cs typeface="Arial" panose="020B0604020202020204" pitchFamily="34" charset="0"/>
              </a:rPr>
              <a:t>.(Strong’s G5485)</a:t>
            </a:r>
          </a:p>
          <a:p>
            <a:endParaRPr lang="en-US" sz="3600" i="1" dirty="0">
              <a:latin typeface="Arial" panose="020B0604020202020204" pitchFamily="34" charset="0"/>
              <a:cs typeface="Arial" panose="020B0604020202020204" pitchFamily="34" charset="0"/>
            </a:endParaRPr>
          </a:p>
          <a:p>
            <a:pPr>
              <a:spcAft>
                <a:spcPts val="1500"/>
              </a:spcAft>
            </a:pPr>
            <a:r>
              <a:rPr lang="en-US" sz="3600" i="1" dirty="0">
                <a:latin typeface="Arial" panose="020B0604020202020204" pitchFamily="34" charset="0"/>
                <a:cs typeface="Arial" panose="020B0604020202020204" pitchFamily="34" charset="0"/>
              </a:rPr>
              <a:t>Peace – “Eirēnē” “a state of national tranquility – exemption from rage and havoc of war. Peace between individuals – harmony. Security, safety, prosperity. </a:t>
            </a:r>
            <a:r>
              <a:rPr lang="en-US" sz="3600" b="1" i="1" dirty="0">
                <a:latin typeface="Arial" panose="020B0604020202020204" pitchFamily="34" charset="0"/>
                <a:cs typeface="Arial" panose="020B0604020202020204" pitchFamily="34" charset="0"/>
              </a:rPr>
              <a:t>The tranquil state of a soul assured of its salvation through Christ, and so fearing nothing from God and content with its earthly lot” – whatever may come.</a:t>
            </a:r>
            <a:r>
              <a:rPr lang="en-US" sz="3600"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(Strong’s G1515)</a:t>
            </a:r>
          </a:p>
        </p:txBody>
      </p:sp>
    </p:spTree>
    <p:extLst>
      <p:ext uri="{BB962C8B-B14F-4D97-AF65-F5344CB8AC3E}">
        <p14:creationId xmlns:p14="http://schemas.microsoft.com/office/powerpoint/2010/main" val="203561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8EC0A-CDD3-D0EC-6F7C-2C95F9B929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EFDCE47-51F3-900E-7DCA-87B7D313F5F5}"/>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E7D3E48B-66DA-52A7-D2B2-12D406B15772}"/>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CE03551D-36D9-919E-20B4-5CA4ECDE3951}"/>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D5AAAF48-987E-3D28-D9A3-DD23FC5AE05B}"/>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D6B1D2E3-FDB8-EB01-A7B2-8ECAE8E97969}"/>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6847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4D1D612F-861B-EA6C-E5E9-3B9209747281}"/>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5" name="TextBox 4">
            <a:extLst>
              <a:ext uri="{FF2B5EF4-FFF2-40B4-BE49-F238E27FC236}">
                <a16:creationId xmlns:a16="http://schemas.microsoft.com/office/drawing/2014/main" id="{78C7523B-6C4B-23A2-6F71-55CBF15CAFA0}"/>
              </a:ext>
            </a:extLst>
          </p:cNvPr>
          <p:cNvSpPr txBox="1"/>
          <p:nvPr/>
        </p:nvSpPr>
        <p:spPr>
          <a:xfrm>
            <a:off x="2362200" y="929164"/>
            <a:ext cx="13182599" cy="5842818"/>
          </a:xfrm>
          <a:prstGeom prst="rect">
            <a:avLst/>
          </a:prstGeom>
          <a:noFill/>
        </p:spPr>
        <p:txBody>
          <a:bodyPr wrap="square" rtlCol="0">
            <a:spAutoFit/>
          </a:bodyPr>
          <a:lstStyle/>
          <a:p>
            <a:pPr marL="0" marR="0">
              <a:lnSpc>
                <a:spcPct val="115000"/>
              </a:lnSpc>
            </a:pPr>
            <a:r>
              <a:rPr lang="en-US" sz="4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Verse:</a:t>
            </a:r>
          </a:p>
          <a:p>
            <a:pPr marL="0" marR="0">
              <a:lnSpc>
                <a:spcPct val="115000"/>
              </a:lnSpc>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pP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are a chosen race, a royal priesthood, a holy nation, a people for His own possession, that you may proclaim the excellencies of Him who called you out of darkness into His marvelous light.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pP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Once you were not a people, but now you are God's people;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pP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once you had not received mercy, but now you have received mercy.“    1 Peter 2:9-10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7931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2556E-5CF6-460B-E93A-4FE6FDF285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3733962-BFC7-6354-1507-DE2E0DEE8A10}"/>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2E13D586-3B47-43CA-8810-3CF53DD96676}"/>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54C51E80-215C-941E-4F1D-6AFD4EB7A5CC}"/>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F01713CE-D64C-77B4-87F5-DFCFE2B58E40}"/>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8351D3C7-46A7-C3EA-21C7-3CF98774FFF7}"/>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020D564B-A904-F04E-1089-7B6682D254BB}"/>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5" name="TextBox 4">
            <a:extLst>
              <a:ext uri="{FF2B5EF4-FFF2-40B4-BE49-F238E27FC236}">
                <a16:creationId xmlns:a16="http://schemas.microsoft.com/office/drawing/2014/main" id="{CC95F4BD-17F0-52C8-0080-767A180BA25C}"/>
              </a:ext>
            </a:extLst>
          </p:cNvPr>
          <p:cNvSpPr txBox="1"/>
          <p:nvPr/>
        </p:nvSpPr>
        <p:spPr>
          <a:xfrm>
            <a:off x="1079684" y="574395"/>
            <a:ext cx="13297764" cy="11551880"/>
          </a:xfrm>
          <a:prstGeom prst="rect">
            <a:avLst/>
          </a:prstGeom>
          <a:noFill/>
        </p:spPr>
        <p:txBody>
          <a:bodyPr wrap="square" rtlCol="0">
            <a:spAutoFit/>
          </a:bodyPr>
          <a:lstStyle/>
          <a:p>
            <a:pPr algn="ctr">
              <a:spcAft>
                <a:spcPts val="1500"/>
              </a:spcAft>
            </a:pPr>
            <a:r>
              <a:rPr lang="en-US" sz="3600" b="1" dirty="0">
                <a:latin typeface="Arial" panose="020B0604020202020204" pitchFamily="34" charset="0"/>
                <a:cs typeface="Arial" panose="020B0604020202020204" pitchFamily="34" charset="0"/>
              </a:rPr>
              <a:t>Hello Strangers! Let’s Get Acquainted...</a:t>
            </a:r>
          </a:p>
          <a:p>
            <a:pPr marL="457200" indent="-4572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Name?</a:t>
            </a:r>
          </a:p>
          <a:p>
            <a:pPr marL="457200" indent="-4572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Where were you born?</a:t>
            </a:r>
          </a:p>
          <a:p>
            <a:pPr marL="457200" indent="-4572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How long have you been attending SRBC?</a:t>
            </a:r>
          </a:p>
          <a:p>
            <a:pPr marL="457200" indent="-4572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Directionally speaking, which describes you best:</a:t>
            </a:r>
          </a:p>
          <a:p>
            <a:pPr marL="914400" lvl="1" indent="-4572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I have an internal compass; I ALWAYS know where I am and where I’m going!</a:t>
            </a:r>
          </a:p>
          <a:p>
            <a:pPr marL="914400" lvl="1" indent="-4572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As long my GPS is working, I’m good as gold</a:t>
            </a:r>
          </a:p>
          <a:p>
            <a:pPr marL="914400" lvl="1" indent="-457200">
              <a:spcAft>
                <a:spcPts val="400"/>
              </a:spcAft>
              <a:buFont typeface="Arial" panose="020B0604020202020204" pitchFamily="34" charset="0"/>
              <a:buChar char="→"/>
            </a:pPr>
            <a:r>
              <a:rPr lang="en-US" sz="3600" dirty="0">
                <a:latin typeface="Arial" panose="020B0604020202020204" pitchFamily="34" charset="0"/>
                <a:cs typeface="Arial" panose="020B0604020202020204" pitchFamily="34" charset="0"/>
              </a:rPr>
              <a:t>I can (and have) gotten lost walking around the block.</a:t>
            </a:r>
          </a:p>
          <a:p>
            <a:pPr lvl="1">
              <a:spcAft>
                <a:spcPts val="400"/>
              </a:spcAft>
            </a:pPr>
            <a:r>
              <a:rPr lang="en-US" sz="3600" dirty="0">
                <a:latin typeface="Arial" panose="020B0604020202020204" pitchFamily="34" charset="0"/>
                <a:cs typeface="Arial" panose="020B0604020202020204" pitchFamily="34" charset="0"/>
              </a:rPr>
              <a:t> 	in hotel hallways, parking lots, and next door.</a:t>
            </a:r>
          </a:p>
          <a:p>
            <a:pPr lvl="1">
              <a:spcAft>
                <a:spcPts val="400"/>
              </a:spcAft>
            </a:pPr>
            <a:r>
              <a:rPr lang="en-US" sz="3600" dirty="0">
                <a:latin typeface="Arial" panose="020B0604020202020204" pitchFamily="34" charset="0"/>
                <a:cs typeface="Arial" panose="020B0604020202020204" pitchFamily="34" charset="0"/>
              </a:rPr>
              <a:t>	My GPS often lies to me – it cannot be trusted.</a:t>
            </a:r>
          </a:p>
          <a:p>
            <a:pPr marL="914400" lvl="1" indent="-457200">
              <a:spcAft>
                <a:spcPts val="15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914400" lvl="1" indent="-457200">
              <a:spcAft>
                <a:spcPts val="15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914400" lvl="1" indent="-457200">
              <a:spcAft>
                <a:spcPts val="15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spcAft>
                <a:spcPts val="15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spcAft>
                <a:spcPts val="1500"/>
              </a:spcAft>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02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DE2E-518B-A2D0-A008-595953470A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415F9F-7CE4-75D1-5422-E3D1D1151BFD}"/>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F44BE642-FD2C-3A20-78CD-5329D7E1A664}"/>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B0A2DF88-9369-889C-B13D-9EA3AD6FEDC3}"/>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703ED620-6573-47AE-7455-60159840411E}"/>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B4BD2482-995A-FF53-D392-4BBBC3427B90}"/>
              </a:ext>
            </a:extLst>
          </p:cNvPr>
          <p:cNvPicPr>
            <a:picLocks noChangeAspect="1"/>
          </p:cNvPicPr>
          <p:nvPr/>
        </p:nvPicPr>
        <p:blipFill>
          <a:blip r:embed="rId3">
            <a:extLst>
              <a:ext uri="{28A0092B-C50C-407E-A947-70E740481C1C}">
                <a14:useLocalDpi xmlns:a14="http://schemas.microsoft.com/office/drawing/2010/main" val="0"/>
              </a:ext>
            </a:extLst>
          </a:blip>
          <a:srcRect b="58808"/>
          <a:stretch/>
        </p:blipFill>
        <p:spPr>
          <a:xfrm>
            <a:off x="838200" y="571501"/>
            <a:ext cx="16611599" cy="8845206"/>
          </a:xfrm>
          <a:prstGeom prst="rect">
            <a:avLst/>
          </a:prstGeom>
        </p:spPr>
      </p:pic>
      <p:sp>
        <p:nvSpPr>
          <p:cNvPr id="7" name="Footer Placeholder 6">
            <a:extLst>
              <a:ext uri="{FF2B5EF4-FFF2-40B4-BE49-F238E27FC236}">
                <a16:creationId xmlns:a16="http://schemas.microsoft.com/office/drawing/2014/main" id="{19B9B183-5C10-2AB1-5378-8C65EE2A2F9E}"/>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Tree>
    <p:extLst>
      <p:ext uri="{BB962C8B-B14F-4D97-AF65-F5344CB8AC3E}">
        <p14:creationId xmlns:p14="http://schemas.microsoft.com/office/powerpoint/2010/main" val="404511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CFD3D-C94C-5D3B-BB04-3E2E4FE46B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1AA558-0122-3ED5-8516-5B1D340A36D2}"/>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5FB3C7CC-1621-62B9-B042-5A2CD68F7FE5}"/>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FDC7BA91-E3A0-3B3B-CCE6-FDD352BBBBEC}"/>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301DDFEB-147C-7E4A-706C-432502BF050E}"/>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001D4F7B-5BBD-28FF-B9BF-39895B44142E}"/>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01CA09EC-92A8-F6A3-F92B-2A140D33FCCB}"/>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8" name="TextBox 7">
            <a:extLst>
              <a:ext uri="{FF2B5EF4-FFF2-40B4-BE49-F238E27FC236}">
                <a16:creationId xmlns:a16="http://schemas.microsoft.com/office/drawing/2014/main" id="{E63546DD-B095-CF06-393E-98702BBD5179}"/>
              </a:ext>
            </a:extLst>
          </p:cNvPr>
          <p:cNvSpPr txBox="1"/>
          <p:nvPr/>
        </p:nvSpPr>
        <p:spPr>
          <a:xfrm>
            <a:off x="1524000" y="1337834"/>
            <a:ext cx="14876755" cy="4961358"/>
          </a:xfrm>
          <a:prstGeom prst="rect">
            <a:avLst/>
          </a:prstGeom>
          <a:noFill/>
        </p:spPr>
        <p:txBody>
          <a:bodyPr wrap="square" rtlCol="0">
            <a:spAutoFit/>
          </a:bodyPr>
          <a:lstStyle/>
          <a:p>
            <a:pPr marL="0" marR="0">
              <a:lnSpc>
                <a:spcPct val="115000"/>
              </a:lnSpc>
              <a:spcAft>
                <a:spcPts val="15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Our goal over the next nine weeks is to look at these three intertwined questions:</a:t>
            </a:r>
          </a:p>
          <a:p>
            <a:pPr marL="342900" marR="0" lvl="0" indent="-342900">
              <a:lnSpc>
                <a:spcPct val="115000"/>
              </a:lnSpc>
              <a:spcAft>
                <a:spcPts val="1500"/>
              </a:spcAft>
              <a:buFont typeface="Symbol" panose="05050102010706020507" pitchFamily="18" charset="2"/>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If my desire </a:t>
            </a:r>
            <a:r>
              <a:rPr lang="en-US" sz="3600" b="1" i="1" kern="100" dirty="0">
                <a:effectLst/>
                <a:latin typeface="Arial" panose="020B0604020202020204" pitchFamily="34" charset="0"/>
                <a:ea typeface="Aptos" panose="020B0004020202020204" pitchFamily="34" charset="0"/>
                <a:cs typeface="Arial" panose="020B0604020202020204" pitchFamily="34" charset="0"/>
              </a:rPr>
              <a:t>to belong</a:t>
            </a:r>
            <a:r>
              <a:rPr lang="en-US" sz="3600" kern="100" dirty="0">
                <a:effectLst/>
                <a:latin typeface="Arial" panose="020B0604020202020204" pitchFamily="34" charset="0"/>
                <a:ea typeface="Aptos" panose="020B0004020202020204" pitchFamily="34" charset="0"/>
                <a:cs typeface="Arial" panose="020B0604020202020204" pitchFamily="34" charset="0"/>
              </a:rPr>
              <a:t> is God-given, why do I feel like a stranger in my own life? </a:t>
            </a:r>
          </a:p>
          <a:p>
            <a:pPr marL="342900" marR="0" lvl="0" indent="-342900">
              <a:lnSpc>
                <a:spcPct val="115000"/>
              </a:lnSpc>
              <a:spcAft>
                <a:spcPts val="1500"/>
              </a:spcAft>
              <a:buFont typeface="Symbol" panose="05050102010706020507" pitchFamily="18" charset="2"/>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How do I reconcile my desire </a:t>
            </a:r>
            <a:r>
              <a:rPr lang="en-US" sz="3600" b="1" i="1" kern="100" dirty="0">
                <a:effectLst/>
                <a:latin typeface="Arial" panose="020B0604020202020204" pitchFamily="34" charset="0"/>
                <a:ea typeface="Aptos" panose="020B0004020202020204" pitchFamily="34" charset="0"/>
                <a:cs typeface="Arial" panose="020B0604020202020204" pitchFamily="34" charset="0"/>
              </a:rPr>
              <a:t>to belong</a:t>
            </a:r>
            <a:r>
              <a:rPr lang="en-US" sz="3600" kern="100" dirty="0">
                <a:effectLst/>
                <a:latin typeface="Arial" panose="020B0604020202020204" pitchFamily="34" charset="0"/>
                <a:ea typeface="Aptos" panose="020B0004020202020204" pitchFamily="34" charset="0"/>
                <a:cs typeface="Arial" panose="020B0604020202020204" pitchFamily="34" charset="0"/>
              </a:rPr>
              <a:t> with the realities of my life? </a:t>
            </a:r>
          </a:p>
          <a:p>
            <a:pPr marL="342900" marR="0" lvl="0" indent="-342900">
              <a:lnSpc>
                <a:spcPct val="115000"/>
              </a:lnSpc>
              <a:spcAft>
                <a:spcPts val="1500"/>
              </a:spcAft>
              <a:buFont typeface="Symbol" panose="05050102010706020507" pitchFamily="18" charset="2"/>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How does </a:t>
            </a:r>
            <a:r>
              <a:rPr lang="en-US" sz="3600" b="1" i="1" kern="100" dirty="0">
                <a:effectLst/>
                <a:latin typeface="Arial" panose="020B0604020202020204" pitchFamily="34" charset="0"/>
                <a:ea typeface="Aptos" panose="020B0004020202020204" pitchFamily="34" charset="0"/>
                <a:cs typeface="Arial" panose="020B0604020202020204" pitchFamily="34" charset="0"/>
              </a:rPr>
              <a:t>belonging</a:t>
            </a:r>
            <a:r>
              <a:rPr lang="en-US" sz="3600" kern="100" dirty="0">
                <a:effectLst/>
                <a:latin typeface="Arial" panose="020B0604020202020204" pitchFamily="34" charset="0"/>
                <a:ea typeface="Aptos" panose="020B0004020202020204" pitchFamily="34" charset="0"/>
                <a:cs typeface="Arial" panose="020B0604020202020204" pitchFamily="34" charset="0"/>
              </a:rPr>
              <a:t> impact the way I live?</a:t>
            </a:r>
          </a:p>
          <a:p>
            <a:endParaRPr lang="en-US" dirty="0"/>
          </a:p>
        </p:txBody>
      </p:sp>
    </p:spTree>
    <p:extLst>
      <p:ext uri="{BB962C8B-B14F-4D97-AF65-F5344CB8AC3E}">
        <p14:creationId xmlns:p14="http://schemas.microsoft.com/office/powerpoint/2010/main" val="236834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4C6BE-CC7A-0D36-4E1A-79994C429BB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4C5DF3-6795-6E2A-BC11-E58146FD534A}"/>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155AD260-E52C-9F24-8FBC-61B4E66FACC7}"/>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A4BB0747-DE7F-337A-FE90-C6CFDD465A1C}"/>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5BF093CD-164E-6CB5-8CB5-0A2B197FE634}"/>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E84E9BD6-6838-4C38-9357-B100898A6486}"/>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5323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1E1D8A6F-FBCE-7F75-2CBB-E0B11CDC59D1}"/>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5" name="TextBox 4">
            <a:extLst>
              <a:ext uri="{FF2B5EF4-FFF2-40B4-BE49-F238E27FC236}">
                <a16:creationId xmlns:a16="http://schemas.microsoft.com/office/drawing/2014/main" id="{44512FFB-D250-31A8-85FF-5F10A1AFBC80}"/>
              </a:ext>
            </a:extLst>
          </p:cNvPr>
          <p:cNvSpPr txBox="1"/>
          <p:nvPr/>
        </p:nvSpPr>
        <p:spPr>
          <a:xfrm>
            <a:off x="1219200" y="647700"/>
            <a:ext cx="12649200" cy="7757188"/>
          </a:xfrm>
          <a:prstGeom prst="rect">
            <a:avLst/>
          </a:prstGeom>
          <a:noFill/>
        </p:spPr>
        <p:txBody>
          <a:bodyPr wrap="square" rtlCol="0">
            <a:spAutoFit/>
          </a:bodyPr>
          <a:lstStyle/>
          <a:p>
            <a:pPr marL="0" marR="0">
              <a:lnSpc>
                <a:spcPct val="150000"/>
              </a:lnSpc>
              <a:spcAft>
                <a:spcPts val="15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STRANGE LANDSCAPE </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1500"/>
              </a:spcAft>
            </a:pPr>
            <a:r>
              <a:rPr lang="en-US" sz="3600" b="1" kern="100" dirty="0">
                <a:effectLst/>
                <a:latin typeface="Arial" panose="020B0604020202020204" pitchFamily="34" charset="0"/>
                <a:ea typeface="Aptos" panose="020B0004020202020204" pitchFamily="34" charset="0"/>
                <a:cs typeface="Arial" panose="020B0604020202020204" pitchFamily="34" charset="0"/>
              </a:rPr>
              <a:t> </a:t>
            </a:r>
            <a:r>
              <a:rPr lang="en-US" sz="3600" kern="100" dirty="0">
                <a:effectLst/>
                <a:latin typeface="Arial" panose="020B0604020202020204" pitchFamily="34" charset="0"/>
                <a:ea typeface="Aptos" panose="020B0004020202020204" pitchFamily="34" charset="0"/>
                <a:cs typeface="Arial" panose="020B0604020202020204" pitchFamily="34" charset="0"/>
              </a:rPr>
              <a:t>AUTHOR.  </a:t>
            </a:r>
            <a:r>
              <a:rPr lang="en-US" sz="3600" kern="100" dirty="0">
                <a:latin typeface="Arial" panose="020B0604020202020204" pitchFamily="34" charset="0"/>
                <a:ea typeface="Aptos" panose="020B0004020202020204" pitchFamily="34" charset="0"/>
                <a:cs typeface="Arial" panose="020B0604020202020204" pitchFamily="34" charset="0"/>
              </a:rPr>
              <a:t>The Apostle Peter</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15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AUDIENCE. Gentile and Jewish believers in Pontus, Galatia, Cappadocia, western Asian Minor, and Bithynia – all part of the Roman Empire. (Modern-day Turkey.)</a:t>
            </a:r>
          </a:p>
          <a:p>
            <a:pPr marL="0" marR="0">
              <a:lnSpc>
                <a:spcPct val="115000"/>
              </a:lnSpc>
              <a:spcAft>
                <a:spcPts val="1500"/>
              </a:spcAft>
            </a:pPr>
            <a:r>
              <a:rPr lang="en-US" sz="3600" kern="100" dirty="0">
                <a:effectLst/>
                <a:latin typeface="Arial" panose="020B0604020202020204" pitchFamily="34" charset="0"/>
                <a:ea typeface="Aptos" panose="020B0004020202020204" pitchFamily="34" charset="0"/>
                <a:cs typeface="Arial" panose="020B0604020202020204" pitchFamily="34" charset="0"/>
              </a:rPr>
              <a:t>SETTING. </a:t>
            </a:r>
          </a:p>
          <a:p>
            <a:pPr marL="571500" marR="0" indent="-571500">
              <a:lnSpc>
                <a:spcPct val="115000"/>
              </a:lnSpc>
              <a:spcAft>
                <a:spcPts val="1500"/>
              </a:spcAft>
              <a:buFont typeface="Arial" panose="020B0604020202020204" pitchFamily="34" charset="0"/>
              <a:buChar char="•"/>
            </a:pPr>
            <a:r>
              <a:rPr lang="en-US" sz="3600" kern="100" dirty="0">
                <a:effectLst/>
                <a:latin typeface="Arial" panose="020B0604020202020204" pitchFamily="34" charset="0"/>
                <a:ea typeface="Aptos" panose="020B0004020202020204" pitchFamily="34" charset="0"/>
                <a:cs typeface="Arial" panose="020B0604020202020204" pitchFamily="34" charset="0"/>
              </a:rPr>
              <a:t>Approximately A.D. 62-63</a:t>
            </a:r>
          </a:p>
          <a:p>
            <a:pPr marL="571500" marR="0" indent="-571500">
              <a:lnSpc>
                <a:spcPct val="115000"/>
              </a:lnSpc>
              <a:spcAft>
                <a:spcPts val="1500"/>
              </a:spcAft>
              <a:buFont typeface="Arial" panose="020B0604020202020204" pitchFamily="34" charset="0"/>
              <a:buChar char="•"/>
            </a:pPr>
            <a:r>
              <a:rPr lang="en-US" sz="3600" kern="100" dirty="0">
                <a:latin typeface="Arial" panose="020B0604020202020204" pitchFamily="34" charset="0"/>
                <a:cs typeface="Arial" panose="020B0604020202020204" pitchFamily="34" charset="0"/>
              </a:rPr>
              <a:t>The culture was hostile towards Christians and about to get worse</a:t>
            </a:r>
          </a:p>
          <a:p>
            <a:pPr marL="571500" marR="0" indent="-571500">
              <a:lnSpc>
                <a:spcPct val="115000"/>
              </a:lnSpc>
              <a:spcAft>
                <a:spcPts val="1500"/>
              </a:spcAft>
              <a:buFont typeface="Arial" panose="020B0604020202020204" pitchFamily="34" charset="0"/>
              <a:buChar char="•"/>
            </a:pPr>
            <a:r>
              <a:rPr lang="en-US" sz="3600" kern="100" dirty="0">
                <a:latin typeface="Arial" panose="020B0604020202020204" pitchFamily="34" charset="0"/>
                <a:cs typeface="Arial" panose="020B0604020202020204" pitchFamily="34" charset="0"/>
              </a:rPr>
              <a:t>Nero was the ruler of the Roman Empire (A.D. 54-68)</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49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C5FC-F010-1DF8-8CF9-DD8AF4B586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D58CC40-C615-687D-D214-73ACDE859D78}"/>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FA7400A3-A962-AA7E-9AA5-7E33203F7F63}"/>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2526622C-7232-D82C-C7F1-70A9BBF0C085}"/>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93498EF8-F3BE-D592-2328-A71694C58EDE}"/>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032ED974-1FA1-DD01-747E-75F25C337DB6}"/>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CF6A85D8-D557-9556-34A2-8A4A862FABB5}"/>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F9E7A1AF-6568-BEA3-C249-B64656829F4E}"/>
              </a:ext>
            </a:extLst>
          </p:cNvPr>
          <p:cNvSpPr txBox="1"/>
          <p:nvPr/>
        </p:nvSpPr>
        <p:spPr>
          <a:xfrm>
            <a:off x="1676400" y="1198788"/>
            <a:ext cx="13153377" cy="5101397"/>
          </a:xfrm>
          <a:prstGeom prst="rect">
            <a:avLst/>
          </a:prstGeom>
          <a:noFill/>
        </p:spPr>
        <p:txBody>
          <a:bodyPr wrap="square">
            <a:spAutoFit/>
          </a:bodyPr>
          <a:lstStyle/>
          <a:p>
            <a:pPr>
              <a:spcAft>
                <a:spcPts val="1500"/>
              </a:spcAft>
            </a:pPr>
            <a:r>
              <a:rPr lang="en-US" sz="3600" b="1" i="1" dirty="0">
                <a:latin typeface="Arial" panose="020B0604020202020204" pitchFamily="34" charset="0"/>
                <a:cs typeface="Arial" panose="020B0604020202020204" pitchFamily="34" charset="0"/>
              </a:rPr>
              <a:t>1 Peter 1: 1-2 ESV</a:t>
            </a:r>
          </a:p>
          <a:p>
            <a:pPr>
              <a:spcAft>
                <a:spcPts val="1500"/>
              </a:spcAft>
            </a:pPr>
            <a:r>
              <a:rPr lang="en-US" sz="3600" i="1" dirty="0">
                <a:latin typeface="Arial" panose="020B0604020202020204" pitchFamily="34" charset="0"/>
                <a:cs typeface="Arial" panose="020B0604020202020204" pitchFamily="34" charset="0"/>
              </a:rPr>
              <a:t>“Peter, an apostle of Jesus Christ, </a:t>
            </a:r>
          </a:p>
          <a:p>
            <a:pPr>
              <a:spcAft>
                <a:spcPts val="1500"/>
              </a:spcAft>
            </a:pPr>
            <a:r>
              <a:rPr lang="en-US" sz="3600" i="1" dirty="0">
                <a:latin typeface="Arial" panose="020B0604020202020204" pitchFamily="34" charset="0"/>
                <a:cs typeface="Arial" panose="020B0604020202020204" pitchFamily="34" charset="0"/>
              </a:rPr>
              <a:t>To those who are elect exiles of the Dispersion in Pontus, Galatia, Cappadocia, Asia, and Bithynia, according to the foreknowledge of God the Father, in the sanctification of the Spirit, for obedience to Jesus Christ and for sprinkling with his blood: </a:t>
            </a:r>
          </a:p>
          <a:p>
            <a:pPr>
              <a:spcAft>
                <a:spcPts val="1500"/>
              </a:spcAft>
            </a:pPr>
            <a:r>
              <a:rPr lang="en-US" sz="3600" i="1" dirty="0">
                <a:latin typeface="Arial" panose="020B0604020202020204" pitchFamily="34" charset="0"/>
                <a:cs typeface="Arial" panose="020B0604020202020204" pitchFamily="34" charset="0"/>
              </a:rPr>
              <a:t>May grace and peace be multiplied to you.” </a:t>
            </a:r>
          </a:p>
        </p:txBody>
      </p:sp>
    </p:spTree>
    <p:extLst>
      <p:ext uri="{BB962C8B-B14F-4D97-AF65-F5344CB8AC3E}">
        <p14:creationId xmlns:p14="http://schemas.microsoft.com/office/powerpoint/2010/main" val="330291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5CED0-5328-84AB-6F9A-DE7F9EB9A46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79D49DA-8915-E5E4-2949-85DBD98FC48A}"/>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94AD01A8-04F9-469D-71DC-D1F0D290FBA9}"/>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AEB88B71-53DE-51F1-3142-FAFBA6BD7B43}"/>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79800E2A-5C22-9790-B8DF-D72E5506D50A}"/>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17A9548A-1E64-1B40-E9E3-01D04D7326E3}"/>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F7488338-7CB3-B0A3-251D-0972B0C637E8}"/>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1ABE7253-0333-6C7C-7443-2DBCCA446794}"/>
              </a:ext>
            </a:extLst>
          </p:cNvPr>
          <p:cNvSpPr txBox="1"/>
          <p:nvPr/>
        </p:nvSpPr>
        <p:spPr>
          <a:xfrm>
            <a:off x="1293279" y="952500"/>
            <a:ext cx="14290878" cy="7155805"/>
          </a:xfrm>
          <a:prstGeom prst="rect">
            <a:avLst/>
          </a:prstGeom>
          <a:noFill/>
        </p:spPr>
        <p:txBody>
          <a:bodyPr wrap="square">
            <a:spAutoFit/>
          </a:bodyPr>
          <a:lstStyle/>
          <a:p>
            <a:pPr>
              <a:spcAft>
                <a:spcPts val="1500"/>
              </a:spcAft>
            </a:pPr>
            <a:r>
              <a:rPr lang="en-US" sz="3600" b="1" i="1" dirty="0">
                <a:latin typeface="Arial" panose="020B0604020202020204" pitchFamily="34" charset="0"/>
                <a:cs typeface="Arial" panose="020B0604020202020204" pitchFamily="34" charset="0"/>
              </a:rPr>
              <a:t>1 Peter 1: 1-2 ESV</a:t>
            </a:r>
          </a:p>
          <a:p>
            <a:pPr>
              <a:spcAft>
                <a:spcPts val="2400"/>
              </a:spcAft>
            </a:pPr>
            <a:r>
              <a:rPr lang="en-US" sz="3600" i="1" dirty="0">
                <a:latin typeface="Arial" panose="020B0604020202020204" pitchFamily="34" charset="0"/>
                <a:cs typeface="Arial" panose="020B0604020202020204" pitchFamily="34" charset="0"/>
              </a:rPr>
              <a:t>“Peter, an apostle of Jesus Christ”</a:t>
            </a:r>
          </a:p>
          <a:p>
            <a:pPr>
              <a:spcAft>
                <a:spcPts val="1500"/>
              </a:spcAft>
            </a:pPr>
            <a:r>
              <a:rPr lang="en-US" sz="3600" b="1" dirty="0">
                <a:latin typeface="Arial" panose="020B0604020202020204" pitchFamily="34" charset="0"/>
                <a:cs typeface="Arial" panose="020B0604020202020204" pitchFamily="34" charset="0"/>
              </a:rPr>
              <a:t>Peter’s credentials:</a:t>
            </a:r>
          </a:p>
          <a:p>
            <a:pPr marL="742950" indent="-742950">
              <a:spcAft>
                <a:spcPts val="1500"/>
              </a:spcAft>
              <a:buAutoNum type="arabicPeriod"/>
            </a:pPr>
            <a:r>
              <a:rPr lang="en-US" sz="3600" dirty="0">
                <a:latin typeface="Arial" panose="020B0604020202020204" pitchFamily="34" charset="0"/>
                <a:cs typeface="Arial" panose="020B0604020202020204" pitchFamily="34" charset="0"/>
              </a:rPr>
              <a:t>Peter –the name Jesus gave Simon/Simeon (Mk 3:16, </a:t>
            </a:r>
            <a:r>
              <a:rPr lang="en-US" sz="3600" dirty="0" err="1">
                <a:latin typeface="Arial" panose="020B0604020202020204" pitchFamily="34" charset="0"/>
                <a:cs typeface="Arial" panose="020B0604020202020204" pitchFamily="34" charset="0"/>
              </a:rPr>
              <a:t>Jhn</a:t>
            </a:r>
            <a:r>
              <a:rPr lang="en-US" sz="3600" dirty="0">
                <a:latin typeface="Arial" panose="020B0604020202020204" pitchFamily="34" charset="0"/>
                <a:cs typeface="Arial" panose="020B0604020202020204" pitchFamily="34" charset="0"/>
              </a:rPr>
              <a:t> 1:42) (Cephas - Aramaic = Petros/Peter – Greek for “rock” ) </a:t>
            </a:r>
          </a:p>
          <a:p>
            <a:pPr marL="742950" indent="-742950">
              <a:spcAft>
                <a:spcPts val="1500"/>
              </a:spcAft>
              <a:buAutoNum type="arabicPeriod"/>
            </a:pPr>
            <a:r>
              <a:rPr lang="en-US" sz="3600" dirty="0">
                <a:latin typeface="Arial" panose="020B0604020202020204" pitchFamily="34" charset="0"/>
                <a:cs typeface="Arial" panose="020B0604020202020204" pitchFamily="34" charset="0"/>
              </a:rPr>
              <a:t>Apostle = Apostolos (Greek) – messenger</a:t>
            </a:r>
          </a:p>
          <a:p>
            <a:pPr marL="742950" indent="-742950">
              <a:spcAft>
                <a:spcPts val="1500"/>
              </a:spcAft>
              <a:buAutoNum type="arabicPeriod"/>
            </a:pPr>
            <a:r>
              <a:rPr lang="en-US" sz="3600" dirty="0">
                <a:latin typeface="Arial" panose="020B0604020202020204" pitchFamily="34" charset="0"/>
                <a:cs typeface="Arial" panose="020B0604020202020204" pitchFamily="34" charset="0"/>
              </a:rPr>
              <a:t>Apostle of Jesus Christ – a designation given by Jesus (Luke 6:13) – exclusive to the Jesus chosen twelve</a:t>
            </a:r>
          </a:p>
          <a:p>
            <a:pPr marL="742950" indent="-742950">
              <a:spcAft>
                <a:spcPts val="1500"/>
              </a:spcAft>
              <a:buAutoNum type="arabicPeriod"/>
            </a:pPr>
            <a:endParaRPr lang="en-US" sz="3600" dirty="0">
              <a:latin typeface="Arial" panose="020B0604020202020204" pitchFamily="34" charset="0"/>
              <a:cs typeface="Arial" panose="020B0604020202020204" pitchFamily="34" charset="0"/>
            </a:endParaRPr>
          </a:p>
          <a:p>
            <a:pPr>
              <a:spcAft>
                <a:spcPts val="1500"/>
              </a:spcAft>
            </a:pPr>
            <a:r>
              <a:rPr lang="en-US" sz="36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776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A679-AE2D-738A-A1DD-F440D19FD6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10C714-F587-A402-60B3-1D3F9DE30ABA}"/>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D9C64EE7-897C-9489-A78A-CE4945C8EB8F}"/>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79CCE7F5-A27C-CF03-2D04-0A658B5D7706}"/>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77A35AE3-B735-D672-6B57-7C7830A3F40D}"/>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624C0844-0A97-9623-25F5-02B6104F831A}"/>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E02F64CA-A14C-0426-9AED-55184D9452BA}"/>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079C79B0-36EE-7E4D-F9D3-FC6CAA74CDD7}"/>
              </a:ext>
            </a:extLst>
          </p:cNvPr>
          <p:cNvSpPr txBox="1"/>
          <p:nvPr/>
        </p:nvSpPr>
        <p:spPr>
          <a:xfrm>
            <a:off x="1447800" y="1028700"/>
            <a:ext cx="14925459" cy="8202245"/>
          </a:xfrm>
          <a:prstGeom prst="rect">
            <a:avLst/>
          </a:prstGeom>
          <a:noFill/>
        </p:spPr>
        <p:txBody>
          <a:bodyPr wrap="square">
            <a:spAutoFit/>
          </a:bodyPr>
          <a:lstStyle/>
          <a:p>
            <a:pPr>
              <a:spcAft>
                <a:spcPts val="1500"/>
              </a:spcAft>
            </a:pPr>
            <a:r>
              <a:rPr lang="en-US" sz="3600" b="1" i="1" dirty="0">
                <a:latin typeface="Arial" panose="020B0604020202020204" pitchFamily="34" charset="0"/>
                <a:cs typeface="Arial" panose="020B0604020202020204" pitchFamily="34" charset="0"/>
              </a:rPr>
              <a:t>1 Peter 1: 1-2 ESV</a:t>
            </a:r>
          </a:p>
          <a:p>
            <a:pPr>
              <a:spcAft>
                <a:spcPts val="2400"/>
              </a:spcAft>
            </a:pPr>
            <a:r>
              <a:rPr lang="en-US" sz="3600" i="1" dirty="0">
                <a:latin typeface="Arial" panose="020B0604020202020204" pitchFamily="34" charset="0"/>
                <a:cs typeface="Arial" panose="020B0604020202020204" pitchFamily="34" charset="0"/>
              </a:rPr>
              <a:t>“To those who are elect exiles of the Dispersion in Pontus, Galatia, Cappadocia, Asia, and Bithynia”</a:t>
            </a:r>
          </a:p>
          <a:p>
            <a:pPr marL="1028700" lvl="1" indent="-5715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Literal meaning:  </a:t>
            </a:r>
            <a:r>
              <a:rPr lang="en-US" sz="3600" i="1" dirty="0">
                <a:latin typeface="Arial" panose="020B0604020202020204" pitchFamily="34" charset="0"/>
                <a:cs typeface="Arial" panose="020B0604020202020204" pitchFamily="34" charset="0"/>
              </a:rPr>
              <a:t>“to the chosen sojourners” </a:t>
            </a:r>
            <a:r>
              <a:rPr lang="en-US" sz="3600" dirty="0">
                <a:latin typeface="Arial" panose="020B0604020202020204" pitchFamily="34" charset="0"/>
                <a:cs typeface="Arial" panose="020B0604020202020204" pitchFamily="34" charset="0"/>
              </a:rPr>
              <a:t>of the Dispersion</a:t>
            </a:r>
          </a:p>
          <a:p>
            <a:pPr marL="1028700" lvl="1" indent="-5715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“Elect” chosen from one group to be part of another – unique use of term by Peter</a:t>
            </a:r>
          </a:p>
          <a:p>
            <a:pPr marL="1028700" lvl="1" indent="-571500">
              <a:spcAft>
                <a:spcPts val="1500"/>
              </a:spcAft>
              <a:buFont typeface="Arial" panose="020B0604020202020204" pitchFamily="34" charset="0"/>
              <a:buChar char="•"/>
            </a:pPr>
            <a:r>
              <a:rPr lang="en-US" sz="3600" dirty="0">
                <a:latin typeface="Arial" panose="020B0604020202020204" pitchFamily="34" charset="0"/>
                <a:cs typeface="Arial" panose="020B0604020202020204" pitchFamily="34" charset="0"/>
              </a:rPr>
              <a:t>Sojourner vs. Exile – by choice versus forced expulsion from the homeland – both are temporary, but the sojourner settles in and becomes a part of the community for an extended period</a:t>
            </a:r>
          </a:p>
          <a:p>
            <a:pPr>
              <a:spcAft>
                <a:spcPts val="1500"/>
              </a:spcAft>
            </a:pPr>
            <a:endParaRPr lang="en-US" sz="3600" i="1" dirty="0">
              <a:latin typeface="Arial" panose="020B0604020202020204" pitchFamily="34" charset="0"/>
              <a:cs typeface="Arial" panose="020B0604020202020204" pitchFamily="34" charset="0"/>
            </a:endParaRPr>
          </a:p>
          <a:p>
            <a:pPr>
              <a:spcAft>
                <a:spcPts val="1500"/>
              </a:spcAft>
            </a:pPr>
            <a:endParaRPr lang="en-US" sz="3600" i="1" dirty="0">
              <a:latin typeface="Arial" panose="020B0604020202020204" pitchFamily="34" charset="0"/>
              <a:cs typeface="Arial" panose="020B0604020202020204" pitchFamily="34" charset="0"/>
            </a:endParaRPr>
          </a:p>
          <a:p>
            <a:pPr>
              <a:spcAft>
                <a:spcPts val="1500"/>
              </a:spcAft>
            </a:pPr>
            <a:r>
              <a:rPr lang="en-US" sz="3600" i="1"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Wayne Grudem, Tyndale New Testament Commentaries Volume l7</a:t>
            </a:r>
          </a:p>
        </p:txBody>
      </p:sp>
    </p:spTree>
    <p:extLst>
      <p:ext uri="{BB962C8B-B14F-4D97-AF65-F5344CB8AC3E}">
        <p14:creationId xmlns:p14="http://schemas.microsoft.com/office/powerpoint/2010/main" val="149394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417BE-3CA2-914E-AA99-87AB2BE4B5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5023005-969D-9F47-090D-431B412ED7E7}"/>
              </a:ext>
            </a:extLst>
          </p:cNvPr>
          <p:cNvGrpSpPr/>
          <p:nvPr/>
        </p:nvGrpSpPr>
        <p:grpSpPr>
          <a:xfrm>
            <a:off x="1" y="0"/>
            <a:ext cx="4228235" cy="10287000"/>
            <a:chOff x="0" y="0"/>
            <a:chExt cx="3325314" cy="3831771"/>
          </a:xfrm>
        </p:grpSpPr>
        <p:sp>
          <p:nvSpPr>
            <p:cNvPr id="3" name="Freeform 3">
              <a:extLst>
                <a:ext uri="{FF2B5EF4-FFF2-40B4-BE49-F238E27FC236}">
                  <a16:creationId xmlns:a16="http://schemas.microsoft.com/office/drawing/2014/main" id="{393278CE-4A13-34C5-205F-DD49EA193ACC}"/>
                </a:ext>
              </a:extLst>
            </p:cNvPr>
            <p:cNvSpPr/>
            <p:nvPr/>
          </p:nvSpPr>
          <p:spPr>
            <a:xfrm>
              <a:off x="0" y="0"/>
              <a:ext cx="3325314" cy="3831772"/>
            </a:xfrm>
            <a:custGeom>
              <a:avLst/>
              <a:gdLst/>
              <a:ahLst/>
              <a:cxnLst/>
              <a:rect l="l" t="t" r="r" b="b"/>
              <a:pathLst>
                <a:path w="3325314" h="3831772">
                  <a:moveTo>
                    <a:pt x="0" y="0"/>
                  </a:moveTo>
                  <a:lnTo>
                    <a:pt x="3325314" y="0"/>
                  </a:lnTo>
                  <a:lnTo>
                    <a:pt x="3325314" y="3831772"/>
                  </a:lnTo>
                  <a:lnTo>
                    <a:pt x="0" y="3831772"/>
                  </a:lnTo>
                  <a:close/>
                </a:path>
              </a:pathLst>
            </a:custGeom>
            <a:gradFill rotWithShape="1">
              <a:gsLst>
                <a:gs pos="0">
                  <a:srgbClr val="A6A6A6">
                    <a:alpha val="100000"/>
                  </a:srgbClr>
                </a:gs>
                <a:gs pos="100000">
                  <a:srgbClr val="FFFFFF">
                    <a:alpha val="100000"/>
                  </a:srgbClr>
                </a:gs>
              </a:gsLst>
              <a:lin ang="0"/>
            </a:gradFill>
          </p:spPr>
          <p:txBody>
            <a:bodyPr/>
            <a:lstStyle/>
            <a:p>
              <a:endParaRPr lang="en-US"/>
            </a:p>
          </p:txBody>
        </p:sp>
        <p:sp>
          <p:nvSpPr>
            <p:cNvPr id="4" name="TextBox 4">
              <a:extLst>
                <a:ext uri="{FF2B5EF4-FFF2-40B4-BE49-F238E27FC236}">
                  <a16:creationId xmlns:a16="http://schemas.microsoft.com/office/drawing/2014/main" id="{E1490E0D-88D5-CFA1-C62D-325D5DA0F5E6}"/>
                </a:ext>
              </a:extLst>
            </p:cNvPr>
            <p:cNvSpPr txBox="1"/>
            <p:nvPr/>
          </p:nvSpPr>
          <p:spPr>
            <a:xfrm>
              <a:off x="0" y="-38100"/>
              <a:ext cx="3325314" cy="3869871"/>
            </a:xfrm>
            <a:prstGeom prst="rect">
              <a:avLst/>
            </a:prstGeom>
          </p:spPr>
          <p:txBody>
            <a:bodyPr lIns="48876" tIns="48876" rIns="48876" bIns="48876" rtlCol="0" anchor="ctr"/>
            <a:lstStyle/>
            <a:p>
              <a:pPr algn="ctr">
                <a:lnSpc>
                  <a:spcPts val="1885"/>
                </a:lnSpc>
                <a:spcBef>
                  <a:spcPct val="0"/>
                </a:spcBef>
              </a:pPr>
              <a:endParaRPr/>
            </a:p>
          </p:txBody>
        </p:sp>
      </p:grpSp>
      <p:sp>
        <p:nvSpPr>
          <p:cNvPr id="6" name="TextBox 6">
            <a:extLst>
              <a:ext uri="{FF2B5EF4-FFF2-40B4-BE49-F238E27FC236}">
                <a16:creationId xmlns:a16="http://schemas.microsoft.com/office/drawing/2014/main" id="{51D17D4F-B785-4CF9-A82B-EFEF77F62BB4}"/>
              </a:ext>
            </a:extLst>
          </p:cNvPr>
          <p:cNvSpPr txBox="1"/>
          <p:nvPr/>
        </p:nvSpPr>
        <p:spPr>
          <a:xfrm>
            <a:off x="9139129" y="6350335"/>
            <a:ext cx="9741" cy="625760"/>
          </a:xfrm>
          <a:prstGeom prst="rect">
            <a:avLst/>
          </a:prstGeom>
        </p:spPr>
        <p:txBody>
          <a:bodyPr lIns="0" tIns="0" rIns="0" bIns="0" rtlCol="0" anchor="t">
            <a:spAutoFit/>
          </a:bodyPr>
          <a:lstStyle/>
          <a:p>
            <a:pPr algn="ctr">
              <a:lnSpc>
                <a:spcPts val="5154"/>
              </a:lnSpc>
            </a:pPr>
            <a:endParaRPr/>
          </a:p>
        </p:txBody>
      </p:sp>
      <p:pic>
        <p:nvPicPr>
          <p:cNvPr id="12" name="Picture 11" descr="A person in a red dress&#10;&#10;Description automatically generated">
            <a:extLst>
              <a:ext uri="{FF2B5EF4-FFF2-40B4-BE49-F238E27FC236}">
                <a16:creationId xmlns:a16="http://schemas.microsoft.com/office/drawing/2014/main" id="{390353D7-724B-B7F0-AEFC-A54D531B3AFF}"/>
              </a:ext>
            </a:extLst>
          </p:cNvPr>
          <p:cNvPicPr>
            <a:picLocks noChangeAspect="1"/>
          </p:cNvPicPr>
          <p:nvPr/>
        </p:nvPicPr>
        <p:blipFill>
          <a:blip r:embed="rId3" cstate="print">
            <a:extLst>
              <a:ext uri="{28A0092B-C50C-407E-A947-70E740481C1C}">
                <a14:useLocalDpi xmlns:a14="http://schemas.microsoft.com/office/drawing/2010/main" val="0"/>
              </a:ext>
            </a:extLst>
          </a:blip>
          <a:srcRect r="9412" b="58808"/>
          <a:stretch/>
        </p:blipFill>
        <p:spPr>
          <a:xfrm>
            <a:off x="12649200" y="6976095"/>
            <a:ext cx="5486400" cy="3187892"/>
          </a:xfrm>
          <a:prstGeom prst="rect">
            <a:avLst/>
          </a:prstGeom>
          <a:ln w="38100">
            <a:solidFill>
              <a:schemeClr val="bg1">
                <a:lumMod val="65000"/>
              </a:schemeClr>
            </a:solidFill>
          </a:ln>
          <a:effectLst>
            <a:outerShdw blurRad="50800" dist="38100" dir="2700000" algn="tl" rotWithShape="0">
              <a:prstClr val="black">
                <a:alpha val="40000"/>
              </a:prstClr>
            </a:outerShdw>
          </a:effectLst>
        </p:spPr>
      </p:pic>
      <p:sp>
        <p:nvSpPr>
          <p:cNvPr id="7" name="Footer Placeholder 6">
            <a:extLst>
              <a:ext uri="{FF2B5EF4-FFF2-40B4-BE49-F238E27FC236}">
                <a16:creationId xmlns:a16="http://schemas.microsoft.com/office/drawing/2014/main" id="{1D64DA4B-8D15-61EF-CF6D-5587D7214B1C}"/>
              </a:ext>
            </a:extLst>
          </p:cNvPr>
          <p:cNvSpPr>
            <a:spLocks noGrp="1"/>
          </p:cNvSpPr>
          <p:nvPr>
            <p:ph type="ftr" sz="quarter" idx="11"/>
          </p:nvPr>
        </p:nvSpPr>
        <p:spPr>
          <a:xfrm>
            <a:off x="838200" y="9544728"/>
            <a:ext cx="3581400" cy="443480"/>
          </a:xfrm>
        </p:spPr>
        <p:txBody>
          <a:bodyPr/>
          <a:lstStyle/>
          <a:p>
            <a:r>
              <a:rPr lang="en-US" sz="1800" dirty="0"/>
              <a:t>Strangers In A Strange Land © 2025  </a:t>
            </a:r>
          </a:p>
        </p:txBody>
      </p:sp>
      <p:sp>
        <p:nvSpPr>
          <p:cNvPr id="9" name="TextBox 8">
            <a:extLst>
              <a:ext uri="{FF2B5EF4-FFF2-40B4-BE49-F238E27FC236}">
                <a16:creationId xmlns:a16="http://schemas.microsoft.com/office/drawing/2014/main" id="{0C3B244E-3C15-A130-EBEB-B982E16C211C}"/>
              </a:ext>
            </a:extLst>
          </p:cNvPr>
          <p:cNvSpPr txBox="1"/>
          <p:nvPr/>
        </p:nvSpPr>
        <p:spPr>
          <a:xfrm>
            <a:off x="1038441" y="321652"/>
            <a:ext cx="14991918" cy="10056599"/>
          </a:xfrm>
          <a:prstGeom prst="rect">
            <a:avLst/>
          </a:prstGeom>
          <a:noFill/>
        </p:spPr>
        <p:txBody>
          <a:bodyPr wrap="square">
            <a:spAutoFit/>
          </a:bodyPr>
          <a:lstStyle/>
          <a:p>
            <a:pPr>
              <a:spcAft>
                <a:spcPts val="1500"/>
              </a:spcAft>
            </a:pPr>
            <a:r>
              <a:rPr lang="en-US" sz="3600" b="1" i="1" dirty="0">
                <a:latin typeface="Arial" panose="020B0604020202020204" pitchFamily="34" charset="0"/>
                <a:cs typeface="Arial" panose="020B0604020202020204" pitchFamily="34" charset="0"/>
              </a:rPr>
              <a:t>1 Peter 1: 1-2 ESV</a:t>
            </a:r>
          </a:p>
          <a:p>
            <a:pPr>
              <a:spcAft>
                <a:spcPts val="2400"/>
              </a:spcAft>
            </a:pPr>
            <a:r>
              <a:rPr lang="en-US" sz="3600" i="1" dirty="0">
                <a:latin typeface="Arial" panose="020B0604020202020204" pitchFamily="34" charset="0"/>
                <a:cs typeface="Arial" panose="020B0604020202020204" pitchFamily="34" charset="0"/>
              </a:rPr>
              <a:t>“according to the foreknowledge of </a:t>
            </a:r>
            <a:r>
              <a:rPr lang="en-US" sz="3600" b="1" i="1" dirty="0">
                <a:latin typeface="Arial" panose="020B0604020202020204" pitchFamily="34" charset="0"/>
                <a:cs typeface="Arial" panose="020B0604020202020204" pitchFamily="34" charset="0"/>
              </a:rPr>
              <a:t>God the Father, </a:t>
            </a:r>
            <a:r>
              <a:rPr lang="en-US" sz="3600" i="1" dirty="0">
                <a:latin typeface="Arial" panose="020B0604020202020204" pitchFamily="34" charset="0"/>
                <a:cs typeface="Arial" panose="020B0604020202020204" pitchFamily="34" charset="0"/>
              </a:rPr>
              <a:t>in the sanctification of the </a:t>
            </a:r>
            <a:r>
              <a:rPr lang="en-US" sz="3600" b="1" i="1" dirty="0">
                <a:latin typeface="Arial" panose="020B0604020202020204" pitchFamily="34" charset="0"/>
                <a:cs typeface="Arial" panose="020B0604020202020204" pitchFamily="34" charset="0"/>
              </a:rPr>
              <a:t>Spirit,</a:t>
            </a:r>
            <a:r>
              <a:rPr lang="en-US" sz="3600" i="1" dirty="0">
                <a:latin typeface="Arial" panose="020B0604020202020204" pitchFamily="34" charset="0"/>
                <a:cs typeface="Arial" panose="020B0604020202020204" pitchFamily="34" charset="0"/>
              </a:rPr>
              <a:t> for obedience to </a:t>
            </a:r>
            <a:r>
              <a:rPr lang="en-US" sz="3600" b="1" i="1" dirty="0">
                <a:latin typeface="Arial" panose="020B0604020202020204" pitchFamily="34" charset="0"/>
                <a:cs typeface="Arial" panose="020B0604020202020204" pitchFamily="34" charset="0"/>
              </a:rPr>
              <a:t>Jesus Christ</a:t>
            </a:r>
            <a:r>
              <a:rPr lang="en-US" sz="3600" i="1" dirty="0">
                <a:latin typeface="Arial" panose="020B0604020202020204" pitchFamily="34" charset="0"/>
                <a:cs typeface="Arial" panose="020B0604020202020204" pitchFamily="34" charset="0"/>
              </a:rPr>
              <a:t> and for sprinkling with his blood”</a:t>
            </a:r>
          </a:p>
          <a:p>
            <a:pPr marL="571500" indent="-571500">
              <a:spcAft>
                <a:spcPts val="1500"/>
              </a:spcAft>
              <a:buFont typeface="Arial" panose="020B0604020202020204" pitchFamily="34" charset="0"/>
              <a:buChar char="•"/>
            </a:pPr>
            <a:r>
              <a:rPr lang="en-US" sz="3600" b="1" dirty="0">
                <a:latin typeface="Arial" panose="020B0604020202020204" pitchFamily="34" charset="0"/>
                <a:cs typeface="Arial" panose="020B0604020202020204" pitchFamily="34" charset="0"/>
              </a:rPr>
              <a:t>God the Father</a:t>
            </a:r>
            <a:r>
              <a:rPr lang="en-US" sz="3600" dirty="0">
                <a:latin typeface="Arial" panose="020B0604020202020204" pitchFamily="34" charset="0"/>
                <a:cs typeface="Arial" panose="020B0604020202020204" pitchFamily="34" charset="0"/>
              </a:rPr>
              <a:t> – foreknown (personally, individually, situationally), chosen (Eph 1:4 – chosen before the foundation of the world)</a:t>
            </a:r>
          </a:p>
          <a:p>
            <a:pPr marL="571500" indent="-571500">
              <a:spcAft>
                <a:spcPts val="1500"/>
              </a:spcAft>
              <a:buFont typeface="Arial" panose="020B0604020202020204" pitchFamily="34" charset="0"/>
              <a:buChar char="•"/>
            </a:pPr>
            <a:r>
              <a:rPr lang="en-US" sz="3600" b="1" dirty="0">
                <a:latin typeface="Arial" panose="020B0604020202020204" pitchFamily="34" charset="0"/>
                <a:cs typeface="Arial" panose="020B0604020202020204" pitchFamily="34" charset="0"/>
              </a:rPr>
              <a:t>God the Holy Spirit </a:t>
            </a:r>
            <a:r>
              <a:rPr lang="en-US" sz="3600" dirty="0">
                <a:latin typeface="Arial" panose="020B0604020202020204" pitchFamily="34" charset="0"/>
                <a:cs typeface="Arial" panose="020B0604020202020204" pitchFamily="34" charset="0"/>
              </a:rPr>
              <a:t>– our sanctifier and transformer, comforter, constant companion in all circumstances </a:t>
            </a:r>
          </a:p>
          <a:p>
            <a:pPr marL="571500" indent="-571500">
              <a:spcAft>
                <a:spcPts val="1500"/>
              </a:spcAft>
              <a:buFont typeface="Arial" panose="020B0604020202020204" pitchFamily="34" charset="0"/>
              <a:buChar char="•"/>
            </a:pPr>
            <a:r>
              <a:rPr lang="en-US" sz="3600" b="1" dirty="0">
                <a:latin typeface="Arial" panose="020B0604020202020204" pitchFamily="34" charset="0"/>
                <a:cs typeface="Arial" panose="020B0604020202020204" pitchFamily="34" charset="0"/>
              </a:rPr>
              <a:t>God the Son </a:t>
            </a:r>
            <a:r>
              <a:rPr lang="en-US" sz="3600" dirty="0">
                <a:latin typeface="Arial" panose="020B0604020202020204" pitchFamily="34" charset="0"/>
                <a:cs typeface="Arial" panose="020B0604020202020204" pitchFamily="34" charset="0"/>
              </a:rPr>
              <a:t>– our Redeemer, Savior, intercessor, redeemed by His shed blood, and symbolic of ongoing purification</a:t>
            </a:r>
          </a:p>
          <a:p>
            <a:pPr marL="571500" indent="-571500">
              <a:buFont typeface="Arial" panose="020B0604020202020204" pitchFamily="34" charset="0"/>
              <a:buChar char="•"/>
            </a:pPr>
            <a:r>
              <a:rPr lang="en-US" sz="3600" i="1" dirty="0">
                <a:latin typeface="Arial" panose="020B0604020202020204" pitchFamily="34" charset="0"/>
                <a:cs typeface="Arial" panose="020B0604020202020204" pitchFamily="34" charset="0"/>
              </a:rPr>
              <a:t>“for obedience to” – </a:t>
            </a:r>
            <a:r>
              <a:rPr lang="en-US" sz="3600" dirty="0">
                <a:latin typeface="Arial" panose="020B0604020202020204" pitchFamily="34" charset="0"/>
                <a:cs typeface="Arial" panose="020B0604020202020204" pitchFamily="34" charset="0"/>
              </a:rPr>
              <a:t>the role of the “elect exile”</a:t>
            </a:r>
          </a:p>
          <a:p>
            <a:pPr>
              <a:spcAft>
                <a:spcPts val="1500"/>
              </a:spcAft>
            </a:pPr>
            <a:r>
              <a:rPr lang="en-US" sz="3600" b="1" dirty="0">
                <a:latin typeface="Arial" panose="020B0604020202020204" pitchFamily="34" charset="0"/>
                <a:cs typeface="Arial" panose="020B0604020202020204" pitchFamily="34" charset="0"/>
              </a:rPr>
              <a:t>	Obedience </a:t>
            </a:r>
          </a:p>
          <a:p>
            <a:pPr marL="571500" indent="-571500">
              <a:buFont typeface="Arial" panose="020B0604020202020204" pitchFamily="34" charset="0"/>
              <a:buChar char="•"/>
            </a:pPr>
            <a:r>
              <a:rPr lang="en-US" sz="3600" i="1" dirty="0">
                <a:latin typeface="Arial" panose="020B0604020202020204" pitchFamily="34" charset="0"/>
                <a:cs typeface="Arial" panose="020B0604020202020204" pitchFamily="34" charset="0"/>
              </a:rPr>
              <a:t>“for sprinkling with His blood” – </a:t>
            </a:r>
            <a:r>
              <a:rPr lang="en-US" sz="3600" dirty="0">
                <a:latin typeface="Arial" panose="020B0604020202020204" pitchFamily="34" charset="0"/>
                <a:cs typeface="Arial" panose="020B0604020202020204" pitchFamily="34" charset="0"/>
              </a:rPr>
              <a:t>not referencing </a:t>
            </a:r>
          </a:p>
          <a:p>
            <a:r>
              <a:rPr lang="en-US" sz="3600" dirty="0">
                <a:latin typeface="Arial" panose="020B0604020202020204" pitchFamily="34" charset="0"/>
                <a:cs typeface="Arial" panose="020B0604020202020204" pitchFamily="34" charset="0"/>
              </a:rPr>
              <a:t>	Redemption but ongoing </a:t>
            </a:r>
            <a:r>
              <a:rPr lang="en-US" sz="3600" b="1" dirty="0">
                <a:latin typeface="Arial" panose="020B0604020202020204" pitchFamily="34" charset="0"/>
                <a:cs typeface="Arial" panose="020B0604020202020204" pitchFamily="34" charset="0"/>
              </a:rPr>
              <a:t>Sanctification</a:t>
            </a:r>
          </a:p>
          <a:p>
            <a:pPr>
              <a:spcAft>
                <a:spcPts val="1500"/>
              </a:spcAft>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679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4638</TotalTime>
  <Words>1101</Words>
  <Application>Microsoft Office PowerPoint</Application>
  <PresentationFormat>Custom</PresentationFormat>
  <Paragraphs>98</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Symbol</vt:lpstr>
      <vt:lpstr>Times New Roman</vt:lpstr>
      <vt:lpstr>Arial</vt:lpstr>
      <vt:lpstr>Architects Daughter</vt:lpstr>
      <vt:lpstr>Calibri</vt:lpstr>
      <vt:lpstr>Times New Roman Italics</vt:lpstr>
      <vt:lpstr>Courier New</vt:lpstr>
      <vt:lpstr>Aptos</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Strangers in a Strange Land Session Slides</dc:title>
  <dc:creator>Sherri Mewha</dc:creator>
  <cp:lastModifiedBy>Sherri Mewha</cp:lastModifiedBy>
  <cp:revision>8</cp:revision>
  <cp:lastPrinted>2025-01-08T20:55:25Z</cp:lastPrinted>
  <dcterms:created xsi:type="dcterms:W3CDTF">2006-08-16T00:00:00Z</dcterms:created>
  <dcterms:modified xsi:type="dcterms:W3CDTF">2025-01-12T19:58:00Z</dcterms:modified>
  <dc:identifier>DAGZsXVysbY</dc:identifier>
</cp:coreProperties>
</file>